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9" r:id="rId1"/>
  </p:sldMasterIdLst>
  <p:notesMasterIdLst>
    <p:notesMasterId r:id="rId33"/>
  </p:notesMasterIdLst>
  <p:sldIdLst>
    <p:sldId id="256" r:id="rId2"/>
    <p:sldId id="259" r:id="rId3"/>
    <p:sldId id="278" r:id="rId4"/>
    <p:sldId id="258" r:id="rId5"/>
    <p:sldId id="279" r:id="rId6"/>
    <p:sldId id="286" r:id="rId7"/>
    <p:sldId id="287" r:id="rId8"/>
    <p:sldId id="260" r:id="rId9"/>
    <p:sldId id="294" r:id="rId10"/>
    <p:sldId id="262" r:id="rId11"/>
    <p:sldId id="295" r:id="rId12"/>
    <p:sldId id="296" r:id="rId13"/>
    <p:sldId id="288" r:id="rId14"/>
    <p:sldId id="289" r:id="rId15"/>
    <p:sldId id="297" r:id="rId16"/>
    <p:sldId id="298" r:id="rId17"/>
    <p:sldId id="299" r:id="rId18"/>
    <p:sldId id="300" r:id="rId19"/>
    <p:sldId id="290" r:id="rId20"/>
    <p:sldId id="291" r:id="rId21"/>
    <p:sldId id="271" r:id="rId22"/>
    <p:sldId id="301" r:id="rId23"/>
    <p:sldId id="303" r:id="rId24"/>
    <p:sldId id="302" r:id="rId25"/>
    <p:sldId id="292" r:id="rId26"/>
    <p:sldId id="293" r:id="rId27"/>
    <p:sldId id="275" r:id="rId28"/>
    <p:sldId id="284" r:id="rId29"/>
    <p:sldId id="283" r:id="rId30"/>
    <p:sldId id="282" r:id="rId31"/>
    <p:sldId id="305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11893"/>
    <a:srgbClr val="0096FF"/>
    <a:srgbClr val="FF7E79"/>
    <a:srgbClr val="009051"/>
    <a:srgbClr val="005493"/>
    <a:srgbClr val="C29460"/>
    <a:srgbClr val="FF8AD8"/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/>
    <p:restoredTop sz="94728"/>
  </p:normalViewPr>
  <p:slideViewPr>
    <p:cSldViewPr snapToGrid="0" snapToObjects="1">
      <p:cViewPr varScale="1">
        <p:scale>
          <a:sx n="78" d="100"/>
          <a:sy n="78" d="100"/>
        </p:scale>
        <p:origin x="79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19831-C280-354C-ACFE-E5B097117DF5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149C-20BC-0F4C-9529-787F115242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428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1149C-20BC-0F4C-9529-787F1152426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23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1149C-20BC-0F4C-9529-787F1152426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12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1149C-20BC-0F4C-9529-787F1152426E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64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1149C-20BC-0F4C-9529-787F1152426E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7381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08759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71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09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70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613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69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15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10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91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470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1841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350AEA5-92EA-654E-A32A-3D412D97328E}" type="datetimeFigureOut">
              <a:rPr kumimoji="1" lang="ja-JP" altLang="en-US" smtClean="0"/>
              <a:t>2023/1/20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13E0852-2CA8-1346-8C59-96E98F2200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28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kumimoji="1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kumimoji="1"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5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5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C7E358-C13E-EE45-90EF-0086DDAE5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114" y="1252603"/>
            <a:ext cx="9507255" cy="2805830"/>
          </a:xfrm>
        </p:spPr>
        <p:txBody>
          <a:bodyPr/>
          <a:lstStyle/>
          <a:p>
            <a:r>
              <a:rPr kumimoji="1" lang="en-US" altLang="ja-JP" sz="9600" b="1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SD</a:t>
            </a:r>
            <a:r>
              <a:rPr kumimoji="1" lang="en-US" altLang="ja-JP" sz="9600" b="1" dirty="0">
                <a:solidFill>
                  <a:srgbClr val="0070C0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G</a:t>
            </a:r>
            <a:r>
              <a:rPr kumimoji="1" lang="en-US" altLang="ja-JP" sz="6600" b="1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</a:t>
            </a:r>
            <a:r>
              <a:rPr kumimoji="1" lang="ja-JP" altLang="en-US" sz="8000" b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と</a:t>
            </a:r>
            <a:br>
              <a:rPr kumimoji="1" lang="en-US" altLang="ja-JP" sz="9600" b="1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</a:br>
            <a:r>
              <a:rPr kumimoji="1" lang="ja-JP" altLang="en-US" sz="9600" b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青少年赤</a:t>
            </a:r>
            <a:r>
              <a:rPr kumimoji="1" lang="ja-JP" altLang="en-US" sz="9600" b="1">
                <a:solidFill>
                  <a:srgbClr val="FF0000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十</a:t>
            </a:r>
            <a:r>
              <a:rPr kumimoji="1" lang="ja-JP" altLang="en-US" sz="9600" b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字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74491F-BA07-3244-A1E2-CB448FD49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7836" y="4246322"/>
            <a:ext cx="7002049" cy="1127343"/>
          </a:xfrm>
        </p:spPr>
        <p:txBody>
          <a:bodyPr>
            <a:normAutofit/>
          </a:bodyPr>
          <a:lstStyle/>
          <a:p>
            <a:r>
              <a:rPr kumimoji="1" lang="ja-JP" altLang="en-US" sz="2800" b="1">
                <a:solidFill>
                  <a:schemeClr val="accent4">
                    <a:lumMod val="50000"/>
                  </a:schemeClr>
                </a:solidFill>
              </a:rPr>
              <a:t>茨城県青少年赤十字</a:t>
            </a:r>
            <a:endParaRPr kumimoji="1" lang="en-US" altLang="ja-JP" sz="2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ja-JP" altLang="en-US" sz="2800" b="1" dirty="0">
                <a:solidFill>
                  <a:schemeClr val="accent4">
                    <a:lumMod val="50000"/>
                  </a:schemeClr>
                </a:solidFill>
              </a:rPr>
              <a:t>リーダーシップ・トレーニング・セミナー</a:t>
            </a:r>
            <a:endParaRPr lang="en-US" altLang="ja-JP" sz="2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A19191B-2D3B-C942-AF40-904A8D17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70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742" y="1652061"/>
            <a:ext cx="1583507" cy="1583507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9" name="テキスト プレースホルダー 3">
            <a:extLst>
              <a:ext uri="{FF2B5EF4-FFF2-40B4-BE49-F238E27FC236}">
                <a16:creationId xmlns:a16="http://schemas.microsoft.com/office/drawing/2014/main" id="{0470FA3F-DC27-6F42-A317-90369E4C0DB8}"/>
              </a:ext>
            </a:extLst>
          </p:cNvPr>
          <p:cNvSpPr txBox="1">
            <a:spLocks/>
          </p:cNvSpPr>
          <p:nvPr/>
        </p:nvSpPr>
        <p:spPr>
          <a:xfrm>
            <a:off x="2270928" y="1766912"/>
            <a:ext cx="9403330" cy="12877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目標３：あらゆる年齢のすべての人々の</a:t>
            </a:r>
            <a:endParaRPr lang="en-US" altLang="ja-JP" sz="3200" b="1" dirty="0"/>
          </a:p>
          <a:p>
            <a:r>
              <a:rPr lang="ja-JP" altLang="en-US" sz="3200" b="1" dirty="0">
                <a:solidFill>
                  <a:srgbClr val="00B050"/>
                </a:solidFill>
              </a:rPr>
              <a:t>　　　健康的</a:t>
            </a:r>
            <a:r>
              <a:rPr lang="ja-JP" altLang="en-US" sz="3200" b="1" dirty="0"/>
              <a:t>な生活を確保し、</a:t>
            </a:r>
            <a:r>
              <a:rPr lang="ja-JP" altLang="en-US" sz="3200" b="1" dirty="0">
                <a:solidFill>
                  <a:srgbClr val="00B050"/>
                </a:solidFill>
              </a:rPr>
              <a:t>福祉</a:t>
            </a:r>
            <a:r>
              <a:rPr lang="ja-JP" altLang="en-US" sz="3200" b="1" dirty="0"/>
              <a:t>を促進しよう</a:t>
            </a:r>
          </a:p>
        </p:txBody>
      </p:sp>
      <p:sp>
        <p:nvSpPr>
          <p:cNvPr id="8" name="Shape 117">
            <a:extLst>
              <a:ext uri="{FF2B5EF4-FFF2-40B4-BE49-F238E27FC236}">
                <a16:creationId xmlns:a16="http://schemas.microsoft.com/office/drawing/2014/main" id="{6626C032-F7E8-4270-20BE-3517A35D84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EOPLE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人間　</a:t>
            </a:r>
            <a:r>
              <a:rPr lang="ja-JP" altLang="en-US" sz="3200" b="1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ココに注目</a:t>
            </a:r>
            <a:r>
              <a:rPr lang="ja-JP" altLang="en-US" sz="3200" b="1" i="0" u="none" strike="noStrike" cap="none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！</a:t>
            </a:r>
            <a:endParaRPr lang="en-US" sz="4400" b="1" i="0" u="none" strike="noStrike" cap="none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テキスト プレースホルダー 3">
            <a:extLst>
              <a:ext uri="{FF2B5EF4-FFF2-40B4-BE49-F238E27FC236}">
                <a16:creationId xmlns:a16="http://schemas.microsoft.com/office/drawing/2014/main" id="{0ED4DCBD-DE28-DA8D-FB7E-411B3C6E640C}"/>
              </a:ext>
            </a:extLst>
          </p:cNvPr>
          <p:cNvSpPr txBox="1">
            <a:spLocks/>
          </p:cNvSpPr>
          <p:nvPr/>
        </p:nvSpPr>
        <p:spPr>
          <a:xfrm>
            <a:off x="517742" y="3439070"/>
            <a:ext cx="11148393" cy="308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3200" b="1" dirty="0"/>
          </a:p>
        </p:txBody>
      </p:sp>
      <p:sp>
        <p:nvSpPr>
          <p:cNvPr id="14" name="テキスト プレースホルダー 3">
            <a:extLst>
              <a:ext uri="{FF2B5EF4-FFF2-40B4-BE49-F238E27FC236}">
                <a16:creationId xmlns:a16="http://schemas.microsoft.com/office/drawing/2014/main" id="{98BC0373-3502-5639-4EE9-EAB9E6EE1DC6}"/>
              </a:ext>
            </a:extLst>
          </p:cNvPr>
          <p:cNvSpPr txBox="1">
            <a:spLocks/>
          </p:cNvSpPr>
          <p:nvPr/>
        </p:nvSpPr>
        <p:spPr>
          <a:xfrm>
            <a:off x="517741" y="3579343"/>
            <a:ext cx="7229538" cy="69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Ｑ．私たちにできることは何だろう？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165910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742" y="1652061"/>
            <a:ext cx="1583507" cy="1583507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9" name="テキスト プレースホルダー 3">
            <a:extLst>
              <a:ext uri="{FF2B5EF4-FFF2-40B4-BE49-F238E27FC236}">
                <a16:creationId xmlns:a16="http://schemas.microsoft.com/office/drawing/2014/main" id="{0470FA3F-DC27-6F42-A317-90369E4C0DB8}"/>
              </a:ext>
            </a:extLst>
          </p:cNvPr>
          <p:cNvSpPr txBox="1">
            <a:spLocks/>
          </p:cNvSpPr>
          <p:nvPr/>
        </p:nvSpPr>
        <p:spPr>
          <a:xfrm>
            <a:off x="2270928" y="1766912"/>
            <a:ext cx="9403330" cy="12877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目標３：あらゆる年齢のすべての人々の</a:t>
            </a:r>
            <a:endParaRPr lang="en-US" altLang="ja-JP" sz="3200" b="1" dirty="0"/>
          </a:p>
          <a:p>
            <a:r>
              <a:rPr lang="ja-JP" altLang="en-US" sz="3200" b="1" dirty="0">
                <a:solidFill>
                  <a:srgbClr val="00B050"/>
                </a:solidFill>
              </a:rPr>
              <a:t>　　　健康的</a:t>
            </a:r>
            <a:r>
              <a:rPr lang="ja-JP" altLang="en-US" sz="3200" b="1" dirty="0"/>
              <a:t>な生活を確保し、</a:t>
            </a:r>
            <a:r>
              <a:rPr lang="ja-JP" altLang="en-US" sz="3200" b="1" dirty="0">
                <a:solidFill>
                  <a:srgbClr val="00B050"/>
                </a:solidFill>
              </a:rPr>
              <a:t>福祉</a:t>
            </a:r>
            <a:r>
              <a:rPr lang="ja-JP" altLang="en-US" sz="3200" b="1" dirty="0"/>
              <a:t>を促進しよう</a:t>
            </a:r>
          </a:p>
        </p:txBody>
      </p:sp>
      <p:sp>
        <p:nvSpPr>
          <p:cNvPr id="8" name="Shape 117">
            <a:extLst>
              <a:ext uri="{FF2B5EF4-FFF2-40B4-BE49-F238E27FC236}">
                <a16:creationId xmlns:a16="http://schemas.microsoft.com/office/drawing/2014/main" id="{6626C032-F7E8-4270-20BE-3517A35D84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EOPLE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人間　</a:t>
            </a:r>
            <a:r>
              <a:rPr lang="ja-JP" altLang="en-US" sz="3200" b="1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ココに注目</a:t>
            </a:r>
            <a:r>
              <a:rPr lang="ja-JP" altLang="en-US" sz="3200" b="1" i="0" u="none" strike="noStrike" cap="none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！</a:t>
            </a:r>
            <a:endParaRPr lang="en-US" sz="4400" b="1" i="0" u="none" strike="noStrike" cap="none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テキスト プレースホルダー 3">
            <a:extLst>
              <a:ext uri="{FF2B5EF4-FFF2-40B4-BE49-F238E27FC236}">
                <a16:creationId xmlns:a16="http://schemas.microsoft.com/office/drawing/2014/main" id="{0ED4DCBD-DE28-DA8D-FB7E-411B3C6E640C}"/>
              </a:ext>
            </a:extLst>
          </p:cNvPr>
          <p:cNvSpPr txBox="1">
            <a:spLocks/>
          </p:cNvSpPr>
          <p:nvPr/>
        </p:nvSpPr>
        <p:spPr>
          <a:xfrm>
            <a:off x="517742" y="3439070"/>
            <a:ext cx="11148393" cy="308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3200" b="1" dirty="0"/>
          </a:p>
        </p:txBody>
      </p:sp>
      <p:sp>
        <p:nvSpPr>
          <p:cNvPr id="14" name="テキスト プレースホルダー 3">
            <a:extLst>
              <a:ext uri="{FF2B5EF4-FFF2-40B4-BE49-F238E27FC236}">
                <a16:creationId xmlns:a16="http://schemas.microsoft.com/office/drawing/2014/main" id="{98BC0373-3502-5639-4EE9-EAB9E6EE1DC6}"/>
              </a:ext>
            </a:extLst>
          </p:cNvPr>
          <p:cNvSpPr txBox="1">
            <a:spLocks/>
          </p:cNvSpPr>
          <p:nvPr/>
        </p:nvSpPr>
        <p:spPr>
          <a:xfrm>
            <a:off x="517741" y="3579343"/>
            <a:ext cx="7229538" cy="69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Ｑ．私たちにできることは何だろう？</a:t>
            </a:r>
            <a:endParaRPr lang="en-US" altLang="ja-JP" sz="3200" b="1" dirty="0"/>
          </a:p>
        </p:txBody>
      </p:sp>
      <p:sp>
        <p:nvSpPr>
          <p:cNvPr id="16" name="テキスト プレースホルダー 3">
            <a:extLst>
              <a:ext uri="{FF2B5EF4-FFF2-40B4-BE49-F238E27FC236}">
                <a16:creationId xmlns:a16="http://schemas.microsoft.com/office/drawing/2014/main" id="{F12B53C3-7B6C-FC31-CD48-D77352EBB781}"/>
              </a:ext>
            </a:extLst>
          </p:cNvPr>
          <p:cNvSpPr txBox="1">
            <a:spLocks/>
          </p:cNvSpPr>
          <p:nvPr/>
        </p:nvSpPr>
        <p:spPr>
          <a:xfrm>
            <a:off x="517740" y="4415585"/>
            <a:ext cx="11156518" cy="221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Ａ．新型コロナウイルス感染症の感染拡大防止のための、</a:t>
            </a:r>
            <a:endParaRPr lang="en-US" altLang="ja-JP" sz="3200" b="1" dirty="0"/>
          </a:p>
          <a:p>
            <a:r>
              <a:rPr lang="ja-JP" altLang="en-US" sz="3200" b="1" dirty="0"/>
              <a:t>　　</a:t>
            </a:r>
            <a:r>
              <a:rPr lang="ja-JP" altLang="en-US" sz="3200" b="1" dirty="0">
                <a:solidFill>
                  <a:srgbClr val="00B050"/>
                </a:solidFill>
              </a:rPr>
              <a:t>日々のマスク着用、手洗い</a:t>
            </a:r>
            <a:r>
              <a:rPr lang="ja-JP" altLang="en-US" sz="3200" b="1" dirty="0"/>
              <a:t>も</a:t>
            </a:r>
            <a:endParaRPr lang="en-US" altLang="ja-JP" sz="3200" b="1" dirty="0"/>
          </a:p>
          <a:p>
            <a:r>
              <a:rPr lang="ja-JP" altLang="en-US" sz="3200" b="1" dirty="0"/>
              <a:t>　　「目標３」への貢献。　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352AEF9-DF36-E481-664D-BEDD5991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76" y="4991830"/>
            <a:ext cx="1352045" cy="17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B5778EF-0576-94A7-807D-9A00B0DE4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81" y="4980225"/>
            <a:ext cx="1352046" cy="177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55E1A689-C3DE-B36C-F84F-23CEDFBF78C1}"/>
              </a:ext>
            </a:extLst>
          </p:cNvPr>
          <p:cNvCxnSpPr/>
          <p:nvPr/>
        </p:nvCxnSpPr>
        <p:spPr>
          <a:xfrm>
            <a:off x="8661679" y="5617029"/>
            <a:ext cx="1215851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530392-6C0C-2534-A80E-1B56FE33FC57}"/>
              </a:ext>
            </a:extLst>
          </p:cNvPr>
          <p:cNvSpPr txBox="1"/>
          <p:nvPr/>
        </p:nvSpPr>
        <p:spPr>
          <a:xfrm>
            <a:off x="8780483" y="5813494"/>
            <a:ext cx="100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距離も</a:t>
            </a:r>
            <a:endParaRPr kumimoji="1" lang="en-US" altLang="ja-JP" sz="2000" b="1" dirty="0"/>
          </a:p>
          <a:p>
            <a:r>
              <a:rPr kumimoji="1" lang="ja-JP" altLang="en-US" sz="2000" b="1" dirty="0"/>
              <a:t>取ろう</a:t>
            </a:r>
          </a:p>
        </p:txBody>
      </p:sp>
    </p:spTree>
    <p:extLst>
      <p:ext uri="{BB962C8B-B14F-4D97-AF65-F5344CB8AC3E}">
        <p14:creationId xmlns:p14="http://schemas.microsoft.com/office/powerpoint/2010/main" val="342041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149" y="4937873"/>
            <a:ext cx="1583507" cy="1583507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9" name="テキスト プレースホルダー 3">
            <a:extLst>
              <a:ext uri="{FF2B5EF4-FFF2-40B4-BE49-F238E27FC236}">
                <a16:creationId xmlns:a16="http://schemas.microsoft.com/office/drawing/2014/main" id="{0470FA3F-DC27-6F42-A317-90369E4C0DB8}"/>
              </a:ext>
            </a:extLst>
          </p:cNvPr>
          <p:cNvSpPr txBox="1">
            <a:spLocks/>
          </p:cNvSpPr>
          <p:nvPr/>
        </p:nvSpPr>
        <p:spPr>
          <a:xfrm>
            <a:off x="525865" y="1829887"/>
            <a:ext cx="11148393" cy="3198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>
                <a:solidFill>
                  <a:srgbClr val="00B050"/>
                </a:solidFill>
              </a:rPr>
              <a:t>新型コロナウイルス</a:t>
            </a:r>
            <a:r>
              <a:rPr lang="ja-JP" altLang="en-US" sz="3200" b="1" dirty="0"/>
              <a:t>の “３つの顔”を知ることも </a:t>
            </a:r>
            <a:r>
              <a:rPr lang="en-US" altLang="ja-JP" sz="4000" b="1" dirty="0">
                <a:solidFill>
                  <a:srgbClr val="0070C0"/>
                </a:solidFill>
              </a:rPr>
              <a:t>SDGs</a:t>
            </a:r>
            <a:endParaRPr lang="en-US" altLang="ja-JP" sz="3200" b="1" dirty="0">
              <a:solidFill>
                <a:srgbClr val="0070C0"/>
              </a:solidFill>
            </a:endParaRPr>
          </a:p>
          <a:p>
            <a:r>
              <a:rPr lang="ja-JP" altLang="en-US" sz="3200" b="1" dirty="0"/>
              <a:t>日本赤十字社「新型コロナウイルスの</a:t>
            </a:r>
            <a:endParaRPr lang="en-US" altLang="ja-JP" sz="3200" b="1" dirty="0"/>
          </a:p>
          <a:p>
            <a:r>
              <a:rPr lang="ja-JP" altLang="en-US" sz="3200" b="1" dirty="0"/>
              <a:t>　３つの顔を知ろう！」を読んだり、</a:t>
            </a:r>
            <a:endParaRPr lang="en-US" altLang="ja-JP" sz="3200" b="1" dirty="0"/>
          </a:p>
          <a:p>
            <a:r>
              <a:rPr lang="ja-JP" altLang="en-US" sz="3200" b="1" dirty="0"/>
              <a:t>　　　動画を通して</a:t>
            </a:r>
            <a:r>
              <a:rPr lang="ja-JP" altLang="en-US" sz="3200" b="1" dirty="0">
                <a:solidFill>
                  <a:srgbClr val="C00000"/>
                </a:solidFill>
              </a:rPr>
              <a:t>理解を深めよう</a:t>
            </a:r>
            <a:r>
              <a:rPr lang="ja-JP" altLang="en-US" sz="3200" b="1" dirty="0"/>
              <a:t>！</a:t>
            </a:r>
            <a:endParaRPr lang="en-US" altLang="ja-JP" sz="3200" b="1" dirty="0"/>
          </a:p>
        </p:txBody>
      </p:sp>
      <p:sp>
        <p:nvSpPr>
          <p:cNvPr id="8" name="Shape 117">
            <a:extLst>
              <a:ext uri="{FF2B5EF4-FFF2-40B4-BE49-F238E27FC236}">
                <a16:creationId xmlns:a16="http://schemas.microsoft.com/office/drawing/2014/main" id="{6626C032-F7E8-4270-20BE-3517A35D84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EOPLE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人間　</a:t>
            </a:r>
            <a:r>
              <a:rPr lang="ja-JP" altLang="en-US" sz="3200" b="1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ココに注目</a:t>
            </a:r>
            <a:r>
              <a:rPr lang="ja-JP" altLang="en-US" sz="3200" b="1" i="0" u="none" strike="noStrike" cap="none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！</a:t>
            </a:r>
            <a:endParaRPr lang="en-US" sz="4400" b="1" i="0" u="none" strike="noStrike" cap="none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テキスト プレースホルダー 3">
            <a:extLst>
              <a:ext uri="{FF2B5EF4-FFF2-40B4-BE49-F238E27FC236}">
                <a16:creationId xmlns:a16="http://schemas.microsoft.com/office/drawing/2014/main" id="{0ED4DCBD-DE28-DA8D-FB7E-411B3C6E640C}"/>
              </a:ext>
            </a:extLst>
          </p:cNvPr>
          <p:cNvSpPr txBox="1">
            <a:spLocks/>
          </p:cNvSpPr>
          <p:nvPr/>
        </p:nvSpPr>
        <p:spPr>
          <a:xfrm>
            <a:off x="517742" y="3439070"/>
            <a:ext cx="11148393" cy="308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3200" b="1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57CB90A-27ED-14E5-EFC3-49DEA7103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905" y="2781775"/>
            <a:ext cx="3208779" cy="180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A19FEA3-5ADB-0ED1-F54B-54B0EAF5F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" t="17217" r="32809" b="21565"/>
          <a:stretch/>
        </p:blipFill>
        <p:spPr>
          <a:xfrm>
            <a:off x="8025905" y="4958885"/>
            <a:ext cx="2849741" cy="15427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518DC20-9619-D33B-C906-F82A4AAC35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13" t="19726" r="33407" b="20293"/>
          <a:stretch/>
        </p:blipFill>
        <p:spPr>
          <a:xfrm>
            <a:off x="4906840" y="4957803"/>
            <a:ext cx="2849740" cy="1543799"/>
          </a:xfrm>
          <a:prstGeom prst="rect">
            <a:avLst/>
          </a:prstGeom>
        </p:spPr>
      </p:pic>
      <p:pic>
        <p:nvPicPr>
          <p:cNvPr id="19" name="コンテンツ プレースホルダー 16">
            <a:extLst>
              <a:ext uri="{FF2B5EF4-FFF2-40B4-BE49-F238E27FC236}">
                <a16:creationId xmlns:a16="http://schemas.microsoft.com/office/drawing/2014/main" id="{6C61F717-9262-48AC-F98A-C8468375A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319" y="4945963"/>
            <a:ext cx="1583506" cy="15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07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12" name="Picture 7" descr="C:\Users\sakurai kazuko\Desktop\SustDevWheel-01_JAN_v1B.png">
            <a:extLst>
              <a:ext uri="{FF2B5EF4-FFF2-40B4-BE49-F238E27FC236}">
                <a16:creationId xmlns:a16="http://schemas.microsoft.com/office/drawing/2014/main" id="{858EB8B6-5067-1347-A643-E800C1A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2" y="941620"/>
            <a:ext cx="5373666" cy="57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7">
            <a:extLst>
              <a:ext uri="{FF2B5EF4-FFF2-40B4-BE49-F238E27FC236}">
                <a16:creationId xmlns:a16="http://schemas.microsoft.com/office/drawing/2014/main" id="{A303DD06-DB67-894A-B1B7-01451305D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21" y="517159"/>
            <a:ext cx="8141700" cy="7648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SDGs</a:t>
            </a:r>
            <a:r>
              <a:rPr lang="en-US" altLang="ja-JP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ja-JP" alt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のもうひとつの捉え方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–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5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つの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</a:p>
        </p:txBody>
      </p:sp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8B2787C8-6A32-2041-BD7E-C9C510E7CE8E}"/>
              </a:ext>
            </a:extLst>
          </p:cNvPr>
          <p:cNvSpPr/>
          <p:nvPr/>
        </p:nvSpPr>
        <p:spPr>
          <a:xfrm>
            <a:off x="1031833" y="1470512"/>
            <a:ext cx="2693096" cy="1122375"/>
          </a:xfrm>
          <a:prstGeom prst="wedgeRoundRectCallout">
            <a:avLst>
              <a:gd name="adj1" fmla="val 74051"/>
              <a:gd name="adj2" fmla="val -17192"/>
              <a:gd name="adj3" fmla="val 16667"/>
            </a:avLst>
          </a:prstGeom>
          <a:noFill/>
          <a:ln w="5715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吹き出し 15">
            <a:extLst>
              <a:ext uri="{FF2B5EF4-FFF2-40B4-BE49-F238E27FC236}">
                <a16:creationId xmlns:a16="http://schemas.microsoft.com/office/drawing/2014/main" id="{E675A59E-89C3-F340-8F77-B2CE23535A07}"/>
              </a:ext>
            </a:extLst>
          </p:cNvPr>
          <p:cNvSpPr/>
          <p:nvPr/>
        </p:nvSpPr>
        <p:spPr>
          <a:xfrm>
            <a:off x="338420" y="3510210"/>
            <a:ext cx="2598975" cy="1122375"/>
          </a:xfrm>
          <a:prstGeom prst="wedgeRoundRectCallout">
            <a:avLst>
              <a:gd name="adj1" fmla="val 71062"/>
              <a:gd name="adj2" fmla="val -22773"/>
              <a:gd name="adj3" fmla="val 16667"/>
            </a:avLst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829BFC93-C2A8-E849-9335-A83980984572}"/>
              </a:ext>
            </a:extLst>
          </p:cNvPr>
          <p:cNvSpPr/>
          <p:nvPr/>
        </p:nvSpPr>
        <p:spPr>
          <a:xfrm>
            <a:off x="8962334" y="5190742"/>
            <a:ext cx="1572055" cy="696491"/>
          </a:xfrm>
          <a:prstGeom prst="wedgeRoundRectCallout">
            <a:avLst>
              <a:gd name="adj1" fmla="val -64950"/>
              <a:gd name="adj2" fmla="val -35980"/>
              <a:gd name="adj3" fmla="val 16667"/>
            </a:avLst>
          </a:prstGeom>
          <a:noFill/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E981D1F5-49A9-184D-8875-85F6D9927DA4}"/>
              </a:ext>
            </a:extLst>
          </p:cNvPr>
          <p:cNvSpPr/>
          <p:nvPr/>
        </p:nvSpPr>
        <p:spPr>
          <a:xfrm>
            <a:off x="1891430" y="5549909"/>
            <a:ext cx="1700352" cy="607354"/>
          </a:xfrm>
          <a:prstGeom prst="wedgeRoundRectCallout">
            <a:avLst>
              <a:gd name="adj1" fmla="val 74051"/>
              <a:gd name="adj2" fmla="val -19424"/>
              <a:gd name="adj3" fmla="val 16667"/>
            </a:avLst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3D07C0BD-E727-0A48-A1D5-46BC25B5CB1D}"/>
              </a:ext>
            </a:extLst>
          </p:cNvPr>
          <p:cNvSpPr/>
          <p:nvPr/>
        </p:nvSpPr>
        <p:spPr>
          <a:xfrm>
            <a:off x="8962334" y="1777273"/>
            <a:ext cx="2693096" cy="948566"/>
          </a:xfrm>
          <a:prstGeom prst="wedgeRoundRectCallout">
            <a:avLst>
              <a:gd name="adj1" fmla="val -63623"/>
              <a:gd name="adj2" fmla="val -2684"/>
              <a:gd name="adj3" fmla="val 16667"/>
            </a:avLst>
          </a:prstGeom>
          <a:noFill/>
          <a:ln w="5715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711C4A-A63A-1F4A-AAAB-9E5BA0547B8B}"/>
              </a:ext>
            </a:extLst>
          </p:cNvPr>
          <p:cNvSpPr txBox="1"/>
          <p:nvPr/>
        </p:nvSpPr>
        <p:spPr>
          <a:xfrm>
            <a:off x="1163423" y="1616201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目標１、２、３、　　</a:t>
            </a:r>
            <a:endParaRPr lang="en-US" altLang="ja-JP" sz="2400" b="1" dirty="0"/>
          </a:p>
          <a:p>
            <a:r>
              <a:rPr lang="ja-JP" altLang="en-US" sz="2400" b="1"/>
              <a:t>　　４、５、６</a:t>
            </a:r>
            <a:endParaRPr kumimoji="1" lang="en-US" altLang="ja-JP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F5E92F-6B53-5B40-A1AD-CA44F0EF9591}"/>
              </a:ext>
            </a:extLst>
          </p:cNvPr>
          <p:cNvSpPr txBox="1"/>
          <p:nvPr/>
        </p:nvSpPr>
        <p:spPr>
          <a:xfrm>
            <a:off x="9095481" y="1894842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目標７、８、９、　　</a:t>
            </a:r>
            <a:endParaRPr lang="en-US" altLang="ja-JP" sz="2400" b="1" dirty="0"/>
          </a:p>
          <a:p>
            <a:r>
              <a:rPr lang="ja-JP" altLang="en-US" sz="2400" b="1"/>
              <a:t>　　１０、１１</a:t>
            </a:r>
            <a:endParaRPr kumimoji="1" lang="en-US" altLang="ja-JP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CDF51C-7E46-CF4A-AC94-93036DDE9BD2}"/>
              </a:ext>
            </a:extLst>
          </p:cNvPr>
          <p:cNvSpPr txBox="1"/>
          <p:nvPr/>
        </p:nvSpPr>
        <p:spPr>
          <a:xfrm>
            <a:off x="507479" y="3655899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目標１２、１３、　　</a:t>
            </a:r>
            <a:endParaRPr lang="en-US" altLang="ja-JP" sz="2400" b="1" dirty="0"/>
          </a:p>
          <a:p>
            <a:r>
              <a:rPr lang="ja-JP" altLang="en-US" sz="2400" b="1"/>
              <a:t>　　１４、１５</a:t>
            </a:r>
            <a:endParaRPr kumimoji="1" lang="en-US" altLang="ja-JP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63B698-8689-9940-BAA0-8E6E9D278787}"/>
              </a:ext>
            </a:extLst>
          </p:cNvPr>
          <p:cNvSpPr txBox="1"/>
          <p:nvPr/>
        </p:nvSpPr>
        <p:spPr>
          <a:xfrm>
            <a:off x="9074994" y="5336430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目標１６</a:t>
            </a:r>
            <a:endParaRPr lang="en-US" altLang="ja-JP" sz="24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4B2C79-0CA6-754C-AAEB-69E3621F94BE}"/>
              </a:ext>
            </a:extLst>
          </p:cNvPr>
          <p:cNvSpPr txBox="1"/>
          <p:nvPr/>
        </p:nvSpPr>
        <p:spPr>
          <a:xfrm>
            <a:off x="2064984" y="5695597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目標１７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176740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12" name="Picture 7" descr="C:\Users\sakurai kazuko\Desktop\SustDevWheel-01_JAN_v1B.png">
            <a:extLst>
              <a:ext uri="{FF2B5EF4-FFF2-40B4-BE49-F238E27FC236}">
                <a16:creationId xmlns:a16="http://schemas.microsoft.com/office/drawing/2014/main" id="{858EB8B6-5067-1347-A643-E800C1A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2" y="941620"/>
            <a:ext cx="5373666" cy="57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7">
            <a:extLst>
              <a:ext uri="{FF2B5EF4-FFF2-40B4-BE49-F238E27FC236}">
                <a16:creationId xmlns:a16="http://schemas.microsoft.com/office/drawing/2014/main" id="{A303DD06-DB67-894A-B1B7-01451305D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21" y="517159"/>
            <a:ext cx="8141700" cy="7648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SDGs</a:t>
            </a:r>
            <a:r>
              <a:rPr lang="en-US" altLang="ja-JP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ja-JP" alt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のもうひとつの捉え方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–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5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つの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</a:p>
        </p:txBody>
      </p:sp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8B2787C8-6A32-2041-BD7E-C9C510E7CE8E}"/>
              </a:ext>
            </a:extLst>
          </p:cNvPr>
          <p:cNvSpPr/>
          <p:nvPr/>
        </p:nvSpPr>
        <p:spPr>
          <a:xfrm>
            <a:off x="1031833" y="1470512"/>
            <a:ext cx="2693096" cy="1122375"/>
          </a:xfrm>
          <a:prstGeom prst="wedgeRoundRectCallout">
            <a:avLst>
              <a:gd name="adj1" fmla="val 74051"/>
              <a:gd name="adj2" fmla="val -17192"/>
              <a:gd name="adj3" fmla="val 16667"/>
            </a:avLst>
          </a:prstGeom>
          <a:noFill/>
          <a:ln w="5715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吹き出し 15">
            <a:extLst>
              <a:ext uri="{FF2B5EF4-FFF2-40B4-BE49-F238E27FC236}">
                <a16:creationId xmlns:a16="http://schemas.microsoft.com/office/drawing/2014/main" id="{E675A59E-89C3-F340-8F77-B2CE23535A07}"/>
              </a:ext>
            </a:extLst>
          </p:cNvPr>
          <p:cNvSpPr/>
          <p:nvPr/>
        </p:nvSpPr>
        <p:spPr>
          <a:xfrm>
            <a:off x="338420" y="3510210"/>
            <a:ext cx="2598975" cy="1122375"/>
          </a:xfrm>
          <a:prstGeom prst="wedgeRoundRectCallout">
            <a:avLst>
              <a:gd name="adj1" fmla="val 71062"/>
              <a:gd name="adj2" fmla="val -22773"/>
              <a:gd name="adj3" fmla="val 16667"/>
            </a:avLst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829BFC93-C2A8-E849-9335-A83980984572}"/>
              </a:ext>
            </a:extLst>
          </p:cNvPr>
          <p:cNvSpPr/>
          <p:nvPr/>
        </p:nvSpPr>
        <p:spPr>
          <a:xfrm>
            <a:off x="8962334" y="5190742"/>
            <a:ext cx="1572055" cy="696491"/>
          </a:xfrm>
          <a:prstGeom prst="wedgeRoundRectCallout">
            <a:avLst>
              <a:gd name="adj1" fmla="val -64950"/>
              <a:gd name="adj2" fmla="val -35980"/>
              <a:gd name="adj3" fmla="val 16667"/>
            </a:avLst>
          </a:prstGeom>
          <a:noFill/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E981D1F5-49A9-184D-8875-85F6D9927DA4}"/>
              </a:ext>
            </a:extLst>
          </p:cNvPr>
          <p:cNvSpPr/>
          <p:nvPr/>
        </p:nvSpPr>
        <p:spPr>
          <a:xfrm>
            <a:off x="1891430" y="5549909"/>
            <a:ext cx="1700352" cy="607354"/>
          </a:xfrm>
          <a:prstGeom prst="wedgeRoundRectCallout">
            <a:avLst>
              <a:gd name="adj1" fmla="val 74051"/>
              <a:gd name="adj2" fmla="val -19424"/>
              <a:gd name="adj3" fmla="val 16667"/>
            </a:avLst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3D07C0BD-E727-0A48-A1D5-46BC25B5CB1D}"/>
              </a:ext>
            </a:extLst>
          </p:cNvPr>
          <p:cNvSpPr/>
          <p:nvPr/>
        </p:nvSpPr>
        <p:spPr>
          <a:xfrm>
            <a:off x="8962334" y="1777273"/>
            <a:ext cx="2693096" cy="948566"/>
          </a:xfrm>
          <a:prstGeom prst="wedgeRoundRectCallout">
            <a:avLst>
              <a:gd name="adj1" fmla="val -63623"/>
              <a:gd name="adj2" fmla="val -2684"/>
              <a:gd name="adj3" fmla="val 16667"/>
            </a:avLst>
          </a:prstGeom>
          <a:noFill/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711C4A-A63A-1F4A-AAAB-9E5BA0547B8B}"/>
              </a:ext>
            </a:extLst>
          </p:cNvPr>
          <p:cNvSpPr txBox="1"/>
          <p:nvPr/>
        </p:nvSpPr>
        <p:spPr>
          <a:xfrm>
            <a:off x="1163423" y="1616201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目標１、２、３、　　</a:t>
            </a:r>
            <a:endParaRPr lang="en-US" altLang="ja-JP" sz="2400" b="1" dirty="0"/>
          </a:p>
          <a:p>
            <a:r>
              <a:rPr lang="ja-JP" altLang="en-US" sz="2400" b="1"/>
              <a:t>　　４、５、６</a:t>
            </a:r>
            <a:endParaRPr kumimoji="1" lang="en-US" altLang="ja-JP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F5E92F-6B53-5B40-A1AD-CA44F0EF9591}"/>
              </a:ext>
            </a:extLst>
          </p:cNvPr>
          <p:cNvSpPr txBox="1"/>
          <p:nvPr/>
        </p:nvSpPr>
        <p:spPr>
          <a:xfrm>
            <a:off x="9095481" y="1894842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目標７、８、９、　　</a:t>
            </a:r>
            <a:endParaRPr lang="en-US" altLang="ja-JP" sz="2400" b="1" dirty="0"/>
          </a:p>
          <a:p>
            <a:r>
              <a:rPr lang="ja-JP" altLang="en-US" sz="2400" b="1"/>
              <a:t>　　１０、１１</a:t>
            </a:r>
            <a:endParaRPr kumimoji="1" lang="en-US" altLang="ja-JP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CDF51C-7E46-CF4A-AC94-93036DDE9BD2}"/>
              </a:ext>
            </a:extLst>
          </p:cNvPr>
          <p:cNvSpPr txBox="1"/>
          <p:nvPr/>
        </p:nvSpPr>
        <p:spPr>
          <a:xfrm>
            <a:off x="507479" y="3655899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目標１２、１３、　　</a:t>
            </a:r>
            <a:endParaRPr lang="en-US" altLang="ja-JP" sz="2400" b="1" dirty="0"/>
          </a:p>
          <a:p>
            <a:r>
              <a:rPr lang="ja-JP" altLang="en-US" sz="2400" b="1"/>
              <a:t>　　１４、１５</a:t>
            </a:r>
            <a:endParaRPr kumimoji="1" lang="en-US" altLang="ja-JP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63B698-8689-9940-BAA0-8E6E9D278787}"/>
              </a:ext>
            </a:extLst>
          </p:cNvPr>
          <p:cNvSpPr txBox="1"/>
          <p:nvPr/>
        </p:nvSpPr>
        <p:spPr>
          <a:xfrm>
            <a:off x="9074994" y="5336430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目標１６</a:t>
            </a:r>
            <a:endParaRPr lang="en-US" altLang="ja-JP" sz="24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4B2C79-0CA6-754C-AAEB-69E3621F94BE}"/>
              </a:ext>
            </a:extLst>
          </p:cNvPr>
          <p:cNvSpPr txBox="1"/>
          <p:nvPr/>
        </p:nvSpPr>
        <p:spPr>
          <a:xfrm>
            <a:off x="2064984" y="5695597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目標１７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168500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FF4F0C-DC2F-4D48-B8C0-D2D02D28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8898" y="1758462"/>
            <a:ext cx="10098592" cy="2140297"/>
          </a:xfrm>
        </p:spPr>
        <p:txBody>
          <a:bodyPr>
            <a:normAutofit/>
          </a:bodyPr>
          <a:lstStyle/>
          <a:p>
            <a:r>
              <a:rPr lang="ja-JP" altLang="en-US" sz="3000" b="1" dirty="0"/>
              <a:t>目標７：すべての人々が、手頃な価格で信頼性の高い、</a:t>
            </a:r>
            <a:endParaRPr lang="en-US" altLang="ja-JP" sz="3000" b="1" dirty="0"/>
          </a:p>
          <a:p>
            <a:r>
              <a:rPr lang="ja-JP" altLang="en-US" sz="3000" b="1" dirty="0"/>
              <a:t>　　　　持続可能で現代的な</a:t>
            </a:r>
            <a:r>
              <a:rPr lang="ja-JP" altLang="en-US" sz="3000" b="1" dirty="0">
                <a:solidFill>
                  <a:srgbClr val="FFC000"/>
                </a:solidFill>
              </a:rPr>
              <a:t>エネルギー</a:t>
            </a:r>
            <a:r>
              <a:rPr lang="ja-JP" altLang="en-US" sz="3000" b="1" dirty="0"/>
              <a:t>を</a:t>
            </a:r>
            <a:endParaRPr lang="en-US" altLang="ja-JP" sz="3000" b="1" dirty="0"/>
          </a:p>
          <a:p>
            <a:r>
              <a:rPr lang="ja-JP" altLang="en-US" sz="3000" b="1" dirty="0"/>
              <a:t>　　　　利用できるようにしよう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8" name="Shape 117">
            <a:extLst>
              <a:ext uri="{FF2B5EF4-FFF2-40B4-BE49-F238E27FC236}">
                <a16:creationId xmlns:a16="http://schemas.microsoft.com/office/drawing/2014/main" id="{C62F7F09-E7A3-2DA3-7774-924862475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ROSPERITY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豊かさ</a:t>
            </a:r>
            <a:endParaRPr lang="en-US" sz="40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3" name="コンテンツ プレースホルダー 16">
            <a:extLst>
              <a:ext uri="{FF2B5EF4-FFF2-40B4-BE49-F238E27FC236}">
                <a16:creationId xmlns:a16="http://schemas.microsoft.com/office/drawing/2014/main" id="{223F52EC-B022-E6AF-CBDA-229CF4DA3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42" y="1758462"/>
            <a:ext cx="1151429" cy="1151429"/>
          </a:xfrm>
          <a:prstGeom prst="rect">
            <a:avLst/>
          </a:prstGeom>
        </p:spPr>
      </p:pic>
      <p:pic>
        <p:nvPicPr>
          <p:cNvPr id="14" name="コンテンツ プレースホルダー 16">
            <a:extLst>
              <a:ext uri="{FF2B5EF4-FFF2-40B4-BE49-F238E27FC236}">
                <a16:creationId xmlns:a16="http://schemas.microsoft.com/office/drawing/2014/main" id="{1A991482-A44B-2A80-7476-208F4EBAF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7743" y="3948110"/>
            <a:ext cx="1151428" cy="1151428"/>
          </a:xfr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09EF9E-32F2-F7DF-11FB-904BE24BF170}"/>
              </a:ext>
            </a:extLst>
          </p:cNvPr>
          <p:cNvSpPr txBox="1"/>
          <p:nvPr/>
        </p:nvSpPr>
        <p:spPr>
          <a:xfrm>
            <a:off x="1941844" y="4130042"/>
            <a:ext cx="100056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000" b="1" dirty="0"/>
              <a:t>目標８：誰一人取り残すことなく持続可能な</a:t>
            </a:r>
            <a:r>
              <a:rPr lang="ja-JP" altLang="en-US" sz="3000" b="1" dirty="0">
                <a:solidFill>
                  <a:srgbClr val="C00000"/>
                </a:solidFill>
              </a:rPr>
              <a:t>経済成長</a:t>
            </a:r>
            <a:r>
              <a:rPr lang="ja-JP" altLang="en-US" sz="3000" b="1" dirty="0"/>
              <a:t>を</a:t>
            </a:r>
            <a:endParaRPr lang="en-US" altLang="ja-JP" sz="3000" b="1" dirty="0"/>
          </a:p>
          <a:p>
            <a:r>
              <a:rPr lang="ja-JP" altLang="en-US" sz="3000" b="1" dirty="0"/>
              <a:t>　　　　促進し、すべての人が生産的で「</a:t>
            </a:r>
            <a:r>
              <a:rPr lang="ja-JP" altLang="en-US" sz="3000" b="1" dirty="0">
                <a:solidFill>
                  <a:srgbClr val="C00000"/>
                </a:solidFill>
              </a:rPr>
              <a:t>働きがいの</a:t>
            </a:r>
            <a:endParaRPr lang="en-US" altLang="ja-JP" sz="3000" b="1" dirty="0">
              <a:solidFill>
                <a:srgbClr val="C00000"/>
              </a:solidFill>
            </a:endParaRPr>
          </a:p>
          <a:p>
            <a:r>
              <a:rPr lang="ja-JP" altLang="en-US" sz="3000" b="1" dirty="0">
                <a:solidFill>
                  <a:srgbClr val="C00000"/>
                </a:solidFill>
              </a:rPr>
              <a:t>　　　　ある人間らしい仕事</a:t>
            </a:r>
            <a:r>
              <a:rPr lang="ja-JP" altLang="en-US" sz="3000" b="1" dirty="0"/>
              <a:t>」（ディーセント・</a:t>
            </a:r>
            <a:endParaRPr lang="en-US" altLang="ja-JP" sz="3000" b="1" dirty="0"/>
          </a:p>
          <a:p>
            <a:r>
              <a:rPr lang="ja-JP" altLang="en-US" sz="3000" b="1" dirty="0"/>
              <a:t>　　　　ワーク）につくことができるようにしよう</a:t>
            </a:r>
          </a:p>
        </p:txBody>
      </p:sp>
    </p:spTree>
    <p:extLst>
      <p:ext uri="{BB962C8B-B14F-4D97-AF65-F5344CB8AC3E}">
        <p14:creationId xmlns:p14="http://schemas.microsoft.com/office/powerpoint/2010/main" val="2575822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FF4F0C-DC2F-4D48-B8C0-D2D02D28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8898" y="1758462"/>
            <a:ext cx="10098592" cy="21402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ja-JP" altLang="en-US" sz="3000" b="1" dirty="0">
                <a:solidFill>
                  <a:schemeClr val="tx1"/>
                </a:solidFill>
              </a:rPr>
              <a:t>目標９：</a:t>
            </a:r>
            <a:r>
              <a:rPr lang="ja-JP" altLang="en-US" sz="3000" b="1" dirty="0">
                <a:solidFill>
                  <a:srgbClr val="FF7E79"/>
                </a:solidFill>
              </a:rPr>
              <a:t>災害に強いインフラ</a:t>
            </a:r>
            <a:r>
              <a:rPr lang="ja-JP" altLang="en-US" sz="3000" b="1" dirty="0"/>
              <a:t>を作り、</a:t>
            </a:r>
            <a:endParaRPr lang="en-US" altLang="ja-JP" sz="3000" b="1" dirty="0"/>
          </a:p>
          <a:p>
            <a:pPr>
              <a:lnSpc>
                <a:spcPct val="110000"/>
              </a:lnSpc>
            </a:pPr>
            <a:r>
              <a:rPr lang="ja-JP" altLang="en-US" sz="3000" b="1" dirty="0"/>
              <a:t>　　　　だれもが参画できる持続可能な産業化を促進し、</a:t>
            </a:r>
            <a:endParaRPr lang="en-US" altLang="ja-JP" sz="3000" b="1" dirty="0"/>
          </a:p>
          <a:p>
            <a:pPr>
              <a:lnSpc>
                <a:spcPct val="110000"/>
              </a:lnSpc>
            </a:pPr>
            <a:r>
              <a:rPr lang="ja-JP" altLang="en-US" sz="3000" b="1" dirty="0">
                <a:solidFill>
                  <a:srgbClr val="FF7E79"/>
                </a:solidFill>
              </a:rPr>
              <a:t>　　　　イノベーション</a:t>
            </a:r>
            <a:r>
              <a:rPr lang="ja-JP" altLang="en-US" sz="3000" b="1" dirty="0"/>
              <a:t>を推進しよう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8" name="Shape 117">
            <a:extLst>
              <a:ext uri="{FF2B5EF4-FFF2-40B4-BE49-F238E27FC236}">
                <a16:creationId xmlns:a16="http://schemas.microsoft.com/office/drawing/2014/main" id="{C62F7F09-E7A3-2DA3-7774-924862475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ROSPERITY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豊かさ</a:t>
            </a:r>
            <a:endParaRPr lang="en-US" sz="40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0" name="コンテンツ プレースホルダー 16">
            <a:extLst>
              <a:ext uri="{FF2B5EF4-FFF2-40B4-BE49-F238E27FC236}">
                <a16:creationId xmlns:a16="http://schemas.microsoft.com/office/drawing/2014/main" id="{35D8CC29-160E-849D-133E-EE8CFAEC3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7743" y="1758462"/>
            <a:ext cx="1151428" cy="1151428"/>
          </a:xfrm>
        </p:spPr>
      </p:pic>
      <p:pic>
        <p:nvPicPr>
          <p:cNvPr id="11" name="コンテンツ プレースホルダー 16">
            <a:extLst>
              <a:ext uri="{FF2B5EF4-FFF2-40B4-BE49-F238E27FC236}">
                <a16:creationId xmlns:a16="http://schemas.microsoft.com/office/drawing/2014/main" id="{71FF1A75-921B-D4A4-8708-CD6A121CA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43" y="3898759"/>
            <a:ext cx="1151428" cy="1151428"/>
          </a:xfrm>
          <a:prstGeom prst="rect">
            <a:avLst/>
          </a:prstGeom>
        </p:spPr>
      </p:pic>
      <p:sp>
        <p:nvSpPr>
          <p:cNvPr id="12" name="テキスト プレースホルダー 3">
            <a:extLst>
              <a:ext uri="{FF2B5EF4-FFF2-40B4-BE49-F238E27FC236}">
                <a16:creationId xmlns:a16="http://schemas.microsoft.com/office/drawing/2014/main" id="{A463E51B-9219-0C79-DDDC-8E42B060723D}"/>
              </a:ext>
            </a:extLst>
          </p:cNvPr>
          <p:cNvSpPr txBox="1">
            <a:spLocks/>
          </p:cNvSpPr>
          <p:nvPr/>
        </p:nvSpPr>
        <p:spPr>
          <a:xfrm>
            <a:off x="1848898" y="4136958"/>
            <a:ext cx="9696658" cy="675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目標１０：国内および各国間の</a:t>
            </a:r>
            <a:r>
              <a:rPr lang="ja-JP" altLang="en-US" sz="3000" b="1" dirty="0">
                <a:solidFill>
                  <a:srgbClr val="FF8AD8"/>
                </a:solidFill>
              </a:rPr>
              <a:t>不平等</a:t>
            </a:r>
            <a:r>
              <a:rPr lang="ja-JP" altLang="en-US" sz="3000" b="1" dirty="0"/>
              <a:t>を減らそう</a:t>
            </a:r>
          </a:p>
        </p:txBody>
      </p:sp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BA4A7CCD-472F-945C-E04D-F89B89C39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43" y="5322425"/>
            <a:ext cx="1151428" cy="1151428"/>
          </a:xfrm>
          <a:prstGeom prst="rect">
            <a:avLst/>
          </a:prstGeom>
        </p:spPr>
      </p:pic>
      <p:sp>
        <p:nvSpPr>
          <p:cNvPr id="18" name="テキスト プレースホルダー 3">
            <a:extLst>
              <a:ext uri="{FF2B5EF4-FFF2-40B4-BE49-F238E27FC236}">
                <a16:creationId xmlns:a16="http://schemas.microsoft.com/office/drawing/2014/main" id="{50591F15-FAC0-A814-7CDA-12FC5B7466C2}"/>
              </a:ext>
            </a:extLst>
          </p:cNvPr>
          <p:cNvSpPr txBox="1">
            <a:spLocks/>
          </p:cNvSpPr>
          <p:nvPr/>
        </p:nvSpPr>
        <p:spPr>
          <a:xfrm>
            <a:off x="1929284" y="5235359"/>
            <a:ext cx="9920338" cy="132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目標１１：安全で災害に強く、持続可能な</a:t>
            </a:r>
            <a:endParaRPr lang="en-US" altLang="ja-JP" sz="3000" b="1" dirty="0"/>
          </a:p>
          <a:p>
            <a:r>
              <a:rPr lang="ja-JP" altLang="en-US" sz="3000" b="1" dirty="0">
                <a:solidFill>
                  <a:srgbClr val="FF9300"/>
                </a:solidFill>
              </a:rPr>
              <a:t>　　　　　都市</a:t>
            </a:r>
            <a:r>
              <a:rPr lang="ja-JP" altLang="en-US" sz="3000" b="1" dirty="0"/>
              <a:t>および</a:t>
            </a:r>
            <a:r>
              <a:rPr lang="ja-JP" altLang="en-US" sz="3000" b="1" dirty="0">
                <a:solidFill>
                  <a:srgbClr val="FF9300"/>
                </a:solidFill>
              </a:rPr>
              <a:t>居住環境</a:t>
            </a:r>
            <a:r>
              <a:rPr lang="ja-JP" altLang="en-US" sz="3000" b="1" dirty="0"/>
              <a:t>を実現しよう</a:t>
            </a:r>
          </a:p>
        </p:txBody>
      </p:sp>
    </p:spTree>
    <p:extLst>
      <p:ext uri="{BB962C8B-B14F-4D97-AF65-F5344CB8AC3E}">
        <p14:creationId xmlns:p14="http://schemas.microsoft.com/office/powerpoint/2010/main" val="24768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8" name="Shape 117">
            <a:extLst>
              <a:ext uri="{FF2B5EF4-FFF2-40B4-BE49-F238E27FC236}">
                <a16:creationId xmlns:a16="http://schemas.microsoft.com/office/drawing/2014/main" id="{C62F7F09-E7A3-2DA3-7774-924862475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2" y="231113"/>
            <a:ext cx="9540657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ROSPERITY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豊かさ </a:t>
            </a:r>
            <a:r>
              <a:rPr lang="ja-JP" altLang="en-US" sz="3200" b="1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ココに注目</a:t>
            </a:r>
            <a:r>
              <a:rPr lang="ja-JP" altLang="en-US" sz="3200" b="1" i="0" u="none" strike="noStrike" cap="none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！</a:t>
            </a:r>
            <a:endParaRPr lang="en-US" sz="40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BA4A7CCD-472F-945C-E04D-F89B89C3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04" y="1671977"/>
            <a:ext cx="1325560" cy="1325560"/>
          </a:xfrm>
          <a:prstGeom prst="rect">
            <a:avLst/>
          </a:prstGeom>
        </p:spPr>
      </p:pic>
      <p:sp>
        <p:nvSpPr>
          <p:cNvPr id="18" name="テキスト プレースホルダー 3">
            <a:extLst>
              <a:ext uri="{FF2B5EF4-FFF2-40B4-BE49-F238E27FC236}">
                <a16:creationId xmlns:a16="http://schemas.microsoft.com/office/drawing/2014/main" id="{50591F15-FAC0-A814-7CDA-12FC5B7466C2}"/>
              </a:ext>
            </a:extLst>
          </p:cNvPr>
          <p:cNvSpPr txBox="1">
            <a:spLocks/>
          </p:cNvSpPr>
          <p:nvPr/>
        </p:nvSpPr>
        <p:spPr>
          <a:xfrm>
            <a:off x="2271662" y="1671977"/>
            <a:ext cx="9920338" cy="132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目標１１：安全で災害に強く、持続可能な</a:t>
            </a:r>
            <a:endParaRPr lang="en-US" altLang="ja-JP" sz="3000" b="1" dirty="0"/>
          </a:p>
          <a:p>
            <a:r>
              <a:rPr lang="ja-JP" altLang="en-US" sz="3000" b="1" dirty="0">
                <a:solidFill>
                  <a:srgbClr val="FF9300"/>
                </a:solidFill>
              </a:rPr>
              <a:t>　　　　　都市</a:t>
            </a:r>
            <a:r>
              <a:rPr lang="ja-JP" altLang="en-US" sz="3000" b="1" dirty="0"/>
              <a:t>および</a:t>
            </a:r>
            <a:r>
              <a:rPr lang="ja-JP" altLang="en-US" sz="3000" b="1" dirty="0">
                <a:solidFill>
                  <a:srgbClr val="FF9300"/>
                </a:solidFill>
              </a:rPr>
              <a:t>居住環境</a:t>
            </a:r>
            <a:r>
              <a:rPr lang="ja-JP" altLang="en-US" sz="3000" b="1" dirty="0"/>
              <a:t>を実現しよう</a:t>
            </a:r>
          </a:p>
        </p:txBody>
      </p:sp>
      <p:sp>
        <p:nvSpPr>
          <p:cNvPr id="14" name="テキスト プレースホルダー 3">
            <a:extLst>
              <a:ext uri="{FF2B5EF4-FFF2-40B4-BE49-F238E27FC236}">
                <a16:creationId xmlns:a16="http://schemas.microsoft.com/office/drawing/2014/main" id="{BE20B727-572E-72C4-C763-71B32BFCC761}"/>
              </a:ext>
            </a:extLst>
          </p:cNvPr>
          <p:cNvSpPr txBox="1">
            <a:spLocks/>
          </p:cNvSpPr>
          <p:nvPr/>
        </p:nvSpPr>
        <p:spPr>
          <a:xfrm>
            <a:off x="517741" y="3579343"/>
            <a:ext cx="7229538" cy="69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Ｑ．私たちにできることは何だろう？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309990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8" name="Shape 117">
            <a:extLst>
              <a:ext uri="{FF2B5EF4-FFF2-40B4-BE49-F238E27FC236}">
                <a16:creationId xmlns:a16="http://schemas.microsoft.com/office/drawing/2014/main" id="{C62F7F09-E7A3-2DA3-7774-924862475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2" y="231113"/>
            <a:ext cx="9540657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ROSPERITY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豊かさ </a:t>
            </a:r>
            <a:r>
              <a:rPr lang="ja-JP" altLang="en-US" sz="3200" b="1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ココに注目</a:t>
            </a:r>
            <a:r>
              <a:rPr lang="ja-JP" altLang="en-US" sz="3200" b="1" i="0" u="none" strike="noStrike" cap="none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！</a:t>
            </a:r>
            <a:endParaRPr lang="en-US" sz="40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BA4A7CCD-472F-945C-E04D-F89B89C3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04" y="1671977"/>
            <a:ext cx="1325560" cy="1325560"/>
          </a:xfrm>
          <a:prstGeom prst="rect">
            <a:avLst/>
          </a:prstGeom>
        </p:spPr>
      </p:pic>
      <p:sp>
        <p:nvSpPr>
          <p:cNvPr id="18" name="テキスト プレースホルダー 3">
            <a:extLst>
              <a:ext uri="{FF2B5EF4-FFF2-40B4-BE49-F238E27FC236}">
                <a16:creationId xmlns:a16="http://schemas.microsoft.com/office/drawing/2014/main" id="{50591F15-FAC0-A814-7CDA-12FC5B7466C2}"/>
              </a:ext>
            </a:extLst>
          </p:cNvPr>
          <p:cNvSpPr txBox="1">
            <a:spLocks/>
          </p:cNvSpPr>
          <p:nvPr/>
        </p:nvSpPr>
        <p:spPr>
          <a:xfrm>
            <a:off x="2271662" y="1671977"/>
            <a:ext cx="9920338" cy="132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目標１１：安全で災害に強く、持続可能な</a:t>
            </a:r>
            <a:endParaRPr lang="en-US" altLang="ja-JP" sz="3000" b="1" dirty="0"/>
          </a:p>
          <a:p>
            <a:r>
              <a:rPr lang="ja-JP" altLang="en-US" sz="3000" b="1" dirty="0">
                <a:solidFill>
                  <a:srgbClr val="FF9300"/>
                </a:solidFill>
              </a:rPr>
              <a:t>　　　　　都市</a:t>
            </a:r>
            <a:r>
              <a:rPr lang="ja-JP" altLang="en-US" sz="3000" b="1" dirty="0"/>
              <a:t>および</a:t>
            </a:r>
            <a:r>
              <a:rPr lang="ja-JP" altLang="en-US" sz="3000" b="1" dirty="0">
                <a:solidFill>
                  <a:srgbClr val="FF9300"/>
                </a:solidFill>
              </a:rPr>
              <a:t>居住環境</a:t>
            </a:r>
            <a:r>
              <a:rPr lang="ja-JP" altLang="en-US" sz="3000" b="1" dirty="0"/>
              <a:t>を実現しよう</a:t>
            </a:r>
          </a:p>
        </p:txBody>
      </p:sp>
      <p:sp>
        <p:nvSpPr>
          <p:cNvPr id="14" name="テキスト プレースホルダー 3">
            <a:extLst>
              <a:ext uri="{FF2B5EF4-FFF2-40B4-BE49-F238E27FC236}">
                <a16:creationId xmlns:a16="http://schemas.microsoft.com/office/drawing/2014/main" id="{BE20B727-572E-72C4-C763-71B32BFCC761}"/>
              </a:ext>
            </a:extLst>
          </p:cNvPr>
          <p:cNvSpPr txBox="1">
            <a:spLocks/>
          </p:cNvSpPr>
          <p:nvPr/>
        </p:nvSpPr>
        <p:spPr>
          <a:xfrm>
            <a:off x="517741" y="3579343"/>
            <a:ext cx="7229538" cy="69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Ｑ．私たちにできることは何だろう？</a:t>
            </a:r>
            <a:endParaRPr lang="en-US" altLang="ja-JP" sz="3200" b="1" dirty="0"/>
          </a:p>
        </p:txBody>
      </p:sp>
      <p:sp>
        <p:nvSpPr>
          <p:cNvPr id="16" name="テキスト プレースホルダー 3">
            <a:extLst>
              <a:ext uri="{FF2B5EF4-FFF2-40B4-BE49-F238E27FC236}">
                <a16:creationId xmlns:a16="http://schemas.microsoft.com/office/drawing/2014/main" id="{FA67D04C-AEDC-75A8-83AF-922D756D6A72}"/>
              </a:ext>
            </a:extLst>
          </p:cNvPr>
          <p:cNvSpPr txBox="1">
            <a:spLocks/>
          </p:cNvSpPr>
          <p:nvPr/>
        </p:nvSpPr>
        <p:spPr>
          <a:xfrm>
            <a:off x="517740" y="4415585"/>
            <a:ext cx="11156518" cy="221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Ａ．</a:t>
            </a:r>
            <a:r>
              <a:rPr lang="ja-JP" altLang="en-US" sz="3200" b="1" dirty="0">
                <a:solidFill>
                  <a:srgbClr val="FF9300"/>
                </a:solidFill>
              </a:rPr>
              <a:t>地域の美化活動</a:t>
            </a:r>
            <a:r>
              <a:rPr lang="ja-JP" altLang="en-US" sz="3200" b="1" dirty="0"/>
              <a:t>や</a:t>
            </a:r>
            <a:r>
              <a:rPr lang="ja-JP" altLang="en-US" sz="3200" b="1" dirty="0">
                <a:solidFill>
                  <a:srgbClr val="0070C0"/>
                </a:solidFill>
              </a:rPr>
              <a:t>海岸清掃</a:t>
            </a:r>
            <a:r>
              <a:rPr lang="ja-JP" altLang="en-US" sz="3200" b="1" dirty="0"/>
              <a:t>も</a:t>
            </a:r>
            <a:endParaRPr lang="en-US" altLang="ja-JP" sz="3200" b="1" dirty="0"/>
          </a:p>
          <a:p>
            <a:r>
              <a:rPr lang="ja-JP" altLang="en-US" sz="3200" b="1" dirty="0"/>
              <a:t>　　「目標１１」への貢献。　</a:t>
            </a:r>
          </a:p>
        </p:txBody>
      </p:sp>
      <p:pic>
        <p:nvPicPr>
          <p:cNvPr id="19" name="コンテンツ プレースホルダー 4" descr="屋外, 砂浜, 水, 板 が含まれている画像&#10;&#10;自動的に生成された説明">
            <a:extLst>
              <a:ext uri="{FF2B5EF4-FFF2-40B4-BE49-F238E27FC236}">
                <a16:creationId xmlns:a16="http://schemas.microsoft.com/office/drawing/2014/main" id="{BBAB0547-9A15-23C8-38E1-51211BD61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24" y="3235424"/>
            <a:ext cx="2952289" cy="1660663"/>
          </a:xfrm>
        </p:spPr>
      </p:pic>
      <p:pic>
        <p:nvPicPr>
          <p:cNvPr id="20" name="コンテンツ プレースホルダー 4" descr="屋外, 巣, 鳥, 破壊 が含まれている画像&#10;&#10;自動的に生成された説明">
            <a:extLst>
              <a:ext uri="{FF2B5EF4-FFF2-40B4-BE49-F238E27FC236}">
                <a16:creationId xmlns:a16="http://schemas.microsoft.com/office/drawing/2014/main" id="{E7FC7193-CAA3-B697-7F0B-E4AEE6A365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23" y="4966224"/>
            <a:ext cx="2952290" cy="1660663"/>
          </a:xfrm>
          <a:prstGeom prst="rect">
            <a:avLst/>
          </a:prstGeom>
        </p:spPr>
      </p:pic>
      <p:pic>
        <p:nvPicPr>
          <p:cNvPr id="21" name="コンテンツ プレースホルダー 16">
            <a:extLst>
              <a:ext uri="{FF2B5EF4-FFF2-40B4-BE49-F238E27FC236}">
                <a16:creationId xmlns:a16="http://schemas.microsoft.com/office/drawing/2014/main" id="{7C3124C3-8619-5301-F7F3-628611DAB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861" y="5174172"/>
            <a:ext cx="1398418" cy="13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98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12" name="Picture 7" descr="C:\Users\sakurai kazuko\Desktop\SustDevWheel-01_JAN_v1B.png">
            <a:extLst>
              <a:ext uri="{FF2B5EF4-FFF2-40B4-BE49-F238E27FC236}">
                <a16:creationId xmlns:a16="http://schemas.microsoft.com/office/drawing/2014/main" id="{858EB8B6-5067-1347-A643-E800C1A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2" y="941620"/>
            <a:ext cx="5373666" cy="57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7">
            <a:extLst>
              <a:ext uri="{FF2B5EF4-FFF2-40B4-BE49-F238E27FC236}">
                <a16:creationId xmlns:a16="http://schemas.microsoft.com/office/drawing/2014/main" id="{A303DD06-DB67-894A-B1B7-01451305D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21" y="517159"/>
            <a:ext cx="8141700" cy="7648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SDGs</a:t>
            </a:r>
            <a:r>
              <a:rPr lang="en-US" altLang="ja-JP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ja-JP" alt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のもうひとつの捉え方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–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5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つの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</a:p>
        </p:txBody>
      </p:sp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8B2787C8-6A32-2041-BD7E-C9C510E7CE8E}"/>
              </a:ext>
            </a:extLst>
          </p:cNvPr>
          <p:cNvSpPr/>
          <p:nvPr/>
        </p:nvSpPr>
        <p:spPr>
          <a:xfrm>
            <a:off x="1031833" y="1470512"/>
            <a:ext cx="2693096" cy="1122375"/>
          </a:xfrm>
          <a:prstGeom prst="wedgeRoundRectCallout">
            <a:avLst>
              <a:gd name="adj1" fmla="val 74051"/>
              <a:gd name="adj2" fmla="val -17192"/>
              <a:gd name="adj3" fmla="val 16667"/>
            </a:avLst>
          </a:prstGeom>
          <a:noFill/>
          <a:ln w="5715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吹き出し 15">
            <a:extLst>
              <a:ext uri="{FF2B5EF4-FFF2-40B4-BE49-F238E27FC236}">
                <a16:creationId xmlns:a16="http://schemas.microsoft.com/office/drawing/2014/main" id="{E675A59E-89C3-F340-8F77-B2CE23535A07}"/>
              </a:ext>
            </a:extLst>
          </p:cNvPr>
          <p:cNvSpPr/>
          <p:nvPr/>
        </p:nvSpPr>
        <p:spPr>
          <a:xfrm>
            <a:off x="338420" y="3510210"/>
            <a:ext cx="2598975" cy="1122375"/>
          </a:xfrm>
          <a:prstGeom prst="wedgeRoundRectCallout">
            <a:avLst>
              <a:gd name="adj1" fmla="val 71062"/>
              <a:gd name="adj2" fmla="val -22773"/>
              <a:gd name="adj3" fmla="val 16667"/>
            </a:avLst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829BFC93-C2A8-E849-9335-A83980984572}"/>
              </a:ext>
            </a:extLst>
          </p:cNvPr>
          <p:cNvSpPr/>
          <p:nvPr/>
        </p:nvSpPr>
        <p:spPr>
          <a:xfrm>
            <a:off x="8962334" y="5190742"/>
            <a:ext cx="1572055" cy="696491"/>
          </a:xfrm>
          <a:prstGeom prst="wedgeRoundRectCallout">
            <a:avLst>
              <a:gd name="adj1" fmla="val -64950"/>
              <a:gd name="adj2" fmla="val -35980"/>
              <a:gd name="adj3" fmla="val 16667"/>
            </a:avLst>
          </a:prstGeom>
          <a:noFill/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E981D1F5-49A9-184D-8875-85F6D9927DA4}"/>
              </a:ext>
            </a:extLst>
          </p:cNvPr>
          <p:cNvSpPr/>
          <p:nvPr/>
        </p:nvSpPr>
        <p:spPr>
          <a:xfrm>
            <a:off x="1891430" y="5549909"/>
            <a:ext cx="1700352" cy="607354"/>
          </a:xfrm>
          <a:prstGeom prst="wedgeRoundRectCallout">
            <a:avLst>
              <a:gd name="adj1" fmla="val 74051"/>
              <a:gd name="adj2" fmla="val -19424"/>
              <a:gd name="adj3" fmla="val 16667"/>
            </a:avLst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3D07C0BD-E727-0A48-A1D5-46BC25B5CB1D}"/>
              </a:ext>
            </a:extLst>
          </p:cNvPr>
          <p:cNvSpPr/>
          <p:nvPr/>
        </p:nvSpPr>
        <p:spPr>
          <a:xfrm>
            <a:off x="8962334" y="1777273"/>
            <a:ext cx="2693096" cy="948566"/>
          </a:xfrm>
          <a:prstGeom prst="wedgeRoundRectCallout">
            <a:avLst>
              <a:gd name="adj1" fmla="val -63623"/>
              <a:gd name="adj2" fmla="val -2684"/>
              <a:gd name="adj3" fmla="val 16667"/>
            </a:avLst>
          </a:prstGeom>
          <a:noFill/>
          <a:ln w="5715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711C4A-A63A-1F4A-AAAB-9E5BA0547B8B}"/>
              </a:ext>
            </a:extLst>
          </p:cNvPr>
          <p:cNvSpPr txBox="1"/>
          <p:nvPr/>
        </p:nvSpPr>
        <p:spPr>
          <a:xfrm>
            <a:off x="1163423" y="1616201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目標１、２、３、　　</a:t>
            </a:r>
            <a:endParaRPr lang="en-US" altLang="ja-JP" sz="2400" b="1" dirty="0"/>
          </a:p>
          <a:p>
            <a:r>
              <a:rPr lang="ja-JP" altLang="en-US" sz="2400" b="1"/>
              <a:t>　　４、５、６</a:t>
            </a:r>
            <a:endParaRPr kumimoji="1" lang="en-US" altLang="ja-JP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F5E92F-6B53-5B40-A1AD-CA44F0EF9591}"/>
              </a:ext>
            </a:extLst>
          </p:cNvPr>
          <p:cNvSpPr txBox="1"/>
          <p:nvPr/>
        </p:nvSpPr>
        <p:spPr>
          <a:xfrm>
            <a:off x="9095481" y="1894842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目標７、８、９、　　</a:t>
            </a:r>
            <a:endParaRPr lang="en-US" altLang="ja-JP" sz="2400" b="1" dirty="0"/>
          </a:p>
          <a:p>
            <a:r>
              <a:rPr lang="ja-JP" altLang="en-US" sz="2400" b="1"/>
              <a:t>　　１０、１１</a:t>
            </a:r>
            <a:endParaRPr kumimoji="1" lang="en-US" altLang="ja-JP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CDF51C-7E46-CF4A-AC94-93036DDE9BD2}"/>
              </a:ext>
            </a:extLst>
          </p:cNvPr>
          <p:cNvSpPr txBox="1"/>
          <p:nvPr/>
        </p:nvSpPr>
        <p:spPr>
          <a:xfrm>
            <a:off x="507479" y="3655899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目標１２、１３、　　</a:t>
            </a:r>
            <a:endParaRPr lang="en-US" altLang="ja-JP" sz="2400" b="1" dirty="0"/>
          </a:p>
          <a:p>
            <a:r>
              <a:rPr lang="ja-JP" altLang="en-US" sz="2400" b="1"/>
              <a:t>　　１４、１５</a:t>
            </a:r>
            <a:endParaRPr kumimoji="1" lang="en-US" altLang="ja-JP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63B698-8689-9940-BAA0-8E6E9D278787}"/>
              </a:ext>
            </a:extLst>
          </p:cNvPr>
          <p:cNvSpPr txBox="1"/>
          <p:nvPr/>
        </p:nvSpPr>
        <p:spPr>
          <a:xfrm>
            <a:off x="9074994" y="5336430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目標１６</a:t>
            </a:r>
            <a:endParaRPr lang="en-US" altLang="ja-JP" sz="24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4B2C79-0CA6-754C-AAEB-69E3621F94BE}"/>
              </a:ext>
            </a:extLst>
          </p:cNvPr>
          <p:cNvSpPr txBox="1"/>
          <p:nvPr/>
        </p:nvSpPr>
        <p:spPr>
          <a:xfrm>
            <a:off x="2064984" y="5695597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目標１７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217748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mai\Desktop\SGDS 日本語.jpg">
            <a:extLst>
              <a:ext uri="{FF2B5EF4-FFF2-40B4-BE49-F238E27FC236}">
                <a16:creationId xmlns:a16="http://schemas.microsoft.com/office/drawing/2014/main" id="{5A5A8234-5CBF-924E-B027-8A4A0088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8" y="1733559"/>
            <a:ext cx="7445258" cy="47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0A2DC1-EE02-2049-9D03-F28824BE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661DE9E6-C560-2943-8192-B90E8E698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18" y="760892"/>
            <a:ext cx="7165975" cy="804862"/>
          </a:xfrm>
        </p:spPr>
        <p:txBody>
          <a:bodyPr>
            <a:normAutofit/>
          </a:bodyPr>
          <a:lstStyle/>
          <a:p>
            <a:r>
              <a:rPr kumimoji="1" lang="ja-JP" altLang="en-US" sz="4800" b="1">
                <a:solidFill>
                  <a:srgbClr val="0070C0"/>
                </a:solidFill>
              </a:rPr>
              <a:t>この講座では</a:t>
            </a:r>
            <a:r>
              <a:rPr kumimoji="1" lang="en-US" altLang="ja-JP" sz="4800" b="1" dirty="0">
                <a:solidFill>
                  <a:srgbClr val="0070C0"/>
                </a:solidFill>
              </a:rPr>
              <a:t>…</a:t>
            </a:r>
            <a:endParaRPr kumimoji="1" lang="ja-JP" altLang="en-US" sz="4800" b="1">
              <a:solidFill>
                <a:srgbClr val="0070C0"/>
              </a:solidFill>
            </a:endParaRPr>
          </a:p>
        </p:txBody>
      </p:sp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A48C0D4C-48CB-2B4F-965D-DC0C57442026}"/>
              </a:ext>
            </a:extLst>
          </p:cNvPr>
          <p:cNvSpPr/>
          <p:nvPr/>
        </p:nvSpPr>
        <p:spPr>
          <a:xfrm>
            <a:off x="8797970" y="1733559"/>
            <a:ext cx="2693096" cy="1122375"/>
          </a:xfrm>
          <a:prstGeom prst="wedgeRoundRectCallout">
            <a:avLst>
              <a:gd name="adj1" fmla="val -70600"/>
              <a:gd name="adj2" fmla="val -452"/>
              <a:gd name="adj3" fmla="val 16667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A17BE9-8149-E749-BE75-0328E85560C1}"/>
              </a:ext>
            </a:extLst>
          </p:cNvPr>
          <p:cNvSpPr txBox="1"/>
          <p:nvPr/>
        </p:nvSpPr>
        <p:spPr>
          <a:xfrm>
            <a:off x="9031266" y="1891430"/>
            <a:ext cx="2254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ＳＤＧｓとは</a:t>
            </a:r>
            <a:endParaRPr kumimoji="1" lang="en-US" altLang="ja-JP" sz="2400" b="1" dirty="0"/>
          </a:p>
          <a:p>
            <a:r>
              <a:rPr kumimoji="1" lang="ja-JP" altLang="en-US" sz="2400" b="1"/>
              <a:t>何か？</a:t>
            </a:r>
          </a:p>
        </p:txBody>
      </p:sp>
      <p:sp>
        <p:nvSpPr>
          <p:cNvPr id="9" name="角丸四角形吹き出し 8">
            <a:extLst>
              <a:ext uri="{FF2B5EF4-FFF2-40B4-BE49-F238E27FC236}">
                <a16:creationId xmlns:a16="http://schemas.microsoft.com/office/drawing/2014/main" id="{C3D2730A-10A1-0543-8D71-303FA203E23F}"/>
              </a:ext>
            </a:extLst>
          </p:cNvPr>
          <p:cNvSpPr/>
          <p:nvPr/>
        </p:nvSpPr>
        <p:spPr>
          <a:xfrm>
            <a:off x="8797970" y="3138561"/>
            <a:ext cx="2693096" cy="2272683"/>
          </a:xfrm>
          <a:prstGeom prst="wedgeRoundRectCallout">
            <a:avLst>
              <a:gd name="adj1" fmla="val -70600"/>
              <a:gd name="adj2" fmla="val -58875"/>
              <a:gd name="adj3" fmla="val 16667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3C6D5C-E7C1-9642-9C05-E668513549BA}"/>
              </a:ext>
            </a:extLst>
          </p:cNvPr>
          <p:cNvSpPr txBox="1"/>
          <p:nvPr/>
        </p:nvSpPr>
        <p:spPr>
          <a:xfrm>
            <a:off x="9017175" y="3297131"/>
            <a:ext cx="2473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ＳＤＧｓと</a:t>
            </a:r>
            <a:endParaRPr kumimoji="1" lang="en-US" altLang="ja-JP" sz="2400" b="1" dirty="0"/>
          </a:p>
          <a:p>
            <a:r>
              <a:rPr lang="ja-JP" altLang="en-US" sz="2400" b="1"/>
              <a:t>青少年赤十字には、どのような関わりがある</a:t>
            </a:r>
            <a:r>
              <a:rPr kumimoji="1" lang="ja-JP" altLang="en-US" sz="2400" b="1"/>
              <a:t>か？</a:t>
            </a:r>
          </a:p>
        </p:txBody>
      </p:sp>
      <p:pic>
        <p:nvPicPr>
          <p:cNvPr id="11" name="コンテンツ プレースホルダー 16">
            <a:extLst>
              <a:ext uri="{FF2B5EF4-FFF2-40B4-BE49-F238E27FC236}">
                <a16:creationId xmlns:a16="http://schemas.microsoft.com/office/drawing/2014/main" id="{4CC59D8F-949C-4749-814A-DFBACD4FB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21895" y="4128128"/>
            <a:ext cx="1080000" cy="1080000"/>
          </a:xfr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45FB8D-F0C9-5E46-A6CE-B74B745B11AE}"/>
              </a:ext>
            </a:extLst>
          </p:cNvPr>
          <p:cNvSpPr txBox="1"/>
          <p:nvPr/>
        </p:nvSpPr>
        <p:spPr>
          <a:xfrm>
            <a:off x="8634681" y="5794080"/>
            <a:ext cx="320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rgbClr val="0070C0"/>
                </a:solidFill>
              </a:rPr>
              <a:t>を学んでいきます</a:t>
            </a:r>
            <a:endParaRPr lang="en-US" altLang="ja-JP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03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12" name="Picture 7" descr="C:\Users\sakurai kazuko\Desktop\SustDevWheel-01_JAN_v1B.png">
            <a:extLst>
              <a:ext uri="{FF2B5EF4-FFF2-40B4-BE49-F238E27FC236}">
                <a16:creationId xmlns:a16="http://schemas.microsoft.com/office/drawing/2014/main" id="{858EB8B6-5067-1347-A643-E800C1A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2" y="941620"/>
            <a:ext cx="5373666" cy="57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7">
            <a:extLst>
              <a:ext uri="{FF2B5EF4-FFF2-40B4-BE49-F238E27FC236}">
                <a16:creationId xmlns:a16="http://schemas.microsoft.com/office/drawing/2014/main" id="{A303DD06-DB67-894A-B1B7-01451305D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21" y="517159"/>
            <a:ext cx="8141700" cy="7648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SDGs</a:t>
            </a:r>
            <a:r>
              <a:rPr lang="en-US" altLang="ja-JP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ja-JP" alt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のもうひとつの捉え方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–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5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つの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</a:p>
        </p:txBody>
      </p:sp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8B2787C8-6A32-2041-BD7E-C9C510E7CE8E}"/>
              </a:ext>
            </a:extLst>
          </p:cNvPr>
          <p:cNvSpPr/>
          <p:nvPr/>
        </p:nvSpPr>
        <p:spPr>
          <a:xfrm>
            <a:off x="1031833" y="1470512"/>
            <a:ext cx="2693096" cy="1122375"/>
          </a:xfrm>
          <a:prstGeom prst="wedgeRoundRectCallout">
            <a:avLst>
              <a:gd name="adj1" fmla="val 74051"/>
              <a:gd name="adj2" fmla="val -17192"/>
              <a:gd name="adj3" fmla="val 16667"/>
            </a:avLst>
          </a:prstGeom>
          <a:noFill/>
          <a:ln w="5715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吹き出し 15">
            <a:extLst>
              <a:ext uri="{FF2B5EF4-FFF2-40B4-BE49-F238E27FC236}">
                <a16:creationId xmlns:a16="http://schemas.microsoft.com/office/drawing/2014/main" id="{E675A59E-89C3-F340-8F77-B2CE23535A07}"/>
              </a:ext>
            </a:extLst>
          </p:cNvPr>
          <p:cNvSpPr/>
          <p:nvPr/>
        </p:nvSpPr>
        <p:spPr>
          <a:xfrm>
            <a:off x="338420" y="3510210"/>
            <a:ext cx="2598975" cy="1122375"/>
          </a:xfrm>
          <a:prstGeom prst="wedgeRoundRectCallout">
            <a:avLst>
              <a:gd name="adj1" fmla="val 71062"/>
              <a:gd name="adj2" fmla="val -22773"/>
              <a:gd name="adj3" fmla="val 16667"/>
            </a:avLst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829BFC93-C2A8-E849-9335-A83980984572}"/>
              </a:ext>
            </a:extLst>
          </p:cNvPr>
          <p:cNvSpPr/>
          <p:nvPr/>
        </p:nvSpPr>
        <p:spPr>
          <a:xfrm>
            <a:off x="8962334" y="5190742"/>
            <a:ext cx="1572055" cy="696491"/>
          </a:xfrm>
          <a:prstGeom prst="wedgeRoundRectCallout">
            <a:avLst>
              <a:gd name="adj1" fmla="val -64950"/>
              <a:gd name="adj2" fmla="val -35980"/>
              <a:gd name="adj3" fmla="val 16667"/>
            </a:avLst>
          </a:prstGeom>
          <a:noFill/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E981D1F5-49A9-184D-8875-85F6D9927DA4}"/>
              </a:ext>
            </a:extLst>
          </p:cNvPr>
          <p:cNvSpPr/>
          <p:nvPr/>
        </p:nvSpPr>
        <p:spPr>
          <a:xfrm>
            <a:off x="1891430" y="5549909"/>
            <a:ext cx="1700352" cy="607354"/>
          </a:xfrm>
          <a:prstGeom prst="wedgeRoundRectCallout">
            <a:avLst>
              <a:gd name="adj1" fmla="val 74051"/>
              <a:gd name="adj2" fmla="val -19424"/>
              <a:gd name="adj3" fmla="val 16667"/>
            </a:avLst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3D07C0BD-E727-0A48-A1D5-46BC25B5CB1D}"/>
              </a:ext>
            </a:extLst>
          </p:cNvPr>
          <p:cNvSpPr/>
          <p:nvPr/>
        </p:nvSpPr>
        <p:spPr>
          <a:xfrm>
            <a:off x="8962334" y="1777273"/>
            <a:ext cx="2693096" cy="948566"/>
          </a:xfrm>
          <a:prstGeom prst="wedgeRoundRectCallout">
            <a:avLst>
              <a:gd name="adj1" fmla="val -63623"/>
              <a:gd name="adj2" fmla="val -2684"/>
              <a:gd name="adj3" fmla="val 16667"/>
            </a:avLst>
          </a:prstGeom>
          <a:noFill/>
          <a:ln w="5715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711C4A-A63A-1F4A-AAAB-9E5BA0547B8B}"/>
              </a:ext>
            </a:extLst>
          </p:cNvPr>
          <p:cNvSpPr txBox="1"/>
          <p:nvPr/>
        </p:nvSpPr>
        <p:spPr>
          <a:xfrm>
            <a:off x="1163423" y="1616201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目標１、２、３、　　</a:t>
            </a:r>
            <a:endParaRPr lang="en-US" altLang="ja-JP" sz="2400" b="1" dirty="0"/>
          </a:p>
          <a:p>
            <a:r>
              <a:rPr lang="ja-JP" altLang="en-US" sz="2400" b="1"/>
              <a:t>　　４、５、６</a:t>
            </a:r>
            <a:endParaRPr kumimoji="1" lang="en-US" altLang="ja-JP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F5E92F-6B53-5B40-A1AD-CA44F0EF9591}"/>
              </a:ext>
            </a:extLst>
          </p:cNvPr>
          <p:cNvSpPr txBox="1"/>
          <p:nvPr/>
        </p:nvSpPr>
        <p:spPr>
          <a:xfrm>
            <a:off x="9095481" y="1894842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目標７、８、９、　　</a:t>
            </a:r>
            <a:endParaRPr lang="en-US" altLang="ja-JP" sz="2400" b="1" dirty="0"/>
          </a:p>
          <a:p>
            <a:r>
              <a:rPr lang="ja-JP" altLang="en-US" sz="2400" b="1"/>
              <a:t>　　１０、１１</a:t>
            </a:r>
            <a:endParaRPr kumimoji="1" lang="en-US" altLang="ja-JP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CDF51C-7E46-CF4A-AC94-93036DDE9BD2}"/>
              </a:ext>
            </a:extLst>
          </p:cNvPr>
          <p:cNvSpPr txBox="1"/>
          <p:nvPr/>
        </p:nvSpPr>
        <p:spPr>
          <a:xfrm>
            <a:off x="507479" y="3655899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目標１２、１３、　　</a:t>
            </a:r>
            <a:endParaRPr lang="en-US" altLang="ja-JP" sz="2400" b="1" dirty="0"/>
          </a:p>
          <a:p>
            <a:r>
              <a:rPr lang="ja-JP" altLang="en-US" sz="2400" b="1"/>
              <a:t>　　１４、１５</a:t>
            </a:r>
            <a:endParaRPr kumimoji="1" lang="en-US" altLang="ja-JP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63B698-8689-9940-BAA0-8E6E9D278787}"/>
              </a:ext>
            </a:extLst>
          </p:cNvPr>
          <p:cNvSpPr txBox="1"/>
          <p:nvPr/>
        </p:nvSpPr>
        <p:spPr>
          <a:xfrm>
            <a:off x="9074994" y="5336430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目標１６</a:t>
            </a:r>
            <a:endParaRPr lang="en-US" altLang="ja-JP" sz="24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4B2C79-0CA6-754C-AAEB-69E3621F94BE}"/>
              </a:ext>
            </a:extLst>
          </p:cNvPr>
          <p:cNvSpPr txBox="1"/>
          <p:nvPr/>
        </p:nvSpPr>
        <p:spPr>
          <a:xfrm>
            <a:off x="2064984" y="5695597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目標１７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58024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7743" y="1634601"/>
            <a:ext cx="1260815" cy="1260815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7" name="テキスト プレースホルダー 3">
            <a:extLst>
              <a:ext uri="{FF2B5EF4-FFF2-40B4-BE49-F238E27FC236}">
                <a16:creationId xmlns:a16="http://schemas.microsoft.com/office/drawing/2014/main" id="{F706165C-5A6E-C34C-8B00-6DA4F7874AAE}"/>
              </a:ext>
            </a:extLst>
          </p:cNvPr>
          <p:cNvSpPr txBox="1">
            <a:spLocks/>
          </p:cNvSpPr>
          <p:nvPr/>
        </p:nvSpPr>
        <p:spPr>
          <a:xfrm>
            <a:off x="1939332" y="1565754"/>
            <a:ext cx="9734925" cy="1398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目標１２：持続可能な方法で</a:t>
            </a:r>
            <a:r>
              <a:rPr lang="ja-JP" altLang="en-US" sz="3000" b="1" dirty="0">
                <a:solidFill>
                  <a:srgbClr val="C29460"/>
                </a:solidFill>
              </a:rPr>
              <a:t>生産</a:t>
            </a:r>
            <a:r>
              <a:rPr lang="ja-JP" altLang="en-US" sz="3000" b="1" dirty="0"/>
              <a:t>し、</a:t>
            </a:r>
            <a:endParaRPr lang="en-US" altLang="ja-JP" sz="3000" b="1" dirty="0"/>
          </a:p>
          <a:p>
            <a:r>
              <a:rPr lang="ja-JP" altLang="en-US" sz="3000" b="1" dirty="0">
                <a:solidFill>
                  <a:srgbClr val="C29460"/>
                </a:solidFill>
              </a:rPr>
              <a:t>　　　　　消費</a:t>
            </a:r>
            <a:r>
              <a:rPr lang="ja-JP" altLang="en-US" sz="3000" b="1" dirty="0"/>
              <a:t>する取り組みを進めていこう</a:t>
            </a:r>
          </a:p>
        </p:txBody>
      </p:sp>
      <p:sp>
        <p:nvSpPr>
          <p:cNvPr id="13" name="Shape 117">
            <a:extLst>
              <a:ext uri="{FF2B5EF4-FFF2-40B4-BE49-F238E27FC236}">
                <a16:creationId xmlns:a16="http://schemas.microsoft.com/office/drawing/2014/main" id="{C5924F6F-EE64-1207-0441-39D5FFF373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LANET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自然</a:t>
            </a:r>
            <a:endParaRPr lang="en-US" sz="40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4" name="コンテンツ プレースホルダー 16">
            <a:extLst>
              <a:ext uri="{FF2B5EF4-FFF2-40B4-BE49-F238E27FC236}">
                <a16:creationId xmlns:a16="http://schemas.microsoft.com/office/drawing/2014/main" id="{6DD8BD0C-D860-C6BD-23DD-4FF3BBC7D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43" y="3147476"/>
            <a:ext cx="1260815" cy="1260815"/>
          </a:xfrm>
          <a:prstGeom prst="rect">
            <a:avLst/>
          </a:prstGeom>
        </p:spPr>
      </p:pic>
      <p:sp>
        <p:nvSpPr>
          <p:cNvPr id="16" name="テキスト プレースホルダー 3">
            <a:extLst>
              <a:ext uri="{FF2B5EF4-FFF2-40B4-BE49-F238E27FC236}">
                <a16:creationId xmlns:a16="http://schemas.microsoft.com/office/drawing/2014/main" id="{E9CF5C0D-6D70-5BF6-47C7-636B7929CFB3}"/>
              </a:ext>
            </a:extLst>
          </p:cNvPr>
          <p:cNvSpPr txBox="1">
            <a:spLocks/>
          </p:cNvSpPr>
          <p:nvPr/>
        </p:nvSpPr>
        <p:spPr>
          <a:xfrm>
            <a:off x="1939332" y="3147476"/>
            <a:ext cx="9734925" cy="1398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>
                <a:solidFill>
                  <a:schemeClr val="tx1"/>
                </a:solidFill>
              </a:rPr>
              <a:t>目標１３：</a:t>
            </a:r>
            <a:r>
              <a:rPr lang="ja-JP" altLang="en-US" sz="3000" b="1" dirty="0">
                <a:solidFill>
                  <a:srgbClr val="009051"/>
                </a:solidFill>
              </a:rPr>
              <a:t>気候変動</a:t>
            </a:r>
            <a:r>
              <a:rPr lang="ja-JP" altLang="en-US" sz="3000" b="1" dirty="0"/>
              <a:t>およびその影響を</a:t>
            </a:r>
            <a:endParaRPr lang="en-US" altLang="ja-JP" sz="3000" b="1" dirty="0"/>
          </a:p>
          <a:p>
            <a:r>
              <a:rPr lang="ja-JP" altLang="en-US" sz="3000" b="1" dirty="0"/>
              <a:t>　　　　　軽減するための緊急対策を講じよう</a:t>
            </a:r>
          </a:p>
        </p:txBody>
      </p:sp>
      <p:pic>
        <p:nvPicPr>
          <p:cNvPr id="18" name="コンテンツ プレースホルダー 16">
            <a:extLst>
              <a:ext uri="{FF2B5EF4-FFF2-40B4-BE49-F238E27FC236}">
                <a16:creationId xmlns:a16="http://schemas.microsoft.com/office/drawing/2014/main" id="{B21F0449-AE9C-9FE2-1879-9C7D77DC4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43" y="4660351"/>
            <a:ext cx="1260815" cy="1260815"/>
          </a:xfrm>
          <a:prstGeom prst="rect">
            <a:avLst/>
          </a:prstGeom>
        </p:spPr>
      </p:pic>
      <p:pic>
        <p:nvPicPr>
          <p:cNvPr id="19" name="コンテンツ プレースホルダー 16">
            <a:extLst>
              <a:ext uri="{FF2B5EF4-FFF2-40B4-BE49-F238E27FC236}">
                <a16:creationId xmlns:a16="http://schemas.microsoft.com/office/drawing/2014/main" id="{0D977509-B46F-AF35-3CEA-38B167F08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331" y="4660350"/>
            <a:ext cx="1260815" cy="1260815"/>
          </a:xfrm>
          <a:prstGeom prst="rect">
            <a:avLst/>
          </a:prstGeom>
        </p:spPr>
      </p:pic>
      <p:sp>
        <p:nvSpPr>
          <p:cNvPr id="20" name="テキスト プレースホルダー 3">
            <a:extLst>
              <a:ext uri="{FF2B5EF4-FFF2-40B4-BE49-F238E27FC236}">
                <a16:creationId xmlns:a16="http://schemas.microsoft.com/office/drawing/2014/main" id="{589A2B18-5608-DB5C-1462-6068979A7D99}"/>
              </a:ext>
            </a:extLst>
          </p:cNvPr>
          <p:cNvSpPr txBox="1">
            <a:spLocks/>
          </p:cNvSpPr>
          <p:nvPr/>
        </p:nvSpPr>
        <p:spPr>
          <a:xfrm>
            <a:off x="3360920" y="4660351"/>
            <a:ext cx="8313338" cy="631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目標１４：海洋や</a:t>
            </a:r>
            <a:r>
              <a:rPr lang="ja-JP" altLang="en-US" sz="3000" b="1" dirty="0">
                <a:solidFill>
                  <a:srgbClr val="0096FF"/>
                </a:solidFill>
              </a:rPr>
              <a:t>海洋資源</a:t>
            </a:r>
            <a:r>
              <a:rPr lang="ja-JP" altLang="en-US" sz="3000" b="1" dirty="0"/>
              <a:t>を保全しよう</a:t>
            </a:r>
          </a:p>
        </p:txBody>
      </p:sp>
      <p:sp>
        <p:nvSpPr>
          <p:cNvPr id="21" name="テキスト プレースホルダー 3">
            <a:extLst>
              <a:ext uri="{FF2B5EF4-FFF2-40B4-BE49-F238E27FC236}">
                <a16:creationId xmlns:a16="http://schemas.microsoft.com/office/drawing/2014/main" id="{6EB00E85-BFA7-6B68-988A-83F65881868E}"/>
              </a:ext>
            </a:extLst>
          </p:cNvPr>
          <p:cNvSpPr txBox="1">
            <a:spLocks/>
          </p:cNvSpPr>
          <p:nvPr/>
        </p:nvSpPr>
        <p:spPr>
          <a:xfrm>
            <a:off x="3360920" y="5375619"/>
            <a:ext cx="7996560" cy="545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>
                <a:solidFill>
                  <a:schemeClr val="tx1"/>
                </a:solidFill>
              </a:rPr>
              <a:t>目標１５：</a:t>
            </a:r>
            <a:r>
              <a:rPr lang="ja-JP" altLang="en-US" sz="3000" b="1" dirty="0">
                <a:solidFill>
                  <a:srgbClr val="00B050"/>
                </a:solidFill>
              </a:rPr>
              <a:t>陸の生態系</a:t>
            </a:r>
            <a:r>
              <a:rPr lang="ja-JP" altLang="en-US" sz="3000" b="1" dirty="0"/>
              <a:t>を保護・回復しよう</a:t>
            </a:r>
          </a:p>
        </p:txBody>
      </p:sp>
    </p:spTree>
    <p:extLst>
      <p:ext uri="{BB962C8B-B14F-4D97-AF65-F5344CB8AC3E}">
        <p14:creationId xmlns:p14="http://schemas.microsoft.com/office/powerpoint/2010/main" val="1115391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7743" y="1634601"/>
            <a:ext cx="1260815" cy="1260815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7" name="テキスト プレースホルダー 3">
            <a:extLst>
              <a:ext uri="{FF2B5EF4-FFF2-40B4-BE49-F238E27FC236}">
                <a16:creationId xmlns:a16="http://schemas.microsoft.com/office/drawing/2014/main" id="{F706165C-5A6E-C34C-8B00-6DA4F7874AAE}"/>
              </a:ext>
            </a:extLst>
          </p:cNvPr>
          <p:cNvSpPr txBox="1">
            <a:spLocks/>
          </p:cNvSpPr>
          <p:nvPr/>
        </p:nvSpPr>
        <p:spPr>
          <a:xfrm>
            <a:off x="1939332" y="1565754"/>
            <a:ext cx="9734925" cy="1398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目標１２：持続可能な方法で</a:t>
            </a:r>
            <a:r>
              <a:rPr lang="ja-JP" altLang="en-US" sz="3000" b="1" dirty="0">
                <a:solidFill>
                  <a:srgbClr val="C29460"/>
                </a:solidFill>
              </a:rPr>
              <a:t>生産</a:t>
            </a:r>
            <a:r>
              <a:rPr lang="ja-JP" altLang="en-US" sz="3000" b="1" dirty="0"/>
              <a:t>し、</a:t>
            </a:r>
            <a:endParaRPr lang="en-US" altLang="ja-JP" sz="3000" b="1" dirty="0"/>
          </a:p>
          <a:p>
            <a:r>
              <a:rPr lang="ja-JP" altLang="en-US" sz="3000" b="1" dirty="0">
                <a:solidFill>
                  <a:srgbClr val="C29460"/>
                </a:solidFill>
              </a:rPr>
              <a:t>　　　　　消費</a:t>
            </a:r>
            <a:r>
              <a:rPr lang="ja-JP" altLang="en-US" sz="3000" b="1" dirty="0"/>
              <a:t>する取り組みを進めていこう</a:t>
            </a:r>
          </a:p>
        </p:txBody>
      </p:sp>
      <p:sp>
        <p:nvSpPr>
          <p:cNvPr id="13" name="Shape 117">
            <a:extLst>
              <a:ext uri="{FF2B5EF4-FFF2-40B4-BE49-F238E27FC236}">
                <a16:creationId xmlns:a16="http://schemas.microsoft.com/office/drawing/2014/main" id="{C5924F6F-EE64-1207-0441-39D5FFF373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LANET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自然　</a:t>
            </a:r>
            <a:r>
              <a:rPr lang="ja-JP" altLang="en-US" sz="32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3200" b="1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ココに注目</a:t>
            </a:r>
            <a:r>
              <a:rPr lang="ja-JP" altLang="en-US" sz="3200" b="1" i="0" u="none" strike="noStrike" cap="none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！</a:t>
            </a:r>
            <a:endParaRPr lang="en-US" sz="32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テキスト プレースホルダー 3">
            <a:extLst>
              <a:ext uri="{FF2B5EF4-FFF2-40B4-BE49-F238E27FC236}">
                <a16:creationId xmlns:a16="http://schemas.microsoft.com/office/drawing/2014/main" id="{2507223C-3476-315B-FE61-DB17F78526B1}"/>
              </a:ext>
            </a:extLst>
          </p:cNvPr>
          <p:cNvSpPr txBox="1">
            <a:spLocks/>
          </p:cNvSpPr>
          <p:nvPr/>
        </p:nvSpPr>
        <p:spPr>
          <a:xfrm>
            <a:off x="517741" y="3129509"/>
            <a:ext cx="7229538" cy="69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Ｑ．私たちにできることは何だろう？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2056979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7743" y="1634601"/>
            <a:ext cx="1260815" cy="1260815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7" name="テキスト プレースホルダー 3">
            <a:extLst>
              <a:ext uri="{FF2B5EF4-FFF2-40B4-BE49-F238E27FC236}">
                <a16:creationId xmlns:a16="http://schemas.microsoft.com/office/drawing/2014/main" id="{F706165C-5A6E-C34C-8B00-6DA4F7874AAE}"/>
              </a:ext>
            </a:extLst>
          </p:cNvPr>
          <p:cNvSpPr txBox="1">
            <a:spLocks/>
          </p:cNvSpPr>
          <p:nvPr/>
        </p:nvSpPr>
        <p:spPr>
          <a:xfrm>
            <a:off x="1939332" y="1565754"/>
            <a:ext cx="9734925" cy="1398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目標１２：持続可能な方法で</a:t>
            </a:r>
            <a:r>
              <a:rPr lang="ja-JP" altLang="en-US" sz="3000" b="1" dirty="0">
                <a:solidFill>
                  <a:srgbClr val="C29460"/>
                </a:solidFill>
              </a:rPr>
              <a:t>生産</a:t>
            </a:r>
            <a:r>
              <a:rPr lang="ja-JP" altLang="en-US" sz="3000" b="1" dirty="0"/>
              <a:t>し、</a:t>
            </a:r>
            <a:endParaRPr lang="en-US" altLang="ja-JP" sz="3000" b="1" dirty="0"/>
          </a:p>
          <a:p>
            <a:r>
              <a:rPr lang="ja-JP" altLang="en-US" sz="3000" b="1" dirty="0">
                <a:solidFill>
                  <a:srgbClr val="C29460"/>
                </a:solidFill>
              </a:rPr>
              <a:t>　　　　　消費</a:t>
            </a:r>
            <a:r>
              <a:rPr lang="ja-JP" altLang="en-US" sz="3000" b="1" dirty="0"/>
              <a:t>する取り組みを進めていこう</a:t>
            </a:r>
          </a:p>
        </p:txBody>
      </p:sp>
      <p:sp>
        <p:nvSpPr>
          <p:cNvPr id="13" name="Shape 117">
            <a:extLst>
              <a:ext uri="{FF2B5EF4-FFF2-40B4-BE49-F238E27FC236}">
                <a16:creationId xmlns:a16="http://schemas.microsoft.com/office/drawing/2014/main" id="{C5924F6F-EE64-1207-0441-39D5FFF373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LANET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自然　</a:t>
            </a:r>
            <a:r>
              <a:rPr lang="ja-JP" altLang="en-US" sz="32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3200" b="1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ココに注目</a:t>
            </a:r>
            <a:r>
              <a:rPr lang="ja-JP" altLang="en-US" sz="3200" b="1" i="0" u="none" strike="noStrike" cap="none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！</a:t>
            </a:r>
            <a:endParaRPr lang="en-US" sz="32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テキスト プレースホルダー 3">
            <a:extLst>
              <a:ext uri="{FF2B5EF4-FFF2-40B4-BE49-F238E27FC236}">
                <a16:creationId xmlns:a16="http://schemas.microsoft.com/office/drawing/2014/main" id="{2507223C-3476-315B-FE61-DB17F78526B1}"/>
              </a:ext>
            </a:extLst>
          </p:cNvPr>
          <p:cNvSpPr txBox="1">
            <a:spLocks/>
          </p:cNvSpPr>
          <p:nvPr/>
        </p:nvSpPr>
        <p:spPr>
          <a:xfrm>
            <a:off x="517741" y="3129509"/>
            <a:ext cx="7229538" cy="69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Ｑ．私たちにできることは何だろう？</a:t>
            </a:r>
            <a:endParaRPr lang="en-US" altLang="ja-JP" sz="3200" b="1" dirty="0"/>
          </a:p>
        </p:txBody>
      </p:sp>
      <p:sp>
        <p:nvSpPr>
          <p:cNvPr id="22" name="テキスト プレースホルダー 3">
            <a:extLst>
              <a:ext uri="{FF2B5EF4-FFF2-40B4-BE49-F238E27FC236}">
                <a16:creationId xmlns:a16="http://schemas.microsoft.com/office/drawing/2014/main" id="{82AB6813-B67E-00A4-63DD-ECA8933C09A4}"/>
              </a:ext>
            </a:extLst>
          </p:cNvPr>
          <p:cNvSpPr txBox="1">
            <a:spLocks/>
          </p:cNvSpPr>
          <p:nvPr/>
        </p:nvSpPr>
        <p:spPr>
          <a:xfrm>
            <a:off x="517740" y="3893737"/>
            <a:ext cx="11156518" cy="2733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Ａ．</a:t>
            </a:r>
            <a:r>
              <a:rPr lang="ja-JP" altLang="en-US" sz="3200" b="1" dirty="0">
                <a:solidFill>
                  <a:schemeClr val="tx1"/>
                </a:solidFill>
              </a:rPr>
              <a:t>「</a:t>
            </a:r>
            <a:r>
              <a:rPr lang="ja-JP" altLang="en-US" sz="3200" b="1" dirty="0">
                <a:solidFill>
                  <a:schemeClr val="bg2">
                    <a:lumMod val="50000"/>
                  </a:schemeClr>
                </a:solidFill>
              </a:rPr>
              <a:t>エシカル消費</a:t>
            </a:r>
            <a:r>
              <a:rPr lang="ja-JP" altLang="en-US" sz="3200" b="1" dirty="0">
                <a:solidFill>
                  <a:schemeClr val="tx1"/>
                </a:solidFill>
              </a:rPr>
              <a:t>」を心がけよう。エシカルとは「倫理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r>
              <a:rPr lang="ja-JP" altLang="en-US" sz="3200" b="1" dirty="0">
                <a:solidFill>
                  <a:schemeClr val="tx1"/>
                </a:solidFill>
              </a:rPr>
              <a:t>　　的」のこと。「</a:t>
            </a:r>
            <a:r>
              <a:rPr lang="ja-JP" altLang="en-US" sz="3200" b="1" dirty="0">
                <a:solidFill>
                  <a:schemeClr val="bg2">
                    <a:lumMod val="50000"/>
                  </a:schemeClr>
                </a:solidFill>
              </a:rPr>
              <a:t>人や社会、環境に配慮した消費行動</a:t>
            </a:r>
            <a:r>
              <a:rPr lang="ja-JP" altLang="en-US" sz="3200" b="1" dirty="0">
                <a:solidFill>
                  <a:schemeClr val="tx1"/>
                </a:solidFill>
              </a:rPr>
              <a:t>」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r>
              <a:rPr lang="ja-JP" altLang="en-US" sz="3200" b="1" dirty="0">
                <a:solidFill>
                  <a:schemeClr val="tx1"/>
                </a:solidFill>
              </a:rPr>
              <a:t>　　のことを「エシカル消費」といいます。</a:t>
            </a:r>
            <a:endParaRPr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77841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7743" y="1634601"/>
            <a:ext cx="1260815" cy="1260815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7" name="テキスト プレースホルダー 3">
            <a:extLst>
              <a:ext uri="{FF2B5EF4-FFF2-40B4-BE49-F238E27FC236}">
                <a16:creationId xmlns:a16="http://schemas.microsoft.com/office/drawing/2014/main" id="{F706165C-5A6E-C34C-8B00-6DA4F7874AAE}"/>
              </a:ext>
            </a:extLst>
          </p:cNvPr>
          <p:cNvSpPr txBox="1">
            <a:spLocks/>
          </p:cNvSpPr>
          <p:nvPr/>
        </p:nvSpPr>
        <p:spPr>
          <a:xfrm>
            <a:off x="1939332" y="1565754"/>
            <a:ext cx="9734925" cy="1398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目標１２：持続可能な方法で</a:t>
            </a:r>
            <a:r>
              <a:rPr lang="ja-JP" altLang="en-US" sz="3000" b="1" dirty="0">
                <a:solidFill>
                  <a:srgbClr val="C29460"/>
                </a:solidFill>
              </a:rPr>
              <a:t>生産</a:t>
            </a:r>
            <a:r>
              <a:rPr lang="ja-JP" altLang="en-US" sz="3000" b="1" dirty="0"/>
              <a:t>し、</a:t>
            </a:r>
            <a:endParaRPr lang="en-US" altLang="ja-JP" sz="3000" b="1" dirty="0"/>
          </a:p>
          <a:p>
            <a:r>
              <a:rPr lang="ja-JP" altLang="en-US" sz="3000" b="1" dirty="0">
                <a:solidFill>
                  <a:srgbClr val="C29460"/>
                </a:solidFill>
              </a:rPr>
              <a:t>　　　　　消費</a:t>
            </a:r>
            <a:r>
              <a:rPr lang="ja-JP" altLang="en-US" sz="3000" b="1" dirty="0"/>
              <a:t>する取り組みを進めていこう</a:t>
            </a:r>
          </a:p>
        </p:txBody>
      </p:sp>
      <p:sp>
        <p:nvSpPr>
          <p:cNvPr id="13" name="Shape 117">
            <a:extLst>
              <a:ext uri="{FF2B5EF4-FFF2-40B4-BE49-F238E27FC236}">
                <a16:creationId xmlns:a16="http://schemas.microsoft.com/office/drawing/2014/main" id="{C5924F6F-EE64-1207-0441-39D5FFF373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LANET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自然　</a:t>
            </a:r>
            <a:r>
              <a:rPr lang="ja-JP" altLang="en-US" sz="32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3200" b="1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ココに注目</a:t>
            </a:r>
            <a:r>
              <a:rPr lang="ja-JP" altLang="en-US" sz="3200" b="1" i="0" u="none" strike="noStrike" cap="none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cs typeface="Arial" panose="020B0604020202020204" pitchFamily="34" charset="0"/>
                <a:sym typeface="Calibri"/>
              </a:rPr>
              <a:t>！</a:t>
            </a:r>
            <a:endParaRPr lang="en-US" sz="32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テキスト プレースホルダー 3">
            <a:extLst>
              <a:ext uri="{FF2B5EF4-FFF2-40B4-BE49-F238E27FC236}">
                <a16:creationId xmlns:a16="http://schemas.microsoft.com/office/drawing/2014/main" id="{2507223C-3476-315B-FE61-DB17F78526B1}"/>
              </a:ext>
            </a:extLst>
          </p:cNvPr>
          <p:cNvSpPr txBox="1">
            <a:spLocks/>
          </p:cNvSpPr>
          <p:nvPr/>
        </p:nvSpPr>
        <p:spPr>
          <a:xfrm>
            <a:off x="517741" y="3129509"/>
            <a:ext cx="7229538" cy="69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Ｑ．私たちにできることは何だろう？</a:t>
            </a:r>
            <a:endParaRPr lang="en-US" altLang="ja-JP" sz="3200" b="1" dirty="0"/>
          </a:p>
        </p:txBody>
      </p:sp>
      <p:sp>
        <p:nvSpPr>
          <p:cNvPr id="22" name="テキスト プレースホルダー 3">
            <a:extLst>
              <a:ext uri="{FF2B5EF4-FFF2-40B4-BE49-F238E27FC236}">
                <a16:creationId xmlns:a16="http://schemas.microsoft.com/office/drawing/2014/main" id="{82AB6813-B67E-00A4-63DD-ECA8933C09A4}"/>
              </a:ext>
            </a:extLst>
          </p:cNvPr>
          <p:cNvSpPr txBox="1">
            <a:spLocks/>
          </p:cNvSpPr>
          <p:nvPr/>
        </p:nvSpPr>
        <p:spPr>
          <a:xfrm>
            <a:off x="517740" y="3893737"/>
            <a:ext cx="11156518" cy="2733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/>
              <a:t>Ａ．</a:t>
            </a:r>
            <a:r>
              <a:rPr lang="ja-JP" altLang="en-US" sz="3200" b="1" dirty="0">
                <a:solidFill>
                  <a:schemeClr val="tx1"/>
                </a:solidFill>
              </a:rPr>
              <a:t>「</a:t>
            </a:r>
            <a:r>
              <a:rPr lang="ja-JP" altLang="en-US" sz="3200" b="1" dirty="0">
                <a:solidFill>
                  <a:schemeClr val="bg2">
                    <a:lumMod val="50000"/>
                  </a:schemeClr>
                </a:solidFill>
              </a:rPr>
              <a:t>認証ラベル・マーク</a:t>
            </a:r>
            <a:r>
              <a:rPr lang="ja-JP" altLang="en-US" sz="3200" b="1" dirty="0">
                <a:solidFill>
                  <a:schemeClr val="tx1"/>
                </a:solidFill>
              </a:rPr>
              <a:t>」に注目して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r>
              <a:rPr lang="ja-JP" altLang="en-US" sz="3200" b="1" dirty="0">
                <a:solidFill>
                  <a:schemeClr val="tx1"/>
                </a:solidFill>
              </a:rPr>
              <a:t>　　買い物をしてみましょう。</a:t>
            </a:r>
            <a:endParaRPr lang="ja-JP" altLang="en-US" sz="3200" b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C72E434-614A-995D-C059-ED035ECF5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367" y="3436321"/>
            <a:ext cx="1440346" cy="14635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C18E98-1C8A-3F5F-8166-6CB7BF440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6624" y="5140728"/>
            <a:ext cx="1140565" cy="13772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D7FFC71-59F4-CCB2-1118-877658664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119" y="5302842"/>
            <a:ext cx="3644900" cy="1397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D686DDA-3D8C-B544-2E89-974F374B4D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1712" y="5292246"/>
            <a:ext cx="1407596" cy="140759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14BA74F-AEDE-1157-AADB-4C2E30AC9F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5909" y="5292246"/>
            <a:ext cx="1428605" cy="140759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9C64BFC-C0A9-B8CE-5501-82839393B22F}"/>
              </a:ext>
            </a:extLst>
          </p:cNvPr>
          <p:cNvSpPr txBox="1"/>
          <p:nvPr/>
        </p:nvSpPr>
        <p:spPr>
          <a:xfrm>
            <a:off x="10204357" y="6065960"/>
            <a:ext cx="164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出典</a:t>
            </a:r>
            <a:endParaRPr lang="en-US" altLang="ja-JP" sz="1400" dirty="0"/>
          </a:p>
          <a:p>
            <a:r>
              <a:rPr lang="ja-JP" altLang="en-US" sz="1400" dirty="0"/>
              <a:t>：東京くらし</a:t>
            </a:r>
            <a:r>
              <a:rPr lang="en-US" altLang="ja-JP" sz="1400" dirty="0"/>
              <a:t>WEB</a:t>
            </a:r>
          </a:p>
        </p:txBody>
      </p:sp>
    </p:spTree>
    <p:extLst>
      <p:ext uri="{BB962C8B-B14F-4D97-AF65-F5344CB8AC3E}">
        <p14:creationId xmlns:p14="http://schemas.microsoft.com/office/powerpoint/2010/main" val="1620858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12" name="Picture 7" descr="C:\Users\sakurai kazuko\Desktop\SustDevWheel-01_JAN_v1B.png">
            <a:extLst>
              <a:ext uri="{FF2B5EF4-FFF2-40B4-BE49-F238E27FC236}">
                <a16:creationId xmlns:a16="http://schemas.microsoft.com/office/drawing/2014/main" id="{858EB8B6-5067-1347-A643-E800C1A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2" y="941620"/>
            <a:ext cx="5373666" cy="57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7">
            <a:extLst>
              <a:ext uri="{FF2B5EF4-FFF2-40B4-BE49-F238E27FC236}">
                <a16:creationId xmlns:a16="http://schemas.microsoft.com/office/drawing/2014/main" id="{A303DD06-DB67-894A-B1B7-01451305D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21" y="517159"/>
            <a:ext cx="8141700" cy="7648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SDGs</a:t>
            </a:r>
            <a:r>
              <a:rPr lang="en-US" altLang="ja-JP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ja-JP" alt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のもうひとつの捉え方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–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5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つの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</a:p>
        </p:txBody>
      </p:sp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8B2787C8-6A32-2041-BD7E-C9C510E7CE8E}"/>
              </a:ext>
            </a:extLst>
          </p:cNvPr>
          <p:cNvSpPr/>
          <p:nvPr/>
        </p:nvSpPr>
        <p:spPr>
          <a:xfrm>
            <a:off x="1031833" y="1470512"/>
            <a:ext cx="2693096" cy="1122375"/>
          </a:xfrm>
          <a:prstGeom prst="wedgeRoundRectCallout">
            <a:avLst>
              <a:gd name="adj1" fmla="val 74051"/>
              <a:gd name="adj2" fmla="val -17192"/>
              <a:gd name="adj3" fmla="val 16667"/>
            </a:avLst>
          </a:prstGeom>
          <a:noFill/>
          <a:ln w="5715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吹き出し 15">
            <a:extLst>
              <a:ext uri="{FF2B5EF4-FFF2-40B4-BE49-F238E27FC236}">
                <a16:creationId xmlns:a16="http://schemas.microsoft.com/office/drawing/2014/main" id="{E675A59E-89C3-F340-8F77-B2CE23535A07}"/>
              </a:ext>
            </a:extLst>
          </p:cNvPr>
          <p:cNvSpPr/>
          <p:nvPr/>
        </p:nvSpPr>
        <p:spPr>
          <a:xfrm>
            <a:off x="338420" y="3510210"/>
            <a:ext cx="2598975" cy="1122375"/>
          </a:xfrm>
          <a:prstGeom prst="wedgeRoundRectCallout">
            <a:avLst>
              <a:gd name="adj1" fmla="val 71062"/>
              <a:gd name="adj2" fmla="val -22773"/>
              <a:gd name="adj3" fmla="val 16667"/>
            </a:avLst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829BFC93-C2A8-E849-9335-A83980984572}"/>
              </a:ext>
            </a:extLst>
          </p:cNvPr>
          <p:cNvSpPr/>
          <p:nvPr/>
        </p:nvSpPr>
        <p:spPr>
          <a:xfrm>
            <a:off x="8962334" y="5190742"/>
            <a:ext cx="1572055" cy="696491"/>
          </a:xfrm>
          <a:prstGeom prst="wedgeRoundRectCallout">
            <a:avLst>
              <a:gd name="adj1" fmla="val -64950"/>
              <a:gd name="adj2" fmla="val -35980"/>
              <a:gd name="adj3" fmla="val 16667"/>
            </a:avLst>
          </a:prstGeom>
          <a:noFill/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E981D1F5-49A9-184D-8875-85F6D9927DA4}"/>
              </a:ext>
            </a:extLst>
          </p:cNvPr>
          <p:cNvSpPr/>
          <p:nvPr/>
        </p:nvSpPr>
        <p:spPr>
          <a:xfrm>
            <a:off x="1891430" y="5549909"/>
            <a:ext cx="1700352" cy="607354"/>
          </a:xfrm>
          <a:prstGeom prst="wedgeRoundRectCallout">
            <a:avLst>
              <a:gd name="adj1" fmla="val 74051"/>
              <a:gd name="adj2" fmla="val -19424"/>
              <a:gd name="adj3" fmla="val 16667"/>
            </a:avLst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3D07C0BD-E727-0A48-A1D5-46BC25B5CB1D}"/>
              </a:ext>
            </a:extLst>
          </p:cNvPr>
          <p:cNvSpPr/>
          <p:nvPr/>
        </p:nvSpPr>
        <p:spPr>
          <a:xfrm>
            <a:off x="8962334" y="1777273"/>
            <a:ext cx="2693096" cy="948566"/>
          </a:xfrm>
          <a:prstGeom prst="wedgeRoundRectCallout">
            <a:avLst>
              <a:gd name="adj1" fmla="val -63623"/>
              <a:gd name="adj2" fmla="val -2684"/>
              <a:gd name="adj3" fmla="val 16667"/>
            </a:avLst>
          </a:prstGeom>
          <a:noFill/>
          <a:ln w="5715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711C4A-A63A-1F4A-AAAB-9E5BA0547B8B}"/>
              </a:ext>
            </a:extLst>
          </p:cNvPr>
          <p:cNvSpPr txBox="1"/>
          <p:nvPr/>
        </p:nvSpPr>
        <p:spPr>
          <a:xfrm>
            <a:off x="1163423" y="1616201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目標１、２、３、　　</a:t>
            </a:r>
            <a:endParaRPr lang="en-US" altLang="ja-JP" sz="2400" b="1" dirty="0"/>
          </a:p>
          <a:p>
            <a:r>
              <a:rPr lang="ja-JP" altLang="en-US" sz="2400" b="1"/>
              <a:t>　　４、５、６</a:t>
            </a:r>
            <a:endParaRPr kumimoji="1" lang="en-US" altLang="ja-JP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F5E92F-6B53-5B40-A1AD-CA44F0EF9591}"/>
              </a:ext>
            </a:extLst>
          </p:cNvPr>
          <p:cNvSpPr txBox="1"/>
          <p:nvPr/>
        </p:nvSpPr>
        <p:spPr>
          <a:xfrm>
            <a:off x="9095481" y="1894842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目標７、８、９、　　</a:t>
            </a:r>
            <a:endParaRPr lang="en-US" altLang="ja-JP" sz="2400" b="1" dirty="0"/>
          </a:p>
          <a:p>
            <a:r>
              <a:rPr lang="ja-JP" altLang="en-US" sz="2400" b="1"/>
              <a:t>　　１０、１１</a:t>
            </a:r>
            <a:endParaRPr kumimoji="1" lang="en-US" altLang="ja-JP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CDF51C-7E46-CF4A-AC94-93036DDE9BD2}"/>
              </a:ext>
            </a:extLst>
          </p:cNvPr>
          <p:cNvSpPr txBox="1"/>
          <p:nvPr/>
        </p:nvSpPr>
        <p:spPr>
          <a:xfrm>
            <a:off x="507479" y="3655899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目標１２、１３、　　</a:t>
            </a:r>
            <a:endParaRPr lang="en-US" altLang="ja-JP" sz="2400" b="1" dirty="0"/>
          </a:p>
          <a:p>
            <a:r>
              <a:rPr lang="ja-JP" altLang="en-US" sz="2400" b="1"/>
              <a:t>　　１４、１５</a:t>
            </a:r>
            <a:endParaRPr kumimoji="1" lang="en-US" altLang="ja-JP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63B698-8689-9940-BAA0-8E6E9D278787}"/>
              </a:ext>
            </a:extLst>
          </p:cNvPr>
          <p:cNvSpPr txBox="1"/>
          <p:nvPr/>
        </p:nvSpPr>
        <p:spPr>
          <a:xfrm>
            <a:off x="9074994" y="5336430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目標１６</a:t>
            </a:r>
            <a:endParaRPr lang="en-US" altLang="ja-JP" sz="24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4B2C79-0CA6-754C-AAEB-69E3621F94BE}"/>
              </a:ext>
            </a:extLst>
          </p:cNvPr>
          <p:cNvSpPr txBox="1"/>
          <p:nvPr/>
        </p:nvSpPr>
        <p:spPr>
          <a:xfrm>
            <a:off x="2064984" y="5695597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目標１７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2865084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12" name="Picture 7" descr="C:\Users\sakurai kazuko\Desktop\SustDevWheel-01_JAN_v1B.png">
            <a:extLst>
              <a:ext uri="{FF2B5EF4-FFF2-40B4-BE49-F238E27FC236}">
                <a16:creationId xmlns:a16="http://schemas.microsoft.com/office/drawing/2014/main" id="{858EB8B6-5067-1347-A643-E800C1A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2" y="941620"/>
            <a:ext cx="5373666" cy="57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7">
            <a:extLst>
              <a:ext uri="{FF2B5EF4-FFF2-40B4-BE49-F238E27FC236}">
                <a16:creationId xmlns:a16="http://schemas.microsoft.com/office/drawing/2014/main" id="{A303DD06-DB67-894A-B1B7-01451305D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21" y="517159"/>
            <a:ext cx="8141700" cy="7648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SDGs</a:t>
            </a:r>
            <a:r>
              <a:rPr lang="en-US" altLang="ja-JP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ja-JP" alt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のもうひとつの捉え方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–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5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つの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</a:p>
        </p:txBody>
      </p:sp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8B2787C8-6A32-2041-BD7E-C9C510E7CE8E}"/>
              </a:ext>
            </a:extLst>
          </p:cNvPr>
          <p:cNvSpPr/>
          <p:nvPr/>
        </p:nvSpPr>
        <p:spPr>
          <a:xfrm>
            <a:off x="1031833" y="1470512"/>
            <a:ext cx="2693096" cy="1122375"/>
          </a:xfrm>
          <a:prstGeom prst="wedgeRoundRectCallout">
            <a:avLst>
              <a:gd name="adj1" fmla="val 74051"/>
              <a:gd name="adj2" fmla="val -17192"/>
              <a:gd name="adj3" fmla="val 16667"/>
            </a:avLst>
          </a:prstGeom>
          <a:noFill/>
          <a:ln w="5715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吹き出し 15">
            <a:extLst>
              <a:ext uri="{FF2B5EF4-FFF2-40B4-BE49-F238E27FC236}">
                <a16:creationId xmlns:a16="http://schemas.microsoft.com/office/drawing/2014/main" id="{E675A59E-89C3-F340-8F77-B2CE23535A07}"/>
              </a:ext>
            </a:extLst>
          </p:cNvPr>
          <p:cNvSpPr/>
          <p:nvPr/>
        </p:nvSpPr>
        <p:spPr>
          <a:xfrm>
            <a:off x="338420" y="3510210"/>
            <a:ext cx="2598975" cy="1122375"/>
          </a:xfrm>
          <a:prstGeom prst="wedgeRoundRectCallout">
            <a:avLst>
              <a:gd name="adj1" fmla="val 71062"/>
              <a:gd name="adj2" fmla="val -22773"/>
              <a:gd name="adj3" fmla="val 16667"/>
            </a:avLst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829BFC93-C2A8-E849-9335-A83980984572}"/>
              </a:ext>
            </a:extLst>
          </p:cNvPr>
          <p:cNvSpPr/>
          <p:nvPr/>
        </p:nvSpPr>
        <p:spPr>
          <a:xfrm>
            <a:off x="8962334" y="5190742"/>
            <a:ext cx="1572055" cy="696491"/>
          </a:xfrm>
          <a:prstGeom prst="wedgeRoundRectCallout">
            <a:avLst>
              <a:gd name="adj1" fmla="val -64950"/>
              <a:gd name="adj2" fmla="val -35980"/>
              <a:gd name="adj3" fmla="val 16667"/>
            </a:avLst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E981D1F5-49A9-184D-8875-85F6D9927DA4}"/>
              </a:ext>
            </a:extLst>
          </p:cNvPr>
          <p:cNvSpPr/>
          <p:nvPr/>
        </p:nvSpPr>
        <p:spPr>
          <a:xfrm>
            <a:off x="1891430" y="5549909"/>
            <a:ext cx="1700352" cy="607354"/>
          </a:xfrm>
          <a:prstGeom prst="wedgeRoundRectCallout">
            <a:avLst>
              <a:gd name="adj1" fmla="val 74051"/>
              <a:gd name="adj2" fmla="val -19424"/>
              <a:gd name="adj3" fmla="val 16667"/>
            </a:avLst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3D07C0BD-E727-0A48-A1D5-46BC25B5CB1D}"/>
              </a:ext>
            </a:extLst>
          </p:cNvPr>
          <p:cNvSpPr/>
          <p:nvPr/>
        </p:nvSpPr>
        <p:spPr>
          <a:xfrm>
            <a:off x="8962334" y="1777273"/>
            <a:ext cx="2693096" cy="948566"/>
          </a:xfrm>
          <a:prstGeom prst="wedgeRoundRectCallout">
            <a:avLst>
              <a:gd name="adj1" fmla="val -63623"/>
              <a:gd name="adj2" fmla="val -2684"/>
              <a:gd name="adj3" fmla="val 16667"/>
            </a:avLst>
          </a:prstGeom>
          <a:noFill/>
          <a:ln w="5715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711C4A-A63A-1F4A-AAAB-9E5BA0547B8B}"/>
              </a:ext>
            </a:extLst>
          </p:cNvPr>
          <p:cNvSpPr txBox="1"/>
          <p:nvPr/>
        </p:nvSpPr>
        <p:spPr>
          <a:xfrm>
            <a:off x="1163423" y="1616201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目標１、２、３、　　</a:t>
            </a:r>
            <a:endParaRPr lang="en-US" altLang="ja-JP" sz="2400" b="1" dirty="0"/>
          </a:p>
          <a:p>
            <a:r>
              <a:rPr lang="ja-JP" altLang="en-US" sz="2400" b="1"/>
              <a:t>　　４、５、６</a:t>
            </a:r>
            <a:endParaRPr kumimoji="1" lang="en-US" altLang="ja-JP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F5E92F-6B53-5B40-A1AD-CA44F0EF9591}"/>
              </a:ext>
            </a:extLst>
          </p:cNvPr>
          <p:cNvSpPr txBox="1"/>
          <p:nvPr/>
        </p:nvSpPr>
        <p:spPr>
          <a:xfrm>
            <a:off x="9095481" y="1894842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目標７、８、９、　　</a:t>
            </a:r>
            <a:endParaRPr lang="en-US" altLang="ja-JP" sz="2400" b="1" dirty="0"/>
          </a:p>
          <a:p>
            <a:r>
              <a:rPr lang="ja-JP" altLang="en-US" sz="2400" b="1"/>
              <a:t>　　１０、１１</a:t>
            </a:r>
            <a:endParaRPr kumimoji="1" lang="en-US" altLang="ja-JP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CDF51C-7E46-CF4A-AC94-93036DDE9BD2}"/>
              </a:ext>
            </a:extLst>
          </p:cNvPr>
          <p:cNvSpPr txBox="1"/>
          <p:nvPr/>
        </p:nvSpPr>
        <p:spPr>
          <a:xfrm>
            <a:off x="507479" y="3655899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目標１２、１３、　　</a:t>
            </a:r>
            <a:endParaRPr lang="en-US" altLang="ja-JP" sz="2400" b="1" dirty="0"/>
          </a:p>
          <a:p>
            <a:r>
              <a:rPr lang="ja-JP" altLang="en-US" sz="2400" b="1"/>
              <a:t>　　１４、１５</a:t>
            </a:r>
            <a:endParaRPr kumimoji="1" lang="en-US" altLang="ja-JP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63B698-8689-9940-BAA0-8E6E9D278787}"/>
              </a:ext>
            </a:extLst>
          </p:cNvPr>
          <p:cNvSpPr txBox="1"/>
          <p:nvPr/>
        </p:nvSpPr>
        <p:spPr>
          <a:xfrm>
            <a:off x="9074994" y="5336430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目標１６</a:t>
            </a:r>
            <a:endParaRPr lang="en-US" altLang="ja-JP" sz="24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4B2C79-0CA6-754C-AAEB-69E3621F94BE}"/>
              </a:ext>
            </a:extLst>
          </p:cNvPr>
          <p:cNvSpPr txBox="1"/>
          <p:nvPr/>
        </p:nvSpPr>
        <p:spPr>
          <a:xfrm>
            <a:off x="2064984" y="5695597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目標１７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4062383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159" y="1952094"/>
            <a:ext cx="1751754" cy="1751754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5" name="テキスト プレースホルダー 3">
            <a:extLst>
              <a:ext uri="{FF2B5EF4-FFF2-40B4-BE49-F238E27FC236}">
                <a16:creationId xmlns:a16="http://schemas.microsoft.com/office/drawing/2014/main" id="{C8E0480A-BD2C-BD46-83B9-8439D9CCC363}"/>
              </a:ext>
            </a:extLst>
          </p:cNvPr>
          <p:cNvSpPr txBox="1">
            <a:spLocks/>
          </p:cNvSpPr>
          <p:nvPr/>
        </p:nvSpPr>
        <p:spPr>
          <a:xfrm>
            <a:off x="2951967" y="1867204"/>
            <a:ext cx="8583541" cy="2775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目標１６：持続可能な開発のための</a:t>
            </a:r>
            <a:r>
              <a:rPr lang="ja-JP" altLang="en-US" sz="3000" b="1" dirty="0">
                <a:solidFill>
                  <a:srgbClr val="005493"/>
                </a:solidFill>
              </a:rPr>
              <a:t>平和的</a:t>
            </a:r>
            <a:r>
              <a:rPr lang="ja-JP" altLang="en-US" sz="3000" b="1" dirty="0"/>
              <a:t>で</a:t>
            </a:r>
            <a:endParaRPr lang="en-US" altLang="ja-JP" sz="3000" b="1" dirty="0"/>
          </a:p>
          <a:p>
            <a:r>
              <a:rPr lang="ja-JP" altLang="en-US" sz="3000" b="1" dirty="0"/>
              <a:t>　　　　　誰も置き去りにしない社会を促進し、</a:t>
            </a:r>
            <a:endParaRPr lang="en-US" altLang="ja-JP" sz="3000" b="1" dirty="0"/>
          </a:p>
          <a:p>
            <a:r>
              <a:rPr lang="ja-JP" altLang="en-US" sz="3000" b="1" dirty="0"/>
              <a:t>　　　　　すべての人が</a:t>
            </a:r>
            <a:r>
              <a:rPr lang="ja-JP" altLang="en-US" sz="3000" b="1" dirty="0">
                <a:solidFill>
                  <a:srgbClr val="005493"/>
                </a:solidFill>
              </a:rPr>
              <a:t>法や制度</a:t>
            </a:r>
            <a:r>
              <a:rPr lang="ja-JP" altLang="en-US" sz="3000" b="1" dirty="0"/>
              <a:t>で</a:t>
            </a:r>
            <a:endParaRPr lang="en-US" altLang="ja-JP" sz="3000" b="1" dirty="0"/>
          </a:p>
          <a:p>
            <a:r>
              <a:rPr lang="ja-JP" altLang="en-US" sz="3000" b="1" dirty="0"/>
              <a:t>　　　　　　　　　守られる社会を構築しよう</a:t>
            </a:r>
          </a:p>
        </p:txBody>
      </p:sp>
      <p:pic>
        <p:nvPicPr>
          <p:cNvPr id="6" name="コンテンツ プレースホルダー 16">
            <a:extLst>
              <a:ext uri="{FF2B5EF4-FFF2-40B4-BE49-F238E27FC236}">
                <a16:creationId xmlns:a16="http://schemas.microsoft.com/office/drawing/2014/main" id="{0A74E38E-CC81-62C9-B991-1461BD6E7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58" y="4823209"/>
            <a:ext cx="1751755" cy="175175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58BA3C-C33F-12FC-34FE-C855DF0E3447}"/>
              </a:ext>
            </a:extLst>
          </p:cNvPr>
          <p:cNvSpPr txBox="1"/>
          <p:nvPr/>
        </p:nvSpPr>
        <p:spPr>
          <a:xfrm>
            <a:off x="2951966" y="5001792"/>
            <a:ext cx="85835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000" b="1" dirty="0"/>
              <a:t>目標１７：目標の達成のために必要な手段を</a:t>
            </a:r>
            <a:endParaRPr lang="en-US" altLang="ja-JP" sz="3000" b="1" dirty="0"/>
          </a:p>
          <a:p>
            <a:r>
              <a:rPr lang="ja-JP" altLang="en-US" sz="3000" b="1" dirty="0"/>
              <a:t>　　　　　強化し、持続可能な開発にむけて</a:t>
            </a:r>
            <a:endParaRPr lang="en-US" altLang="ja-JP" sz="3000" b="1" dirty="0"/>
          </a:p>
          <a:p>
            <a:r>
              <a:rPr lang="ja-JP" altLang="en-US" sz="3000" b="1" dirty="0"/>
              <a:t>　　　　　</a:t>
            </a:r>
            <a:r>
              <a:rPr lang="ja-JP" altLang="en-US" sz="3000" b="1" dirty="0">
                <a:solidFill>
                  <a:srgbClr val="002060"/>
                </a:solidFill>
              </a:rPr>
              <a:t>世界のみんなで協力</a:t>
            </a:r>
            <a:r>
              <a:rPr lang="ja-JP" altLang="en-US" sz="3000" b="1" dirty="0"/>
              <a:t>しよう</a:t>
            </a:r>
          </a:p>
        </p:txBody>
      </p:sp>
      <p:sp>
        <p:nvSpPr>
          <p:cNvPr id="8" name="Shape 117">
            <a:extLst>
              <a:ext uri="{FF2B5EF4-FFF2-40B4-BE49-F238E27FC236}">
                <a16:creationId xmlns:a16="http://schemas.microsoft.com/office/drawing/2014/main" id="{940B9EDB-6712-A90B-733D-B74AF04C77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356322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EACE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＆ </a:t>
            </a:r>
            <a:r>
              <a:rPr lang="ja-JP" alt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en-US" altLang="ja-JP" sz="8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altLang="ja-JP" sz="4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ARTNERSHIP</a:t>
            </a:r>
            <a:endParaRPr lang="en-US" sz="40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5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0D75A9-2BE6-B540-B08D-4935A0D9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699" y="801666"/>
            <a:ext cx="8160819" cy="1941534"/>
          </a:xfrm>
        </p:spPr>
        <p:txBody>
          <a:bodyPr/>
          <a:lstStyle/>
          <a:p>
            <a:r>
              <a:rPr kumimoji="1" lang="en-US" altLang="ja-JP" sz="6000" b="1" dirty="0">
                <a:solidFill>
                  <a:srgbClr val="0070C0"/>
                </a:solidFill>
              </a:rPr>
              <a:t>SDGs</a:t>
            </a:r>
            <a:r>
              <a:rPr lang="en-US" altLang="ja-JP" sz="4400" b="1" dirty="0">
                <a:solidFill>
                  <a:srgbClr val="0070C0"/>
                </a:solidFill>
              </a:rPr>
              <a:t> </a:t>
            </a:r>
            <a:r>
              <a:rPr lang="ja-JP" altLang="en-US" sz="4400" b="1">
                <a:solidFill>
                  <a:schemeClr val="tx1"/>
                </a:solidFill>
              </a:rPr>
              <a:t>は</a:t>
            </a:r>
            <a:br>
              <a:rPr lang="en-US" altLang="ja-JP" sz="4400" b="1" dirty="0">
                <a:solidFill>
                  <a:schemeClr val="tx1"/>
                </a:solidFill>
              </a:rPr>
            </a:br>
            <a:r>
              <a:rPr lang="ja-JP" altLang="en-US" sz="4400" b="1">
                <a:solidFill>
                  <a:schemeClr val="tx1"/>
                </a:solidFill>
              </a:rPr>
              <a:t>日々の</a:t>
            </a:r>
            <a:r>
              <a:rPr lang="en-US" altLang="ja-JP" sz="4400" b="1" dirty="0">
                <a:solidFill>
                  <a:srgbClr val="0070C0"/>
                </a:solidFill>
              </a:rPr>
              <a:t> </a:t>
            </a:r>
            <a:r>
              <a:rPr lang="en-US" altLang="ja-JP" sz="6000" b="1" dirty="0">
                <a:solidFill>
                  <a:srgbClr val="FF7E79"/>
                </a:solidFill>
              </a:rPr>
              <a:t>JRC</a:t>
            </a:r>
            <a:r>
              <a:rPr lang="ja-JP" altLang="en-US" sz="5400" b="1">
                <a:solidFill>
                  <a:srgbClr val="FF7E79"/>
                </a:solidFill>
              </a:rPr>
              <a:t>活動</a:t>
            </a:r>
            <a:r>
              <a:rPr lang="ja-JP" altLang="en-US" sz="4400" b="1">
                <a:solidFill>
                  <a:srgbClr val="FF7E79"/>
                </a:solidFill>
              </a:rPr>
              <a:t>の中に</a:t>
            </a:r>
            <a:endParaRPr kumimoji="1" lang="ja-JP" altLang="en-US" sz="4400">
              <a:solidFill>
                <a:srgbClr val="FF7E79"/>
              </a:solidFill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FF4F0C-DC2F-4D48-B8C0-D2D02D28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8699" y="2743200"/>
            <a:ext cx="8016656" cy="3795386"/>
          </a:xfrm>
        </p:spPr>
        <p:txBody>
          <a:bodyPr>
            <a:normAutofit/>
          </a:bodyPr>
          <a:lstStyle/>
          <a:p>
            <a:pPr>
              <a:lnSpc>
                <a:spcPts val="2940"/>
              </a:lnSpc>
            </a:pPr>
            <a:r>
              <a:rPr lang="en-US" altLang="ja-JP" sz="4000" b="1" dirty="0">
                <a:solidFill>
                  <a:schemeClr val="tx1"/>
                </a:solidFill>
              </a:rPr>
              <a:t>JRC </a:t>
            </a:r>
            <a:r>
              <a:rPr lang="ja-JP" altLang="en-US" sz="3200" b="1">
                <a:solidFill>
                  <a:schemeClr val="tx1"/>
                </a:solidFill>
              </a:rPr>
              <a:t>の実践目標、「</a:t>
            </a:r>
            <a:r>
              <a:rPr lang="ja-JP" altLang="en-US" sz="3200" b="1">
                <a:solidFill>
                  <a:srgbClr val="009051"/>
                </a:solidFill>
              </a:rPr>
              <a:t>健康・安全</a:t>
            </a:r>
            <a:r>
              <a:rPr lang="ja-JP" altLang="en-US" sz="3200" b="1">
                <a:solidFill>
                  <a:schemeClr val="tx1"/>
                </a:solidFill>
              </a:rPr>
              <a:t>」「</a:t>
            </a:r>
            <a:r>
              <a:rPr lang="ja-JP" altLang="en-US" sz="3200" b="1">
                <a:solidFill>
                  <a:srgbClr val="FFC000"/>
                </a:solidFill>
              </a:rPr>
              <a:t>奉仕</a:t>
            </a:r>
            <a:r>
              <a:rPr lang="ja-JP" altLang="en-US" sz="3200" b="1">
                <a:solidFill>
                  <a:schemeClr val="tx1"/>
                </a:solidFill>
              </a:rPr>
              <a:t>」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「国際理解・親善」が、</a:t>
            </a:r>
            <a:r>
              <a:rPr lang="en-US" altLang="ja-JP" sz="4000" b="1" dirty="0">
                <a:solidFill>
                  <a:srgbClr val="0070C0"/>
                </a:solidFill>
              </a:rPr>
              <a:t>SDGs</a:t>
            </a:r>
            <a:r>
              <a:rPr lang="en-US" altLang="ja-JP" sz="3200" b="1" dirty="0">
                <a:solidFill>
                  <a:srgbClr val="0070C0"/>
                </a:solidFill>
              </a:rPr>
              <a:t> </a:t>
            </a:r>
            <a:r>
              <a:rPr lang="ja-JP" altLang="en-US" sz="3200" b="1">
                <a:solidFill>
                  <a:srgbClr val="0070C0"/>
                </a:solidFill>
              </a:rPr>
              <a:t>の目標と</a:t>
            </a:r>
            <a:endParaRPr lang="en-US" altLang="ja-JP" sz="3200" b="1" dirty="0">
              <a:solidFill>
                <a:srgbClr val="0070C0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rgbClr val="0070C0"/>
                </a:solidFill>
              </a:rPr>
              <a:t>深く関与</a:t>
            </a:r>
            <a:r>
              <a:rPr lang="ja-JP" altLang="en-US" sz="3200" b="1">
                <a:solidFill>
                  <a:schemeClr val="tx1"/>
                </a:solidFill>
              </a:rPr>
              <a:t>していることに気づけましたか？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日常の</a:t>
            </a:r>
            <a:r>
              <a:rPr lang="en-US" altLang="ja-JP" sz="4000" b="1" dirty="0">
                <a:solidFill>
                  <a:schemeClr val="tx1"/>
                </a:solidFill>
              </a:rPr>
              <a:t>JRC</a:t>
            </a:r>
            <a:r>
              <a:rPr lang="ja-JP" altLang="en-US" sz="3200" b="1">
                <a:solidFill>
                  <a:schemeClr val="tx1"/>
                </a:solidFill>
              </a:rPr>
              <a:t>活動、地域ボランティアや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救急法、防災活動、コロナ感染対策は立派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な</a:t>
            </a:r>
            <a:r>
              <a:rPr lang="en-US" altLang="ja-JP" sz="3200" b="1" dirty="0">
                <a:solidFill>
                  <a:schemeClr val="tx1"/>
                </a:solidFill>
              </a:rPr>
              <a:t> </a:t>
            </a:r>
            <a:r>
              <a:rPr lang="en-US" altLang="ja-JP" sz="4000" b="1" dirty="0">
                <a:solidFill>
                  <a:srgbClr val="0070C0"/>
                </a:solidFill>
              </a:rPr>
              <a:t>SDGs</a:t>
            </a:r>
            <a:r>
              <a:rPr lang="en-US" altLang="ja-JP" sz="3200" b="1" dirty="0">
                <a:solidFill>
                  <a:srgbClr val="0070C0"/>
                </a:solidFill>
              </a:rPr>
              <a:t> </a:t>
            </a:r>
            <a:r>
              <a:rPr lang="ja-JP" altLang="en-US" sz="3200" b="1">
                <a:solidFill>
                  <a:schemeClr val="tx1"/>
                </a:solidFill>
              </a:rPr>
              <a:t>です。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endParaRPr lang="en-US" altLang="ja-JP" sz="3200" b="1" dirty="0">
              <a:solidFill>
                <a:schemeClr val="tx1"/>
              </a:solidFill>
            </a:endParaRPr>
          </a:p>
        </p:txBody>
      </p:sp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084" y="3747171"/>
            <a:ext cx="2791415" cy="2791415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42BD28-F891-B34A-9A38-99CD1997F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0000">
            <a:off x="630896" y="576478"/>
            <a:ext cx="2685788" cy="268578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87E651F-2F21-734F-9DEE-022FEE2FE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899" y="5600177"/>
            <a:ext cx="1057405" cy="105740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B209863-EC6B-5649-A0DB-F54788C00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394" y="5600177"/>
            <a:ext cx="1057405" cy="105740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C30467C-FA67-9545-B0B1-824ADE27F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6889" y="5600177"/>
            <a:ext cx="1020871" cy="102087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01C1920-6186-FB4D-A39A-820EC0ED6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3849" y="5600176"/>
            <a:ext cx="1020871" cy="102087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EA9A694-07A0-E64C-964D-69550ECE6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7603" y="5600176"/>
            <a:ext cx="995819" cy="995819"/>
          </a:xfrm>
          <a:prstGeom prst="rect">
            <a:avLst/>
          </a:prstGeom>
        </p:spPr>
      </p:pic>
      <p:sp>
        <p:nvSpPr>
          <p:cNvPr id="22" name="乗算記号 21">
            <a:extLst>
              <a:ext uri="{FF2B5EF4-FFF2-40B4-BE49-F238E27FC236}">
                <a16:creationId xmlns:a16="http://schemas.microsoft.com/office/drawing/2014/main" id="{37E59074-6E58-4F4A-B14B-AA5BAE0807F6}"/>
              </a:ext>
            </a:extLst>
          </p:cNvPr>
          <p:cNvSpPr/>
          <p:nvPr/>
        </p:nvSpPr>
        <p:spPr>
          <a:xfrm>
            <a:off x="1757790" y="3308315"/>
            <a:ext cx="432000" cy="4320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1888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0D75A9-2BE6-B540-B08D-4935A0D9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699" y="801666"/>
            <a:ext cx="8160819" cy="1941534"/>
          </a:xfrm>
        </p:spPr>
        <p:txBody>
          <a:bodyPr/>
          <a:lstStyle/>
          <a:p>
            <a:r>
              <a:rPr kumimoji="1" lang="en-US" altLang="ja-JP" sz="6000" b="1" dirty="0">
                <a:solidFill>
                  <a:srgbClr val="0070C0"/>
                </a:solidFill>
              </a:rPr>
              <a:t>SDGs</a:t>
            </a:r>
            <a:r>
              <a:rPr lang="en-US" altLang="ja-JP" sz="4400" b="1" dirty="0">
                <a:solidFill>
                  <a:srgbClr val="0070C0"/>
                </a:solidFill>
              </a:rPr>
              <a:t> </a:t>
            </a:r>
            <a:r>
              <a:rPr lang="ja-JP" altLang="en-US" sz="4400" b="1">
                <a:solidFill>
                  <a:schemeClr val="tx1"/>
                </a:solidFill>
              </a:rPr>
              <a:t>は</a:t>
            </a:r>
            <a:br>
              <a:rPr lang="en-US" altLang="ja-JP" sz="4400" b="1" dirty="0">
                <a:solidFill>
                  <a:schemeClr val="tx1"/>
                </a:solidFill>
              </a:rPr>
            </a:br>
            <a:r>
              <a:rPr lang="ja-JP" altLang="en-US" sz="4400" b="1">
                <a:solidFill>
                  <a:schemeClr val="tx1"/>
                </a:solidFill>
              </a:rPr>
              <a:t>日々の</a:t>
            </a:r>
            <a:r>
              <a:rPr lang="en-US" altLang="ja-JP" sz="4400" b="1" dirty="0">
                <a:solidFill>
                  <a:srgbClr val="0070C0"/>
                </a:solidFill>
              </a:rPr>
              <a:t> </a:t>
            </a:r>
            <a:r>
              <a:rPr lang="en-US" altLang="ja-JP" sz="6000" b="1" dirty="0">
                <a:solidFill>
                  <a:srgbClr val="FF7E79"/>
                </a:solidFill>
              </a:rPr>
              <a:t>JRC</a:t>
            </a:r>
            <a:r>
              <a:rPr lang="ja-JP" altLang="en-US" sz="5400" b="1">
                <a:solidFill>
                  <a:srgbClr val="FF7E79"/>
                </a:solidFill>
              </a:rPr>
              <a:t>活動</a:t>
            </a:r>
            <a:r>
              <a:rPr lang="ja-JP" altLang="en-US" sz="4400" b="1">
                <a:solidFill>
                  <a:srgbClr val="FF7E79"/>
                </a:solidFill>
              </a:rPr>
              <a:t>の中に</a:t>
            </a:r>
            <a:endParaRPr kumimoji="1" lang="ja-JP" altLang="en-US" sz="4400">
              <a:solidFill>
                <a:srgbClr val="FF7E79"/>
              </a:solidFill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FF4F0C-DC2F-4D48-B8C0-D2D02D28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8699" y="2743200"/>
            <a:ext cx="8016656" cy="4114800"/>
          </a:xfrm>
        </p:spPr>
        <p:txBody>
          <a:bodyPr>
            <a:normAutofit/>
          </a:bodyPr>
          <a:lstStyle/>
          <a:p>
            <a:pPr>
              <a:lnSpc>
                <a:spcPts val="2940"/>
              </a:lnSpc>
            </a:pPr>
            <a:r>
              <a:rPr lang="en-US" altLang="ja-JP" sz="4000" b="1" dirty="0">
                <a:solidFill>
                  <a:schemeClr val="tx1"/>
                </a:solidFill>
              </a:rPr>
              <a:t>JRC </a:t>
            </a:r>
            <a:r>
              <a:rPr lang="ja-JP" altLang="en-US" sz="3200" b="1">
                <a:solidFill>
                  <a:schemeClr val="tx1"/>
                </a:solidFill>
              </a:rPr>
              <a:t>の態度目標、「</a:t>
            </a:r>
            <a:r>
              <a:rPr lang="ja-JP" altLang="en-US" sz="3200" b="1">
                <a:solidFill>
                  <a:srgbClr val="FF7E79"/>
                </a:solidFill>
              </a:rPr>
              <a:t>気づき</a:t>
            </a:r>
            <a:r>
              <a:rPr lang="ja-JP" altLang="en-US" sz="3200" b="1">
                <a:solidFill>
                  <a:schemeClr val="tx1"/>
                </a:solidFill>
              </a:rPr>
              <a:t>」「</a:t>
            </a:r>
            <a:r>
              <a:rPr lang="ja-JP" altLang="en-US" sz="3200" b="1">
                <a:solidFill>
                  <a:srgbClr val="FF7E79"/>
                </a:solidFill>
              </a:rPr>
              <a:t>考え</a:t>
            </a:r>
            <a:r>
              <a:rPr lang="ja-JP" altLang="en-US" sz="3200" b="1">
                <a:solidFill>
                  <a:schemeClr val="tx1"/>
                </a:solidFill>
              </a:rPr>
              <a:t>」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「</a:t>
            </a:r>
            <a:r>
              <a:rPr lang="ja-JP" altLang="en-US" sz="3200" b="1">
                <a:solidFill>
                  <a:srgbClr val="FF7E79"/>
                </a:solidFill>
              </a:rPr>
              <a:t>実行する</a:t>
            </a:r>
            <a:r>
              <a:rPr lang="ja-JP" altLang="en-US" sz="3200" b="1">
                <a:solidFill>
                  <a:schemeClr val="tx1"/>
                </a:solidFill>
              </a:rPr>
              <a:t>」の中から</a:t>
            </a:r>
            <a:r>
              <a:rPr lang="en-US" altLang="ja-JP" sz="3200" b="1" dirty="0">
                <a:solidFill>
                  <a:schemeClr val="tx1"/>
                </a:solidFill>
              </a:rPr>
              <a:t> </a:t>
            </a:r>
            <a:r>
              <a:rPr lang="en-US" altLang="ja-JP" sz="4000" b="1" dirty="0">
                <a:solidFill>
                  <a:srgbClr val="0070C0"/>
                </a:solidFill>
              </a:rPr>
              <a:t>SDGs</a:t>
            </a:r>
            <a:r>
              <a:rPr lang="en-US" altLang="ja-JP" sz="2400" b="1" dirty="0">
                <a:solidFill>
                  <a:srgbClr val="0070C0"/>
                </a:solidFill>
              </a:rPr>
              <a:t> </a:t>
            </a:r>
            <a:r>
              <a:rPr lang="ja-JP" altLang="en-US" sz="3200" b="1">
                <a:solidFill>
                  <a:srgbClr val="0070C0"/>
                </a:solidFill>
              </a:rPr>
              <a:t>を探し</a:t>
            </a:r>
            <a:r>
              <a:rPr lang="ja-JP" altLang="en-US" sz="3200" b="1">
                <a:solidFill>
                  <a:schemeClr val="tx1"/>
                </a:solidFill>
              </a:rPr>
              <a:t>、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また、日々の活動に</a:t>
            </a:r>
            <a:r>
              <a:rPr lang="en-US" altLang="ja-JP" sz="2800" b="1" dirty="0">
                <a:solidFill>
                  <a:schemeClr val="tx1"/>
                </a:solidFill>
              </a:rPr>
              <a:t> </a:t>
            </a:r>
            <a:r>
              <a:rPr lang="en-US" altLang="ja-JP" sz="4000" b="1" dirty="0">
                <a:solidFill>
                  <a:srgbClr val="0070C0"/>
                </a:solidFill>
              </a:rPr>
              <a:t>SDGs</a:t>
            </a:r>
            <a:r>
              <a:rPr lang="en-US" altLang="ja-JP" sz="2000" b="1" dirty="0">
                <a:solidFill>
                  <a:srgbClr val="0070C0"/>
                </a:solidFill>
              </a:rPr>
              <a:t> </a:t>
            </a:r>
            <a:r>
              <a:rPr lang="ja-JP" altLang="en-US" sz="3200" b="1">
                <a:solidFill>
                  <a:srgbClr val="0070C0"/>
                </a:solidFill>
              </a:rPr>
              <a:t>を取り入れて</a:t>
            </a:r>
            <a:endParaRPr lang="en-US" altLang="ja-JP" sz="3200" b="1" dirty="0">
              <a:solidFill>
                <a:srgbClr val="0070C0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みてください。それは、あなたのアクショ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ンが「</a:t>
            </a:r>
            <a:r>
              <a:rPr lang="ja-JP" altLang="en-US" sz="3200" b="1">
                <a:solidFill>
                  <a:srgbClr val="FF0000"/>
                </a:solidFill>
              </a:rPr>
              <a:t>世界とつながり、世界を変革する</a:t>
            </a:r>
            <a:r>
              <a:rPr lang="ja-JP" altLang="en-US" sz="3200" b="1">
                <a:solidFill>
                  <a:schemeClr val="tx1"/>
                </a:solidFill>
              </a:rPr>
              <a:t>」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ことにつなが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ります。</a:t>
            </a:r>
            <a:endParaRPr lang="en-US" altLang="ja-JP" sz="3600" b="1" dirty="0">
              <a:solidFill>
                <a:schemeClr val="tx1"/>
              </a:solidFill>
            </a:endParaRPr>
          </a:p>
        </p:txBody>
      </p:sp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084" y="3747171"/>
            <a:ext cx="2791415" cy="2791415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42BD28-F891-B34A-9A38-99CD1997F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0000">
            <a:off x="630896" y="576478"/>
            <a:ext cx="2685788" cy="268578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87E651F-2F21-734F-9DEE-022FEE2FE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899" y="5600177"/>
            <a:ext cx="1057405" cy="105740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B209863-EC6B-5649-A0DB-F54788C00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394" y="5600177"/>
            <a:ext cx="1057405" cy="105740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C30467C-FA67-9545-B0B1-824ADE27F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6889" y="5600177"/>
            <a:ext cx="1020871" cy="102087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01C1920-6186-FB4D-A39A-820EC0ED6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3849" y="5600176"/>
            <a:ext cx="1020871" cy="102087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EA9A694-07A0-E64C-964D-69550ECE6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7603" y="5600176"/>
            <a:ext cx="995819" cy="995819"/>
          </a:xfrm>
          <a:prstGeom prst="rect">
            <a:avLst/>
          </a:prstGeom>
        </p:spPr>
      </p:pic>
      <p:sp>
        <p:nvSpPr>
          <p:cNvPr id="22" name="乗算記号 21">
            <a:extLst>
              <a:ext uri="{FF2B5EF4-FFF2-40B4-BE49-F238E27FC236}">
                <a16:creationId xmlns:a16="http://schemas.microsoft.com/office/drawing/2014/main" id="{37E59074-6E58-4F4A-B14B-AA5BAE0807F6}"/>
              </a:ext>
            </a:extLst>
          </p:cNvPr>
          <p:cNvSpPr/>
          <p:nvPr/>
        </p:nvSpPr>
        <p:spPr>
          <a:xfrm>
            <a:off x="1757790" y="3308315"/>
            <a:ext cx="432000" cy="4320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509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0D75A9-2BE6-B540-B08D-4935A0D9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064" y="626301"/>
            <a:ext cx="5636712" cy="726510"/>
          </a:xfrm>
        </p:spPr>
        <p:txBody>
          <a:bodyPr/>
          <a:lstStyle/>
          <a:p>
            <a:r>
              <a:rPr kumimoji="1" lang="en-US" altLang="ja-JP" sz="5400" b="1" dirty="0">
                <a:solidFill>
                  <a:srgbClr val="00B050"/>
                </a:solidFill>
              </a:rPr>
              <a:t>MDGs</a:t>
            </a:r>
            <a:r>
              <a:rPr kumimoji="1" lang="ja-JP" altLang="en-US" sz="4400"/>
              <a:t>から</a:t>
            </a:r>
            <a:r>
              <a:rPr kumimoji="1" lang="en-US" altLang="ja-JP" sz="6000" b="1" dirty="0">
                <a:solidFill>
                  <a:srgbClr val="0070C0"/>
                </a:solidFill>
              </a:rPr>
              <a:t>SDGs</a:t>
            </a:r>
            <a:r>
              <a:rPr kumimoji="1" lang="ja-JP" altLang="en-US" sz="4400"/>
              <a:t>へ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FF4F0C-DC2F-4D48-B8C0-D2D02D28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83278" y="1766170"/>
            <a:ext cx="8016656" cy="4609578"/>
          </a:xfrm>
        </p:spPr>
        <p:txBody>
          <a:bodyPr>
            <a:normAutofit/>
          </a:bodyPr>
          <a:lstStyle/>
          <a:p>
            <a:pPr>
              <a:lnSpc>
                <a:spcPts val="2940"/>
              </a:lnSpc>
            </a:pPr>
            <a:r>
              <a:rPr kumimoji="1" lang="en-US" altLang="ja-JP" sz="3200" b="1" dirty="0"/>
              <a:t>2000</a:t>
            </a:r>
            <a:r>
              <a:rPr kumimoji="1" lang="ja-JP" altLang="en-US" sz="3200" b="1"/>
              <a:t>年９月</a:t>
            </a:r>
            <a:r>
              <a:rPr lang="ja-JP" altLang="en-US" sz="3200" b="1"/>
              <a:t>　国連で「</a:t>
            </a:r>
            <a:r>
              <a:rPr lang="ja-JP" altLang="en-US" sz="3200" b="1">
                <a:solidFill>
                  <a:srgbClr val="00B050"/>
                </a:solidFill>
              </a:rPr>
              <a:t>ミレニアム開発目　　</a:t>
            </a:r>
            <a:endParaRPr lang="en-US" altLang="ja-JP" sz="3200" b="1" dirty="0">
              <a:solidFill>
                <a:srgbClr val="00B050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rgbClr val="00B050"/>
                </a:solidFill>
              </a:rPr>
              <a:t>　標</a:t>
            </a:r>
            <a:r>
              <a:rPr lang="ja-JP" altLang="en-US" sz="3200" b="1"/>
              <a:t>」（</a:t>
            </a:r>
            <a:r>
              <a:rPr lang="en-US" altLang="ja-JP" sz="3200" b="1" dirty="0">
                <a:solidFill>
                  <a:srgbClr val="00B050"/>
                </a:solidFill>
              </a:rPr>
              <a:t>MDGs</a:t>
            </a:r>
            <a:r>
              <a:rPr lang="en-US" altLang="ja-JP" sz="3200" b="1" dirty="0"/>
              <a:t> : Millennium Development </a:t>
            </a:r>
          </a:p>
          <a:p>
            <a:pPr>
              <a:lnSpc>
                <a:spcPts val="2940"/>
              </a:lnSpc>
            </a:pPr>
            <a:r>
              <a:rPr lang="ja-JP" altLang="en-US" sz="3200" b="1"/>
              <a:t>　</a:t>
            </a:r>
            <a:r>
              <a:rPr lang="en-US" altLang="ja-JP" sz="3200" b="1" dirty="0"/>
              <a:t>Goals</a:t>
            </a:r>
            <a:r>
              <a:rPr lang="ja-JP" altLang="en-US" sz="3200" b="1"/>
              <a:t>）が採択される。</a:t>
            </a:r>
            <a:r>
              <a:rPr kumimoji="1" lang="ja-JP" altLang="en-US" sz="3200" b="1"/>
              <a:t>８つの目標、</a:t>
            </a:r>
            <a:endParaRPr kumimoji="1" lang="en-US" altLang="ja-JP" sz="3200" b="1" dirty="0"/>
          </a:p>
          <a:p>
            <a:pPr>
              <a:lnSpc>
                <a:spcPts val="2940"/>
              </a:lnSpc>
            </a:pPr>
            <a:r>
              <a:rPr lang="ja-JP" altLang="en-US" sz="3200" b="1"/>
              <a:t>　２１</a:t>
            </a:r>
            <a:r>
              <a:rPr kumimoji="1" lang="ja-JP" altLang="en-US" sz="3200" b="1"/>
              <a:t>のターゲット、６０の指標を掲げる</a:t>
            </a:r>
            <a:endParaRPr kumimoji="1" lang="en-US" altLang="ja-JP" sz="3200" b="1" dirty="0"/>
          </a:p>
          <a:p>
            <a:pPr>
              <a:lnSpc>
                <a:spcPts val="2940"/>
              </a:lnSpc>
            </a:pPr>
            <a:r>
              <a:rPr lang="ja-JP" altLang="en-US" sz="3200" b="1"/>
              <a:t>　</a:t>
            </a:r>
            <a:r>
              <a:rPr lang="ja-JP" altLang="en-US" sz="2400" b="1"/>
              <a:t>（例）貧困と飢餓の撲滅、ジェンダー平等など</a:t>
            </a:r>
            <a:endParaRPr lang="en-US" altLang="ja-JP" sz="2400" b="1" dirty="0"/>
          </a:p>
          <a:p>
            <a:pPr>
              <a:lnSpc>
                <a:spcPts val="2940"/>
              </a:lnSpc>
            </a:pPr>
            <a:r>
              <a:rPr kumimoji="1" lang="ja-JP" altLang="en-US" sz="3200" b="1"/>
              <a:t>　　　→</a:t>
            </a:r>
            <a:r>
              <a:rPr kumimoji="1" lang="en-US" altLang="ja-JP" sz="3200" b="1" dirty="0"/>
              <a:t> </a:t>
            </a:r>
            <a:r>
              <a:rPr kumimoji="1" lang="en-US" altLang="ja-JP" sz="3200" b="1" dirty="0">
                <a:solidFill>
                  <a:srgbClr val="00B050"/>
                </a:solidFill>
              </a:rPr>
              <a:t>2015</a:t>
            </a:r>
            <a:r>
              <a:rPr kumimoji="1" lang="ja-JP" altLang="en-US" sz="3200" b="1">
                <a:solidFill>
                  <a:srgbClr val="00B050"/>
                </a:solidFill>
              </a:rPr>
              <a:t>年の</a:t>
            </a:r>
            <a:r>
              <a:rPr lang="ja-JP" altLang="en-US" sz="3200" b="1">
                <a:solidFill>
                  <a:srgbClr val="00B050"/>
                </a:solidFill>
              </a:rPr>
              <a:t>達成期限年</a:t>
            </a:r>
            <a:r>
              <a:rPr lang="ja-JP" altLang="en-US" sz="3200" b="1"/>
              <a:t>に検証</a:t>
            </a:r>
            <a:endParaRPr lang="en-US" altLang="ja-JP" sz="3200" b="1" dirty="0"/>
          </a:p>
          <a:p>
            <a:pPr>
              <a:lnSpc>
                <a:spcPts val="2940"/>
              </a:lnSpc>
            </a:pPr>
            <a:r>
              <a:rPr lang="ja-JP" altLang="en-US" sz="3200" b="1"/>
              <a:t>　　　→</a:t>
            </a:r>
            <a:r>
              <a:rPr lang="en-US" altLang="ja-JP" sz="3200" b="1" dirty="0"/>
              <a:t> </a:t>
            </a:r>
            <a:r>
              <a:rPr lang="ja-JP" altLang="en-US" sz="3200" b="1"/>
              <a:t>国や性別により格差がある</a:t>
            </a:r>
            <a:endParaRPr lang="en-US" altLang="ja-JP" sz="3200" b="1" dirty="0"/>
          </a:p>
          <a:p>
            <a:pPr>
              <a:lnSpc>
                <a:spcPts val="2940"/>
              </a:lnSpc>
            </a:pPr>
            <a:r>
              <a:rPr lang="ja-JP" altLang="en-US" sz="3200" b="1"/>
              <a:t>　　　＝</a:t>
            </a:r>
            <a:r>
              <a:rPr lang="ja-JP" altLang="en-US" sz="3200" b="1">
                <a:solidFill>
                  <a:schemeClr val="tx1"/>
                </a:solidFill>
              </a:rPr>
              <a:t>「</a:t>
            </a:r>
            <a:r>
              <a:rPr lang="ja-JP" altLang="en-US" sz="3200" b="1">
                <a:solidFill>
                  <a:srgbClr val="FF0000"/>
                </a:solidFill>
              </a:rPr>
              <a:t>取り残された人々</a:t>
            </a:r>
            <a:r>
              <a:rPr lang="ja-JP" altLang="en-US" sz="3200" b="1">
                <a:solidFill>
                  <a:schemeClr val="tx1"/>
                </a:solidFill>
              </a:rPr>
              <a:t>」が明らかに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endParaRPr kumimoji="1" lang="en-US" altLang="ja-JP" sz="3200" b="1" dirty="0"/>
          </a:p>
        </p:txBody>
      </p:sp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554" y="3759698"/>
            <a:ext cx="2791415" cy="2791415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8978E3C-D086-DE4A-A8F3-E9A324B3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39" y="479075"/>
            <a:ext cx="2515843" cy="2528422"/>
          </a:xfrm>
          <a:prstGeom prst="rect">
            <a:avLst/>
          </a:prstGeom>
        </p:spPr>
      </p:pic>
      <p:sp>
        <p:nvSpPr>
          <p:cNvPr id="5" name="下矢印 4">
            <a:extLst>
              <a:ext uri="{FF2B5EF4-FFF2-40B4-BE49-F238E27FC236}">
                <a16:creationId xmlns:a16="http://schemas.microsoft.com/office/drawing/2014/main" id="{4222E1D3-A068-4B4A-9069-047EE9533506}"/>
              </a:ext>
            </a:extLst>
          </p:cNvPr>
          <p:cNvSpPr/>
          <p:nvPr/>
        </p:nvSpPr>
        <p:spPr>
          <a:xfrm>
            <a:off x="1842268" y="3133077"/>
            <a:ext cx="713984" cy="5010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114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506599-9093-8841-AAE1-1039B888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5880970" cy="817323"/>
          </a:xfrm>
        </p:spPr>
        <p:txBody>
          <a:bodyPr>
            <a:normAutofit/>
          </a:bodyPr>
          <a:lstStyle/>
          <a:p>
            <a:r>
              <a:rPr kumimoji="1" lang="ja-JP" altLang="en-US" sz="3600" b="1">
                <a:solidFill>
                  <a:schemeClr val="tx1"/>
                </a:solidFill>
              </a:rPr>
              <a:t>引用・参考文献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0514D1-1974-DA4F-BEB5-440A13BEE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40909"/>
            <a:ext cx="9601200" cy="5022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/>
              <a:t>・国際連合広報局「我々の世界を変革する：持続可能な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/>
              <a:t>　開発のための</a:t>
            </a:r>
            <a:r>
              <a:rPr lang="en-US" altLang="ja-JP" sz="2800" dirty="0"/>
              <a:t>2030</a:t>
            </a:r>
            <a:r>
              <a:rPr lang="ja-JP" altLang="en-US" sz="2800"/>
              <a:t>アジェンダ」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/>
              <a:t>・一般社団法人</a:t>
            </a:r>
            <a:r>
              <a:rPr kumimoji="1" lang="en-US" altLang="ja-JP" sz="2800" dirty="0"/>
              <a:t> Think the Earth</a:t>
            </a:r>
            <a:r>
              <a:rPr kumimoji="1" lang="ja-JP" altLang="en-US" sz="2800"/>
              <a:t>（編著）</a:t>
            </a:r>
            <a:r>
              <a:rPr kumimoji="1" lang="en-US" altLang="ja-JP" sz="2800" dirty="0"/>
              <a:t>『</a:t>
            </a:r>
            <a:r>
              <a:rPr lang="ja-JP" altLang="en-US" sz="2800"/>
              <a:t>未来を変える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/>
              <a:t>　目標</a:t>
            </a:r>
            <a:r>
              <a:rPr lang="en-US" altLang="ja-JP" sz="2800" dirty="0"/>
              <a:t> SDGs </a:t>
            </a:r>
            <a:r>
              <a:rPr lang="ja-JP" altLang="en-US" sz="2800"/>
              <a:t>アイデアブック</a:t>
            </a:r>
            <a:r>
              <a:rPr lang="en-US" altLang="ja-JP" sz="2800" dirty="0"/>
              <a:t>』</a:t>
            </a:r>
            <a:r>
              <a:rPr lang="ja-JP" altLang="en-US" sz="2800"/>
              <a:t>紀伊國屋書店，</a:t>
            </a:r>
            <a:r>
              <a:rPr lang="en-US" altLang="ja-JP" sz="2800" dirty="0"/>
              <a:t>2018</a:t>
            </a:r>
            <a:r>
              <a:rPr lang="ja-JP" altLang="en-US" sz="2800"/>
              <a:t>．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/>
              <a:t>・蟹江憲史（著）</a:t>
            </a:r>
            <a:r>
              <a:rPr lang="en-US" altLang="ja-JP" sz="2800" dirty="0"/>
              <a:t>『SDGs</a:t>
            </a:r>
            <a:r>
              <a:rPr lang="ja-JP" altLang="en-US" sz="2800"/>
              <a:t>（持続可能な開発目標）（中公新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/>
              <a:t>　書）</a:t>
            </a:r>
            <a:r>
              <a:rPr lang="en-US" altLang="ja-JP" sz="2800" dirty="0"/>
              <a:t>』</a:t>
            </a:r>
            <a:r>
              <a:rPr lang="ja-JP" altLang="en-US" sz="2800"/>
              <a:t>中央公論新社，</a:t>
            </a:r>
            <a:r>
              <a:rPr lang="en-US" altLang="ja-JP" sz="2800" dirty="0"/>
              <a:t>2020</a:t>
            </a:r>
            <a:r>
              <a:rPr lang="ja-JP" altLang="en-US" sz="2800"/>
              <a:t>．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/>
              <a:t>・長有紀枝（著）</a:t>
            </a:r>
            <a:r>
              <a:rPr lang="en-US" altLang="ja-JP" sz="2800" dirty="0"/>
              <a:t>『</a:t>
            </a:r>
            <a:r>
              <a:rPr lang="ja-JP" altLang="en-US" sz="2800"/>
              <a:t>入門</a:t>
            </a:r>
            <a:r>
              <a:rPr lang="en-US" altLang="ja-JP" sz="2800" dirty="0"/>
              <a:t> </a:t>
            </a:r>
            <a:r>
              <a:rPr lang="ja-JP" altLang="en-US" sz="2800"/>
              <a:t>人間の安全保障</a:t>
            </a:r>
            <a:r>
              <a:rPr lang="en-US" altLang="ja-JP" sz="2800" dirty="0"/>
              <a:t> </a:t>
            </a:r>
            <a:r>
              <a:rPr lang="ja-JP" altLang="en-US" sz="2800"/>
              <a:t>恐怖と欠乏から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/>
              <a:t>　の自由を求めて</a:t>
            </a:r>
            <a:r>
              <a:rPr lang="en-US" altLang="ja-JP" sz="2800" dirty="0"/>
              <a:t> </a:t>
            </a:r>
            <a:r>
              <a:rPr lang="ja-JP" altLang="en-US" sz="2800"/>
              <a:t>増補版（中公新書）</a:t>
            </a:r>
            <a:r>
              <a:rPr lang="en-US" altLang="ja-JP" sz="2800" dirty="0"/>
              <a:t>』</a:t>
            </a:r>
            <a:r>
              <a:rPr lang="ja-JP" altLang="en-US" sz="2800"/>
              <a:t>中央公論新社，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/>
              <a:t>　</a:t>
            </a:r>
            <a:r>
              <a:rPr lang="en-US" altLang="ja-JP" sz="2800" dirty="0"/>
              <a:t>2021</a:t>
            </a:r>
            <a:r>
              <a:rPr lang="ja-JP" altLang="en-US" sz="2800"/>
              <a:t>．</a:t>
            </a:r>
            <a:endParaRPr lang="en-US" altLang="ja-JP" sz="2800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sz="3200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0BBF72-F1CD-0549-9A89-EBD2D3A8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62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C7E358-C13E-EE45-90EF-0086DDAE5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114" y="1252603"/>
            <a:ext cx="9507255" cy="2805830"/>
          </a:xfrm>
        </p:spPr>
        <p:txBody>
          <a:bodyPr/>
          <a:lstStyle/>
          <a:p>
            <a:r>
              <a:rPr kumimoji="1" lang="en-US" altLang="ja-JP" sz="9600" b="1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SD</a:t>
            </a:r>
            <a:r>
              <a:rPr kumimoji="1" lang="en-US" altLang="ja-JP" sz="9600" b="1" dirty="0">
                <a:solidFill>
                  <a:srgbClr val="0070C0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G</a:t>
            </a:r>
            <a:r>
              <a:rPr kumimoji="1" lang="en-US" altLang="ja-JP" sz="6600" b="1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S</a:t>
            </a:r>
            <a:r>
              <a:rPr kumimoji="1" lang="ja-JP" altLang="en-US" sz="8000" b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と</a:t>
            </a:r>
            <a:br>
              <a:rPr kumimoji="1" lang="en-US" altLang="ja-JP" sz="9600" b="1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</a:br>
            <a:r>
              <a:rPr kumimoji="1" lang="ja-JP" altLang="en-US" sz="9600" b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青少年赤</a:t>
            </a:r>
            <a:r>
              <a:rPr kumimoji="1" lang="ja-JP" altLang="en-US" sz="9600" b="1">
                <a:solidFill>
                  <a:srgbClr val="FF0000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十</a:t>
            </a:r>
            <a:r>
              <a:rPr kumimoji="1" lang="ja-JP" altLang="en-US" sz="9600" b="1"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字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74491F-BA07-3244-A1E2-CB448FD49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7836" y="4246322"/>
            <a:ext cx="7002049" cy="1127343"/>
          </a:xfrm>
        </p:spPr>
        <p:txBody>
          <a:bodyPr>
            <a:normAutofit/>
          </a:bodyPr>
          <a:lstStyle/>
          <a:p>
            <a:r>
              <a:rPr kumimoji="1" lang="ja-JP" altLang="en-US" sz="2800" b="1">
                <a:solidFill>
                  <a:schemeClr val="accent4">
                    <a:lumMod val="50000"/>
                  </a:schemeClr>
                </a:solidFill>
              </a:rPr>
              <a:t>茨城県青少年赤十字</a:t>
            </a:r>
            <a:endParaRPr kumimoji="1" lang="en-US" altLang="ja-JP" sz="2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ja-JP" altLang="en-US" sz="2800" b="1" dirty="0">
                <a:solidFill>
                  <a:schemeClr val="accent4">
                    <a:lumMod val="50000"/>
                  </a:schemeClr>
                </a:solidFill>
              </a:rPr>
              <a:t>リーダーシップ・トレーニング・セミナー</a:t>
            </a:r>
            <a:endParaRPr lang="en-US" altLang="ja-JP" sz="2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A19191B-2D3B-C942-AF40-904A8D17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6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0D75A9-2BE6-B540-B08D-4935A0D9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064" y="626301"/>
            <a:ext cx="5636712" cy="726510"/>
          </a:xfrm>
        </p:spPr>
        <p:txBody>
          <a:bodyPr/>
          <a:lstStyle/>
          <a:p>
            <a:r>
              <a:rPr kumimoji="1" lang="en-US" altLang="ja-JP" sz="5400" b="1" dirty="0">
                <a:solidFill>
                  <a:srgbClr val="00B050"/>
                </a:solidFill>
              </a:rPr>
              <a:t>MDGs</a:t>
            </a:r>
            <a:r>
              <a:rPr kumimoji="1" lang="ja-JP" altLang="en-US" sz="4400"/>
              <a:t>から</a:t>
            </a:r>
            <a:r>
              <a:rPr kumimoji="1" lang="en-US" altLang="ja-JP" sz="6000" b="1" dirty="0">
                <a:solidFill>
                  <a:srgbClr val="0070C0"/>
                </a:solidFill>
              </a:rPr>
              <a:t>SDGs</a:t>
            </a:r>
            <a:r>
              <a:rPr kumimoji="1" lang="ja-JP" altLang="en-US" sz="4400"/>
              <a:t>へ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FF4F0C-DC2F-4D48-B8C0-D2D02D28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83278" y="1766170"/>
            <a:ext cx="8091812" cy="4609578"/>
          </a:xfrm>
        </p:spPr>
        <p:txBody>
          <a:bodyPr>
            <a:normAutofit/>
          </a:bodyPr>
          <a:lstStyle/>
          <a:p>
            <a:pPr>
              <a:lnSpc>
                <a:spcPts val="2940"/>
              </a:lnSpc>
            </a:pPr>
            <a:r>
              <a:rPr kumimoji="1" lang="en-US" altLang="ja-JP" sz="3200" b="1" dirty="0"/>
              <a:t>2015</a:t>
            </a:r>
            <a:r>
              <a:rPr kumimoji="1" lang="ja-JP" altLang="en-US" sz="3200" b="1"/>
              <a:t>年９月</a:t>
            </a:r>
            <a:r>
              <a:rPr lang="ja-JP" altLang="en-US" sz="3200" b="1"/>
              <a:t>　</a:t>
            </a:r>
            <a:r>
              <a:rPr lang="en-US" altLang="ja-JP" sz="3200" b="1" dirty="0"/>
              <a:t>MDGs </a:t>
            </a:r>
            <a:r>
              <a:rPr lang="ja-JP" altLang="en-US" sz="3200" b="1"/>
              <a:t>最終年、国連で</a:t>
            </a:r>
            <a:endParaRPr lang="en-US" altLang="ja-JP" sz="3200" b="1" dirty="0"/>
          </a:p>
          <a:p>
            <a:pPr>
              <a:lnSpc>
                <a:spcPts val="2940"/>
              </a:lnSpc>
            </a:pPr>
            <a:r>
              <a:rPr lang="ja-JP" altLang="en-US" sz="3200" b="1"/>
              <a:t>　「</a:t>
            </a:r>
            <a:r>
              <a:rPr lang="ja-JP" altLang="en-US" sz="3200" b="1">
                <a:solidFill>
                  <a:srgbClr val="FF0000"/>
                </a:solidFill>
              </a:rPr>
              <a:t>誰一人取り残さない</a:t>
            </a:r>
            <a:r>
              <a:rPr lang="ja-JP" altLang="en-US" sz="3200" b="1"/>
              <a:t>」を標語として</a:t>
            </a:r>
            <a:endParaRPr lang="en-US" altLang="ja-JP" sz="3200" b="1" dirty="0"/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rgbClr val="FF0000"/>
                </a:solidFill>
              </a:rPr>
              <a:t>　</a:t>
            </a:r>
            <a:r>
              <a:rPr lang="ja-JP" altLang="en-US" sz="3200" b="1">
                <a:solidFill>
                  <a:schemeClr val="tx1"/>
                </a:solidFill>
              </a:rPr>
              <a:t>「我々の世界を変革する：持続可能な開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　発のための２０３０アジェンダ」が採択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　される</a:t>
            </a:r>
            <a:r>
              <a:rPr lang="en-US" altLang="ja-JP" sz="3200" b="1" dirty="0">
                <a:solidFill>
                  <a:schemeClr val="tx1"/>
                </a:solidFill>
              </a:rPr>
              <a:t> </a:t>
            </a:r>
            <a:r>
              <a:rPr lang="ja-JP" altLang="en-US" sz="3200" b="1">
                <a:solidFill>
                  <a:schemeClr val="tx1"/>
                </a:solidFill>
              </a:rPr>
              <a:t>→「</a:t>
            </a:r>
            <a:r>
              <a:rPr lang="ja-JP" altLang="en-US" sz="3200" b="1">
                <a:solidFill>
                  <a:srgbClr val="0070C0"/>
                </a:solidFill>
              </a:rPr>
              <a:t>持続可能な開発目標</a:t>
            </a:r>
            <a:r>
              <a:rPr lang="ja-JP" altLang="en-US" sz="3200" b="1">
                <a:solidFill>
                  <a:schemeClr val="tx1"/>
                </a:solidFill>
              </a:rPr>
              <a:t>」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en-US" altLang="ja-JP" sz="3200" b="1" dirty="0">
                <a:solidFill>
                  <a:schemeClr val="tx1"/>
                </a:solidFill>
              </a:rPr>
              <a:t>  </a:t>
            </a:r>
            <a:r>
              <a:rPr lang="ja-JP" altLang="en-US" sz="3200" b="1">
                <a:solidFill>
                  <a:schemeClr val="tx1"/>
                </a:solidFill>
              </a:rPr>
              <a:t>（</a:t>
            </a:r>
            <a:r>
              <a:rPr lang="en-US" altLang="ja-JP" sz="3200" b="1" dirty="0">
                <a:solidFill>
                  <a:schemeClr val="tx1"/>
                </a:solidFill>
              </a:rPr>
              <a:t> </a:t>
            </a:r>
            <a:r>
              <a:rPr lang="en-US" altLang="ja-JP" sz="3200" b="1" dirty="0">
                <a:solidFill>
                  <a:srgbClr val="0070C0"/>
                </a:solidFill>
              </a:rPr>
              <a:t>SDGs </a:t>
            </a:r>
            <a:r>
              <a:rPr lang="en-US" altLang="ja-JP" sz="3200" b="1" dirty="0">
                <a:solidFill>
                  <a:schemeClr val="tx1"/>
                </a:solidFill>
              </a:rPr>
              <a:t>: Sustainable Development Goals</a:t>
            </a:r>
            <a:r>
              <a:rPr lang="ja-JP" altLang="en-US" sz="3200" b="1">
                <a:solidFill>
                  <a:schemeClr val="tx1"/>
                </a:solidFill>
              </a:rPr>
              <a:t>）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　　１７の目標、１６９のターゲットを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r>
              <a:rPr lang="ja-JP" altLang="en-US" sz="3200" b="1">
                <a:solidFill>
                  <a:schemeClr val="tx1"/>
                </a:solidFill>
              </a:rPr>
              <a:t>　　掲げる。達成期限は、</a:t>
            </a:r>
            <a:r>
              <a:rPr lang="en-US" altLang="ja-JP" sz="4000" b="1" dirty="0">
                <a:solidFill>
                  <a:srgbClr val="0070C0"/>
                </a:solidFill>
              </a:rPr>
              <a:t>2030</a:t>
            </a:r>
            <a:r>
              <a:rPr lang="ja-JP" altLang="en-US" sz="4000" b="1">
                <a:solidFill>
                  <a:srgbClr val="0070C0"/>
                </a:solidFill>
              </a:rPr>
              <a:t>年</a:t>
            </a:r>
            <a:r>
              <a:rPr lang="ja-JP" altLang="en-US" sz="3200" b="1">
                <a:solidFill>
                  <a:schemeClr val="tx1"/>
                </a:solidFill>
              </a:rPr>
              <a:t>！</a:t>
            </a: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endParaRPr lang="en-US" altLang="ja-JP" sz="3200" b="1" dirty="0">
              <a:solidFill>
                <a:schemeClr val="tx1"/>
              </a:solidFill>
            </a:endParaRPr>
          </a:p>
          <a:p>
            <a:pPr>
              <a:lnSpc>
                <a:spcPts val="2940"/>
              </a:lnSpc>
            </a:pPr>
            <a:endParaRPr kumimoji="1" lang="en-US" altLang="ja-JP" sz="3200" b="1" dirty="0"/>
          </a:p>
        </p:txBody>
      </p:sp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554" y="3759698"/>
            <a:ext cx="2791415" cy="2791415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8978E3C-D086-DE4A-A8F3-E9A324B3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39" y="479075"/>
            <a:ext cx="2515843" cy="2528422"/>
          </a:xfrm>
          <a:prstGeom prst="rect">
            <a:avLst/>
          </a:prstGeom>
        </p:spPr>
      </p:pic>
      <p:sp>
        <p:nvSpPr>
          <p:cNvPr id="5" name="下矢印 4">
            <a:extLst>
              <a:ext uri="{FF2B5EF4-FFF2-40B4-BE49-F238E27FC236}">
                <a16:creationId xmlns:a16="http://schemas.microsoft.com/office/drawing/2014/main" id="{4222E1D3-A068-4B4A-9069-047EE9533506}"/>
              </a:ext>
            </a:extLst>
          </p:cNvPr>
          <p:cNvSpPr/>
          <p:nvPr/>
        </p:nvSpPr>
        <p:spPr>
          <a:xfrm>
            <a:off x="1842268" y="3133077"/>
            <a:ext cx="713984" cy="50104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5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mai\Desktop\SGDS 日本語.jpg">
            <a:extLst>
              <a:ext uri="{FF2B5EF4-FFF2-40B4-BE49-F238E27FC236}">
                <a16:creationId xmlns:a16="http://schemas.microsoft.com/office/drawing/2014/main" id="{5A5A8234-5CBF-924E-B027-8A4A0088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8" y="1733559"/>
            <a:ext cx="7445258" cy="47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0A2DC1-EE02-2049-9D03-F28824BE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661DE9E6-C560-2943-8192-B90E8E698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18" y="626301"/>
            <a:ext cx="7445258" cy="939453"/>
          </a:xfrm>
        </p:spPr>
        <p:txBody>
          <a:bodyPr>
            <a:normAutofit/>
          </a:bodyPr>
          <a:lstStyle/>
          <a:p>
            <a:r>
              <a:rPr lang="en-US" altLang="ja-JP" sz="6000" b="1" dirty="0">
                <a:solidFill>
                  <a:srgbClr val="0070C0"/>
                </a:solidFill>
              </a:rPr>
              <a:t>SDGs </a:t>
            </a:r>
            <a:r>
              <a:rPr lang="ja-JP" altLang="en-US" b="1">
                <a:solidFill>
                  <a:schemeClr val="tx1"/>
                </a:solidFill>
              </a:rPr>
              <a:t>は</a:t>
            </a:r>
            <a:r>
              <a:rPr lang="en-US" altLang="ja-JP" sz="4800" b="1" dirty="0">
                <a:solidFill>
                  <a:srgbClr val="0070C0"/>
                </a:solidFill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</a:rPr>
              <a:t>MDGs</a:t>
            </a:r>
            <a:r>
              <a:rPr lang="en-US" altLang="ja-JP" sz="4800" b="1" dirty="0">
                <a:solidFill>
                  <a:srgbClr val="0070C0"/>
                </a:solidFill>
              </a:rPr>
              <a:t> </a:t>
            </a:r>
            <a:r>
              <a:rPr lang="ja-JP" altLang="en-US" b="1">
                <a:solidFill>
                  <a:schemeClr val="tx1"/>
                </a:solidFill>
              </a:rPr>
              <a:t>の後継</a:t>
            </a:r>
            <a:endParaRPr kumimoji="1" lang="ja-JP" altLang="en-US" sz="4800" b="1">
              <a:solidFill>
                <a:schemeClr val="tx1"/>
              </a:solidFill>
            </a:endParaRPr>
          </a:p>
        </p:txBody>
      </p:sp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A48C0D4C-48CB-2B4F-965D-DC0C57442026}"/>
              </a:ext>
            </a:extLst>
          </p:cNvPr>
          <p:cNvSpPr/>
          <p:nvPr/>
        </p:nvSpPr>
        <p:spPr>
          <a:xfrm>
            <a:off x="8797970" y="1733559"/>
            <a:ext cx="2682812" cy="2151130"/>
          </a:xfrm>
          <a:prstGeom prst="wedgeRoundRectCallout">
            <a:avLst>
              <a:gd name="adj1" fmla="val -73409"/>
              <a:gd name="adj2" fmla="val -12585"/>
              <a:gd name="adj3" fmla="val 1666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A17BE9-8149-E749-BE75-0328E85560C1}"/>
              </a:ext>
            </a:extLst>
          </p:cNvPr>
          <p:cNvSpPr txBox="1"/>
          <p:nvPr/>
        </p:nvSpPr>
        <p:spPr>
          <a:xfrm>
            <a:off x="9017174" y="1929538"/>
            <a:ext cx="2362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latin typeface="+mn-ea"/>
              </a:rPr>
              <a:t>ＳＤＧｓは</a:t>
            </a:r>
            <a:endParaRPr kumimoji="1" lang="en-US" altLang="ja-JP" sz="2800" b="1" dirty="0">
              <a:latin typeface="+mn-ea"/>
            </a:endParaRPr>
          </a:p>
          <a:p>
            <a:r>
              <a:rPr kumimoji="1" lang="ja-JP" altLang="en-US" sz="2800" b="1">
                <a:latin typeface="+mn-ea"/>
              </a:rPr>
              <a:t>国連で採択された</a:t>
            </a:r>
            <a:r>
              <a:rPr lang="ja-JP" altLang="en-US" sz="2800" b="1">
                <a:latin typeface="+mn-ea"/>
              </a:rPr>
              <a:t>、世界の約束事</a:t>
            </a:r>
            <a:endParaRPr kumimoji="1" lang="en-US" altLang="ja-JP" sz="2800" b="1" dirty="0">
              <a:latin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3C6D5C-E7C1-9642-9C05-E668513549BA}"/>
              </a:ext>
            </a:extLst>
          </p:cNvPr>
          <p:cNvSpPr txBox="1"/>
          <p:nvPr/>
        </p:nvSpPr>
        <p:spPr>
          <a:xfrm>
            <a:off x="8668012" y="4101420"/>
            <a:ext cx="32991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/>
              <a:t>ここからは</a:t>
            </a:r>
            <a:endParaRPr lang="en-US" altLang="ja-JP" sz="4000" b="1" dirty="0"/>
          </a:p>
          <a:p>
            <a:r>
              <a:rPr lang="ja-JP" altLang="en-US" sz="4000" b="1"/>
              <a:t>１７の</a:t>
            </a:r>
            <a:endParaRPr lang="en-US" altLang="ja-JP" sz="4000" b="1" dirty="0"/>
          </a:p>
          <a:p>
            <a:r>
              <a:rPr lang="ja-JP" altLang="en-US" sz="4000" b="1"/>
              <a:t>目標を</a:t>
            </a:r>
            <a:endParaRPr lang="en-US" altLang="ja-JP" sz="4000" b="1" dirty="0"/>
          </a:p>
          <a:p>
            <a:r>
              <a:rPr kumimoji="1" lang="ja-JP" altLang="en-US" sz="4000" b="1"/>
              <a:t>見ていこう</a:t>
            </a:r>
            <a:endParaRPr kumimoji="1" lang="en-US" altLang="ja-JP" sz="4000" b="1" dirty="0"/>
          </a:p>
        </p:txBody>
      </p:sp>
      <p:pic>
        <p:nvPicPr>
          <p:cNvPr id="11" name="コンテンツ プレースホルダー 16">
            <a:extLst>
              <a:ext uri="{FF2B5EF4-FFF2-40B4-BE49-F238E27FC236}">
                <a16:creationId xmlns:a16="http://schemas.microsoft.com/office/drawing/2014/main" id="{4CC59D8F-949C-4749-814A-DFBACD4FB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21895" y="4128128"/>
            <a:ext cx="1080000" cy="1080000"/>
          </a:xfrm>
        </p:spPr>
      </p:pic>
    </p:spTree>
    <p:extLst>
      <p:ext uri="{BB962C8B-B14F-4D97-AF65-F5344CB8AC3E}">
        <p14:creationId xmlns:p14="http://schemas.microsoft.com/office/powerpoint/2010/main" val="286969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12" name="Picture 7" descr="C:\Users\sakurai kazuko\Desktop\SustDevWheel-01_JAN_v1B.png">
            <a:extLst>
              <a:ext uri="{FF2B5EF4-FFF2-40B4-BE49-F238E27FC236}">
                <a16:creationId xmlns:a16="http://schemas.microsoft.com/office/drawing/2014/main" id="{858EB8B6-5067-1347-A643-E800C1A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2" y="941620"/>
            <a:ext cx="5373666" cy="57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7">
            <a:extLst>
              <a:ext uri="{FF2B5EF4-FFF2-40B4-BE49-F238E27FC236}">
                <a16:creationId xmlns:a16="http://schemas.microsoft.com/office/drawing/2014/main" id="{A303DD06-DB67-894A-B1B7-01451305D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21" y="517159"/>
            <a:ext cx="8141700" cy="7648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SDGs</a:t>
            </a:r>
            <a:r>
              <a:rPr lang="en-US" altLang="ja-JP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ja-JP" alt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のもうひとつの捉え方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–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5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つの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</a:p>
        </p:txBody>
      </p:sp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8B2787C8-6A32-2041-BD7E-C9C510E7CE8E}"/>
              </a:ext>
            </a:extLst>
          </p:cNvPr>
          <p:cNvSpPr/>
          <p:nvPr/>
        </p:nvSpPr>
        <p:spPr>
          <a:xfrm>
            <a:off x="1031833" y="1470512"/>
            <a:ext cx="2693096" cy="1122375"/>
          </a:xfrm>
          <a:prstGeom prst="wedgeRoundRectCallout">
            <a:avLst>
              <a:gd name="adj1" fmla="val 74051"/>
              <a:gd name="adj2" fmla="val -17192"/>
              <a:gd name="adj3" fmla="val 16667"/>
            </a:avLst>
          </a:prstGeom>
          <a:noFill/>
          <a:ln w="5715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吹き出し 15">
            <a:extLst>
              <a:ext uri="{FF2B5EF4-FFF2-40B4-BE49-F238E27FC236}">
                <a16:creationId xmlns:a16="http://schemas.microsoft.com/office/drawing/2014/main" id="{E675A59E-89C3-F340-8F77-B2CE23535A07}"/>
              </a:ext>
            </a:extLst>
          </p:cNvPr>
          <p:cNvSpPr/>
          <p:nvPr/>
        </p:nvSpPr>
        <p:spPr>
          <a:xfrm>
            <a:off x="338420" y="3510210"/>
            <a:ext cx="2598975" cy="1122375"/>
          </a:xfrm>
          <a:prstGeom prst="wedgeRoundRectCallout">
            <a:avLst>
              <a:gd name="adj1" fmla="val 71062"/>
              <a:gd name="adj2" fmla="val -22773"/>
              <a:gd name="adj3" fmla="val 16667"/>
            </a:avLst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829BFC93-C2A8-E849-9335-A83980984572}"/>
              </a:ext>
            </a:extLst>
          </p:cNvPr>
          <p:cNvSpPr/>
          <p:nvPr/>
        </p:nvSpPr>
        <p:spPr>
          <a:xfrm>
            <a:off x="8962334" y="5190742"/>
            <a:ext cx="1572055" cy="696491"/>
          </a:xfrm>
          <a:prstGeom prst="wedgeRoundRectCallout">
            <a:avLst>
              <a:gd name="adj1" fmla="val -64950"/>
              <a:gd name="adj2" fmla="val -35980"/>
              <a:gd name="adj3" fmla="val 16667"/>
            </a:avLst>
          </a:prstGeom>
          <a:noFill/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E981D1F5-49A9-184D-8875-85F6D9927DA4}"/>
              </a:ext>
            </a:extLst>
          </p:cNvPr>
          <p:cNvSpPr/>
          <p:nvPr/>
        </p:nvSpPr>
        <p:spPr>
          <a:xfrm>
            <a:off x="1891430" y="5549909"/>
            <a:ext cx="1700352" cy="607354"/>
          </a:xfrm>
          <a:prstGeom prst="wedgeRoundRectCallout">
            <a:avLst>
              <a:gd name="adj1" fmla="val 74051"/>
              <a:gd name="adj2" fmla="val -19424"/>
              <a:gd name="adj3" fmla="val 16667"/>
            </a:avLst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3D07C0BD-E727-0A48-A1D5-46BC25B5CB1D}"/>
              </a:ext>
            </a:extLst>
          </p:cNvPr>
          <p:cNvSpPr/>
          <p:nvPr/>
        </p:nvSpPr>
        <p:spPr>
          <a:xfrm>
            <a:off x="8962334" y="1777273"/>
            <a:ext cx="2693096" cy="948566"/>
          </a:xfrm>
          <a:prstGeom prst="wedgeRoundRectCallout">
            <a:avLst>
              <a:gd name="adj1" fmla="val -63623"/>
              <a:gd name="adj2" fmla="val -2684"/>
              <a:gd name="adj3" fmla="val 16667"/>
            </a:avLst>
          </a:prstGeom>
          <a:noFill/>
          <a:ln w="5715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711C4A-A63A-1F4A-AAAB-9E5BA0547B8B}"/>
              </a:ext>
            </a:extLst>
          </p:cNvPr>
          <p:cNvSpPr txBox="1"/>
          <p:nvPr/>
        </p:nvSpPr>
        <p:spPr>
          <a:xfrm>
            <a:off x="1163423" y="1616201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目標１、２、３、　　</a:t>
            </a:r>
            <a:endParaRPr lang="en-US" altLang="ja-JP" sz="2400" b="1" dirty="0"/>
          </a:p>
          <a:p>
            <a:r>
              <a:rPr lang="ja-JP" altLang="en-US" sz="2400" b="1"/>
              <a:t>　　４、５、６</a:t>
            </a:r>
            <a:endParaRPr kumimoji="1" lang="en-US" altLang="ja-JP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F5E92F-6B53-5B40-A1AD-CA44F0EF9591}"/>
              </a:ext>
            </a:extLst>
          </p:cNvPr>
          <p:cNvSpPr txBox="1"/>
          <p:nvPr/>
        </p:nvSpPr>
        <p:spPr>
          <a:xfrm>
            <a:off x="9095481" y="1894842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目標７、８、９、　　</a:t>
            </a:r>
            <a:endParaRPr lang="en-US" altLang="ja-JP" sz="2400" b="1" dirty="0"/>
          </a:p>
          <a:p>
            <a:r>
              <a:rPr lang="ja-JP" altLang="en-US" sz="2400" b="1"/>
              <a:t>　　１０、１１</a:t>
            </a:r>
            <a:endParaRPr kumimoji="1" lang="en-US" altLang="ja-JP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CDF51C-7E46-CF4A-AC94-93036DDE9BD2}"/>
              </a:ext>
            </a:extLst>
          </p:cNvPr>
          <p:cNvSpPr txBox="1"/>
          <p:nvPr/>
        </p:nvSpPr>
        <p:spPr>
          <a:xfrm>
            <a:off x="507479" y="3655899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目標１２、１３、　　</a:t>
            </a:r>
            <a:endParaRPr lang="en-US" altLang="ja-JP" sz="2400" b="1" dirty="0"/>
          </a:p>
          <a:p>
            <a:r>
              <a:rPr lang="ja-JP" altLang="en-US" sz="2400" b="1"/>
              <a:t>　　１４、１５</a:t>
            </a:r>
            <a:endParaRPr kumimoji="1" lang="en-US" altLang="ja-JP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63B698-8689-9940-BAA0-8E6E9D278787}"/>
              </a:ext>
            </a:extLst>
          </p:cNvPr>
          <p:cNvSpPr txBox="1"/>
          <p:nvPr/>
        </p:nvSpPr>
        <p:spPr>
          <a:xfrm>
            <a:off x="9074994" y="5336430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目標１６</a:t>
            </a:r>
            <a:endParaRPr lang="en-US" altLang="ja-JP" sz="24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4B2C79-0CA6-754C-AAEB-69E3621F94BE}"/>
              </a:ext>
            </a:extLst>
          </p:cNvPr>
          <p:cNvSpPr txBox="1"/>
          <p:nvPr/>
        </p:nvSpPr>
        <p:spPr>
          <a:xfrm>
            <a:off x="2064984" y="5695597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目標１７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400500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pic>
        <p:nvPicPr>
          <p:cNvPr id="12" name="Picture 7" descr="C:\Users\sakurai kazuko\Desktop\SustDevWheel-01_JAN_v1B.png">
            <a:extLst>
              <a:ext uri="{FF2B5EF4-FFF2-40B4-BE49-F238E27FC236}">
                <a16:creationId xmlns:a16="http://schemas.microsoft.com/office/drawing/2014/main" id="{858EB8B6-5067-1347-A643-E800C1A4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2" y="941620"/>
            <a:ext cx="5373666" cy="57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117">
            <a:extLst>
              <a:ext uri="{FF2B5EF4-FFF2-40B4-BE49-F238E27FC236}">
                <a16:creationId xmlns:a16="http://schemas.microsoft.com/office/drawing/2014/main" id="{A303DD06-DB67-894A-B1B7-01451305D8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21" y="517159"/>
            <a:ext cx="8141700" cy="7648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SDGs</a:t>
            </a:r>
            <a:r>
              <a:rPr lang="en-US" altLang="ja-JP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ja-JP" alt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のもうひとつの捉え方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–</a:t>
            </a:r>
            <a:r>
              <a:rPr lang="en-US" sz="4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 </a:t>
            </a:r>
            <a:r>
              <a:rPr lang="en-US" altLang="ja-JP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5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つの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</a:p>
        </p:txBody>
      </p:sp>
      <p:sp>
        <p:nvSpPr>
          <p:cNvPr id="14" name="角丸四角形吹き出し 13">
            <a:extLst>
              <a:ext uri="{FF2B5EF4-FFF2-40B4-BE49-F238E27FC236}">
                <a16:creationId xmlns:a16="http://schemas.microsoft.com/office/drawing/2014/main" id="{8B2787C8-6A32-2041-BD7E-C9C510E7CE8E}"/>
              </a:ext>
            </a:extLst>
          </p:cNvPr>
          <p:cNvSpPr/>
          <p:nvPr/>
        </p:nvSpPr>
        <p:spPr>
          <a:xfrm>
            <a:off x="1031833" y="1470512"/>
            <a:ext cx="2693096" cy="1122375"/>
          </a:xfrm>
          <a:prstGeom prst="wedgeRoundRectCallout">
            <a:avLst>
              <a:gd name="adj1" fmla="val 74051"/>
              <a:gd name="adj2" fmla="val -17192"/>
              <a:gd name="adj3" fmla="val 16667"/>
            </a:avLst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吹き出し 15">
            <a:extLst>
              <a:ext uri="{FF2B5EF4-FFF2-40B4-BE49-F238E27FC236}">
                <a16:creationId xmlns:a16="http://schemas.microsoft.com/office/drawing/2014/main" id="{E675A59E-89C3-F340-8F77-B2CE23535A07}"/>
              </a:ext>
            </a:extLst>
          </p:cNvPr>
          <p:cNvSpPr/>
          <p:nvPr/>
        </p:nvSpPr>
        <p:spPr>
          <a:xfrm>
            <a:off x="338420" y="3510210"/>
            <a:ext cx="2598975" cy="1122375"/>
          </a:xfrm>
          <a:prstGeom prst="wedgeRoundRectCallout">
            <a:avLst>
              <a:gd name="adj1" fmla="val 71062"/>
              <a:gd name="adj2" fmla="val -22773"/>
              <a:gd name="adj3" fmla="val 16667"/>
            </a:avLst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吹き出し 17">
            <a:extLst>
              <a:ext uri="{FF2B5EF4-FFF2-40B4-BE49-F238E27FC236}">
                <a16:creationId xmlns:a16="http://schemas.microsoft.com/office/drawing/2014/main" id="{829BFC93-C2A8-E849-9335-A83980984572}"/>
              </a:ext>
            </a:extLst>
          </p:cNvPr>
          <p:cNvSpPr/>
          <p:nvPr/>
        </p:nvSpPr>
        <p:spPr>
          <a:xfrm>
            <a:off x="8962334" y="5190742"/>
            <a:ext cx="1572055" cy="696491"/>
          </a:xfrm>
          <a:prstGeom prst="wedgeRoundRectCallout">
            <a:avLst>
              <a:gd name="adj1" fmla="val -64950"/>
              <a:gd name="adj2" fmla="val -35980"/>
              <a:gd name="adj3" fmla="val 16667"/>
            </a:avLst>
          </a:prstGeom>
          <a:noFill/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吹き出し 18">
            <a:extLst>
              <a:ext uri="{FF2B5EF4-FFF2-40B4-BE49-F238E27FC236}">
                <a16:creationId xmlns:a16="http://schemas.microsoft.com/office/drawing/2014/main" id="{E981D1F5-49A9-184D-8875-85F6D9927DA4}"/>
              </a:ext>
            </a:extLst>
          </p:cNvPr>
          <p:cNvSpPr/>
          <p:nvPr/>
        </p:nvSpPr>
        <p:spPr>
          <a:xfrm>
            <a:off x="1891430" y="5549909"/>
            <a:ext cx="1700352" cy="607354"/>
          </a:xfrm>
          <a:prstGeom prst="wedgeRoundRectCallout">
            <a:avLst>
              <a:gd name="adj1" fmla="val 74051"/>
              <a:gd name="adj2" fmla="val -19424"/>
              <a:gd name="adj3" fmla="val 16667"/>
            </a:avLst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3D07C0BD-E727-0A48-A1D5-46BC25B5CB1D}"/>
              </a:ext>
            </a:extLst>
          </p:cNvPr>
          <p:cNvSpPr/>
          <p:nvPr/>
        </p:nvSpPr>
        <p:spPr>
          <a:xfrm>
            <a:off x="8962334" y="1777273"/>
            <a:ext cx="2693096" cy="948566"/>
          </a:xfrm>
          <a:prstGeom prst="wedgeRoundRectCallout">
            <a:avLst>
              <a:gd name="adj1" fmla="val -63623"/>
              <a:gd name="adj2" fmla="val -2684"/>
              <a:gd name="adj3" fmla="val 16667"/>
            </a:avLst>
          </a:prstGeom>
          <a:noFill/>
          <a:ln w="5715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711C4A-A63A-1F4A-AAAB-9E5BA0547B8B}"/>
              </a:ext>
            </a:extLst>
          </p:cNvPr>
          <p:cNvSpPr txBox="1"/>
          <p:nvPr/>
        </p:nvSpPr>
        <p:spPr>
          <a:xfrm>
            <a:off x="1163423" y="1616201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目標１、２、３、　　</a:t>
            </a:r>
            <a:endParaRPr lang="en-US" altLang="ja-JP" sz="2400" b="1" dirty="0"/>
          </a:p>
          <a:p>
            <a:r>
              <a:rPr lang="ja-JP" altLang="en-US" sz="2400" b="1"/>
              <a:t>　　４、５、６</a:t>
            </a:r>
            <a:endParaRPr kumimoji="1" lang="en-US" altLang="ja-JP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F5E92F-6B53-5B40-A1AD-CA44F0EF9591}"/>
              </a:ext>
            </a:extLst>
          </p:cNvPr>
          <p:cNvSpPr txBox="1"/>
          <p:nvPr/>
        </p:nvSpPr>
        <p:spPr>
          <a:xfrm>
            <a:off x="9095481" y="1894842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目標７、８、９、　　</a:t>
            </a:r>
            <a:endParaRPr lang="en-US" altLang="ja-JP" sz="2400" b="1" dirty="0"/>
          </a:p>
          <a:p>
            <a:r>
              <a:rPr lang="ja-JP" altLang="en-US" sz="2400" b="1"/>
              <a:t>　　１０、１１</a:t>
            </a:r>
            <a:endParaRPr kumimoji="1" lang="en-US" altLang="ja-JP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CDF51C-7E46-CF4A-AC94-93036DDE9BD2}"/>
              </a:ext>
            </a:extLst>
          </p:cNvPr>
          <p:cNvSpPr txBox="1"/>
          <p:nvPr/>
        </p:nvSpPr>
        <p:spPr>
          <a:xfrm>
            <a:off x="507479" y="3655899"/>
            <a:ext cx="2429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目標１２、１３、　　</a:t>
            </a:r>
            <a:endParaRPr lang="en-US" altLang="ja-JP" sz="2400" b="1" dirty="0"/>
          </a:p>
          <a:p>
            <a:r>
              <a:rPr lang="ja-JP" altLang="en-US" sz="2400" b="1"/>
              <a:t>　　１４、１５</a:t>
            </a:r>
            <a:endParaRPr kumimoji="1" lang="en-US" altLang="ja-JP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F63B698-8689-9940-BAA0-8E6E9D278787}"/>
              </a:ext>
            </a:extLst>
          </p:cNvPr>
          <p:cNvSpPr txBox="1"/>
          <p:nvPr/>
        </p:nvSpPr>
        <p:spPr>
          <a:xfrm>
            <a:off x="9074994" y="5336430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目標１６</a:t>
            </a:r>
            <a:endParaRPr lang="en-US" altLang="ja-JP" sz="24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4B2C79-0CA6-754C-AAEB-69E3621F94BE}"/>
              </a:ext>
            </a:extLst>
          </p:cNvPr>
          <p:cNvSpPr txBox="1"/>
          <p:nvPr/>
        </p:nvSpPr>
        <p:spPr>
          <a:xfrm>
            <a:off x="2064984" y="5695597"/>
            <a:ext cx="145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目標１７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233328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FF4F0C-DC2F-4D48-B8C0-D2D02D28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8898" y="1758463"/>
            <a:ext cx="10098592" cy="675302"/>
          </a:xfrm>
        </p:spPr>
        <p:txBody>
          <a:bodyPr>
            <a:normAutofit/>
          </a:bodyPr>
          <a:lstStyle/>
          <a:p>
            <a:r>
              <a:rPr lang="ja-JP" altLang="en-US" sz="3000" b="1" dirty="0"/>
              <a:t>目標１：あらゆる場所のあらゆる</a:t>
            </a:r>
            <a:r>
              <a:rPr lang="ja-JP" altLang="en-US" sz="3000" b="1" dirty="0">
                <a:solidFill>
                  <a:srgbClr val="FF0000"/>
                </a:solidFill>
              </a:rPr>
              <a:t>貧困</a:t>
            </a:r>
            <a:r>
              <a:rPr lang="ja-JP" altLang="en-US" sz="3000" b="1" dirty="0"/>
              <a:t>を終わらせよう</a:t>
            </a:r>
            <a:endParaRPr kumimoji="1" lang="ja-JP" altLang="en-US" sz="3000" b="1" dirty="0"/>
          </a:p>
        </p:txBody>
      </p:sp>
      <p:pic>
        <p:nvPicPr>
          <p:cNvPr id="17" name="コンテンツ プレースホルダー 16">
            <a:extLst>
              <a:ext uri="{FF2B5EF4-FFF2-40B4-BE49-F238E27FC236}">
                <a16:creationId xmlns:a16="http://schemas.microsoft.com/office/drawing/2014/main" id="{222DFB1A-1079-074C-AC70-A3C98AEF2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743" y="1565754"/>
            <a:ext cx="1151428" cy="1151428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8" name="Shape 117">
            <a:extLst>
              <a:ext uri="{FF2B5EF4-FFF2-40B4-BE49-F238E27FC236}">
                <a16:creationId xmlns:a16="http://schemas.microsoft.com/office/drawing/2014/main" id="{C62F7F09-E7A3-2DA3-7774-924862475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EOPLE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人間</a:t>
            </a:r>
            <a:endParaRPr lang="en-US" sz="40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9" name="コンテンツ プレースホルダー 16">
            <a:extLst>
              <a:ext uri="{FF2B5EF4-FFF2-40B4-BE49-F238E27FC236}">
                <a16:creationId xmlns:a16="http://schemas.microsoft.com/office/drawing/2014/main" id="{454847EF-17C4-6C4C-9732-064EA2B39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43" y="2900395"/>
            <a:ext cx="1151428" cy="1151428"/>
          </a:xfrm>
          <a:prstGeom prst="rect">
            <a:avLst/>
          </a:prstGeom>
        </p:spPr>
      </p:pic>
      <p:sp>
        <p:nvSpPr>
          <p:cNvPr id="10" name="テキスト プレースホルダー 3">
            <a:extLst>
              <a:ext uri="{FF2B5EF4-FFF2-40B4-BE49-F238E27FC236}">
                <a16:creationId xmlns:a16="http://schemas.microsoft.com/office/drawing/2014/main" id="{E881525C-4096-CA7C-8192-7AE646A5E800}"/>
              </a:ext>
            </a:extLst>
          </p:cNvPr>
          <p:cNvSpPr txBox="1">
            <a:spLocks/>
          </p:cNvSpPr>
          <p:nvPr/>
        </p:nvSpPr>
        <p:spPr>
          <a:xfrm>
            <a:off x="1848898" y="2900394"/>
            <a:ext cx="10098592" cy="21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目標２：</a:t>
            </a:r>
            <a:r>
              <a:rPr lang="ja-JP" alt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飢餓</a:t>
            </a:r>
            <a:r>
              <a:rPr lang="ja-JP" altLang="en-US" sz="3000" b="1" dirty="0"/>
              <a:t>を終わらせ、すべての人が１年を通して</a:t>
            </a:r>
            <a:endParaRPr lang="en-US" altLang="ja-JP" sz="3000" b="1" dirty="0"/>
          </a:p>
          <a:p>
            <a:r>
              <a:rPr lang="ja-JP" altLang="en-US" sz="3000" b="1" dirty="0">
                <a:solidFill>
                  <a:schemeClr val="accent2"/>
                </a:solidFill>
              </a:rPr>
              <a:t>　　　　</a:t>
            </a:r>
            <a:r>
              <a:rPr lang="ja-JP" alt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栄養</a:t>
            </a:r>
            <a:r>
              <a:rPr lang="ja-JP" altLang="en-US" sz="3000" b="1" dirty="0"/>
              <a:t>のある十分な食料を確保できるようにし、</a:t>
            </a:r>
            <a:endParaRPr lang="en-US" altLang="ja-JP" sz="3000" b="1" dirty="0"/>
          </a:p>
          <a:p>
            <a:r>
              <a:rPr lang="ja-JP" altLang="en-US" sz="3000" b="1" dirty="0"/>
              <a:t>　　　　持続可能な農業を促進しよう</a:t>
            </a:r>
          </a:p>
        </p:txBody>
      </p:sp>
      <p:pic>
        <p:nvPicPr>
          <p:cNvPr id="11" name="コンテンツ プレースホルダー 16">
            <a:extLst>
              <a:ext uri="{FF2B5EF4-FFF2-40B4-BE49-F238E27FC236}">
                <a16:creationId xmlns:a16="http://schemas.microsoft.com/office/drawing/2014/main" id="{44014257-42D6-D248-9DF6-9F57DB9A0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43" y="5034224"/>
            <a:ext cx="1151428" cy="1151428"/>
          </a:xfrm>
          <a:prstGeom prst="rect">
            <a:avLst/>
          </a:prstGeom>
        </p:spPr>
      </p:pic>
      <p:sp>
        <p:nvSpPr>
          <p:cNvPr id="12" name="テキスト プレースホルダー 3">
            <a:extLst>
              <a:ext uri="{FF2B5EF4-FFF2-40B4-BE49-F238E27FC236}">
                <a16:creationId xmlns:a16="http://schemas.microsoft.com/office/drawing/2014/main" id="{DEB2FECA-7342-9AAB-4505-F10797717AE9}"/>
              </a:ext>
            </a:extLst>
          </p:cNvPr>
          <p:cNvSpPr txBox="1">
            <a:spLocks/>
          </p:cNvSpPr>
          <p:nvPr/>
        </p:nvSpPr>
        <p:spPr>
          <a:xfrm>
            <a:off x="1848898" y="5033675"/>
            <a:ext cx="9897625" cy="1477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目標３：あらゆる年齢のすべての人々の</a:t>
            </a:r>
            <a:endParaRPr lang="en-US" altLang="ja-JP" sz="3000" b="1" dirty="0"/>
          </a:p>
          <a:p>
            <a:r>
              <a:rPr lang="ja-JP" altLang="en-US" sz="3000" b="1" dirty="0">
                <a:solidFill>
                  <a:srgbClr val="00B050"/>
                </a:solidFill>
              </a:rPr>
              <a:t>　　　　健康的</a:t>
            </a:r>
            <a:r>
              <a:rPr lang="ja-JP" altLang="en-US" sz="3000" b="1" dirty="0"/>
              <a:t>な生活を確保し、</a:t>
            </a:r>
            <a:r>
              <a:rPr lang="ja-JP" altLang="en-US" sz="3000" b="1" dirty="0">
                <a:solidFill>
                  <a:srgbClr val="00B050"/>
                </a:solidFill>
              </a:rPr>
              <a:t>福祉</a:t>
            </a:r>
            <a:r>
              <a:rPr lang="ja-JP" altLang="en-US" sz="3000" b="1" dirty="0"/>
              <a:t>を促進しよう</a:t>
            </a:r>
          </a:p>
        </p:txBody>
      </p:sp>
    </p:spTree>
    <p:extLst>
      <p:ext uri="{BB962C8B-B14F-4D97-AF65-F5344CB8AC3E}">
        <p14:creationId xmlns:p14="http://schemas.microsoft.com/office/powerpoint/2010/main" val="402583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FF4F0C-DC2F-4D48-B8C0-D2D02D283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8898" y="1575803"/>
            <a:ext cx="10343102" cy="2172232"/>
          </a:xfrm>
        </p:spPr>
        <p:txBody>
          <a:bodyPr>
            <a:normAutofit/>
          </a:bodyPr>
          <a:lstStyle/>
          <a:p>
            <a:r>
              <a:rPr lang="ja-JP" altLang="en-US" sz="3000" b="1" dirty="0"/>
              <a:t>目標４：すべての人に、だれもが受け入れられる公正で</a:t>
            </a:r>
            <a:endParaRPr lang="en-US" altLang="ja-JP" sz="3000" b="1" dirty="0"/>
          </a:p>
          <a:p>
            <a:r>
              <a:rPr lang="ja-JP" altLang="en-US" sz="3000" b="1" dirty="0"/>
              <a:t>　　　　質の高い</a:t>
            </a:r>
            <a:r>
              <a:rPr lang="ja-JP" altLang="en-US" sz="3000" b="1" dirty="0">
                <a:solidFill>
                  <a:srgbClr val="C00000"/>
                </a:solidFill>
              </a:rPr>
              <a:t>教育</a:t>
            </a:r>
            <a:r>
              <a:rPr lang="ja-JP" altLang="en-US" sz="3000" b="1" dirty="0"/>
              <a:t>を提供し、学びの機会を増やそう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4F41BA3-B855-BA4B-9520-1D6BED3A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76" y="530430"/>
            <a:ext cx="1576827" cy="822381"/>
          </a:xfrm>
          <a:prstGeom prst="rect">
            <a:avLst/>
          </a:prstGeom>
        </p:spPr>
      </p:pic>
      <p:sp>
        <p:nvSpPr>
          <p:cNvPr id="8" name="Shape 117">
            <a:extLst>
              <a:ext uri="{FF2B5EF4-FFF2-40B4-BE49-F238E27FC236}">
                <a16:creationId xmlns:a16="http://schemas.microsoft.com/office/drawing/2014/main" id="{C62F7F09-E7A3-2DA3-7774-924862475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743" y="231113"/>
            <a:ext cx="7962378" cy="11514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8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P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EOPLE</a:t>
            </a:r>
            <a:r>
              <a:rPr lang="ja-JP" altLang="en-US" sz="40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　</a:t>
            </a:r>
            <a:r>
              <a:rPr lang="ja-JP" altLang="en-US" sz="5400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  <a:sym typeface="Calibri"/>
              </a:rPr>
              <a:t>人間</a:t>
            </a:r>
            <a:endParaRPr lang="en-US" sz="4000"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3" name="コンテンツ プレースホルダー 16">
            <a:extLst>
              <a:ext uri="{FF2B5EF4-FFF2-40B4-BE49-F238E27FC236}">
                <a16:creationId xmlns:a16="http://schemas.microsoft.com/office/drawing/2014/main" id="{D6CAC2E1-641C-56CA-318A-CDDF20477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43" y="1575803"/>
            <a:ext cx="1151428" cy="1151428"/>
          </a:xfrm>
          <a:prstGeom prst="rect">
            <a:avLst/>
          </a:prstGeom>
        </p:spPr>
      </p:pic>
      <p:pic>
        <p:nvPicPr>
          <p:cNvPr id="14" name="コンテンツ プレースホルダー 16">
            <a:extLst>
              <a:ext uri="{FF2B5EF4-FFF2-40B4-BE49-F238E27FC236}">
                <a16:creationId xmlns:a16="http://schemas.microsoft.com/office/drawing/2014/main" id="{09916B2C-B47E-6061-9275-58A4A908E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7743" y="3357838"/>
            <a:ext cx="1151428" cy="1151428"/>
          </a:xfrm>
        </p:spPr>
      </p:pic>
      <p:sp>
        <p:nvSpPr>
          <p:cNvPr id="16" name="テキスト プレースホルダー 3">
            <a:extLst>
              <a:ext uri="{FF2B5EF4-FFF2-40B4-BE49-F238E27FC236}">
                <a16:creationId xmlns:a16="http://schemas.microsoft.com/office/drawing/2014/main" id="{CDC91886-6BC4-83FA-141C-E95559B122C2}"/>
              </a:ext>
            </a:extLst>
          </p:cNvPr>
          <p:cNvSpPr txBox="1">
            <a:spLocks/>
          </p:cNvSpPr>
          <p:nvPr/>
        </p:nvSpPr>
        <p:spPr>
          <a:xfrm>
            <a:off x="1848898" y="3357838"/>
            <a:ext cx="10098592" cy="1477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>
                <a:solidFill>
                  <a:schemeClr val="tx1"/>
                </a:solidFill>
              </a:rPr>
              <a:t>目標５：</a:t>
            </a:r>
            <a:r>
              <a:rPr lang="ja-JP" altLang="en-US" sz="3000" b="1" dirty="0">
                <a:solidFill>
                  <a:srgbClr val="FF0000"/>
                </a:solidFill>
              </a:rPr>
              <a:t>ジェンダー平等</a:t>
            </a:r>
            <a:r>
              <a:rPr lang="ja-JP" altLang="en-US" sz="3000" b="1" dirty="0"/>
              <a:t>を達成し、</a:t>
            </a:r>
            <a:endParaRPr lang="en-US" altLang="ja-JP" sz="3000" b="1" dirty="0"/>
          </a:p>
          <a:p>
            <a:r>
              <a:rPr lang="ja-JP" altLang="en-US" sz="3000" b="1" dirty="0"/>
              <a:t>　　　　すべての女性・少女の能力の可能性を伸ばそう</a:t>
            </a:r>
          </a:p>
        </p:txBody>
      </p:sp>
      <p:pic>
        <p:nvPicPr>
          <p:cNvPr id="18" name="コンテンツ プレースホルダー 16">
            <a:extLst>
              <a:ext uri="{FF2B5EF4-FFF2-40B4-BE49-F238E27FC236}">
                <a16:creationId xmlns:a16="http://schemas.microsoft.com/office/drawing/2014/main" id="{AD0C487D-7C6C-9AFA-9EDA-32696A25D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43" y="5139873"/>
            <a:ext cx="1151429" cy="1151429"/>
          </a:xfrm>
          <a:prstGeom prst="rect">
            <a:avLst/>
          </a:prstGeom>
        </p:spPr>
      </p:pic>
      <p:sp>
        <p:nvSpPr>
          <p:cNvPr id="19" name="テキスト プレースホルダー 3">
            <a:extLst>
              <a:ext uri="{FF2B5EF4-FFF2-40B4-BE49-F238E27FC236}">
                <a16:creationId xmlns:a16="http://schemas.microsoft.com/office/drawing/2014/main" id="{845E31D9-CE23-BAED-3385-62275B0B2822}"/>
              </a:ext>
            </a:extLst>
          </p:cNvPr>
          <p:cNvSpPr txBox="1">
            <a:spLocks/>
          </p:cNvSpPr>
          <p:nvPr/>
        </p:nvSpPr>
        <p:spPr>
          <a:xfrm>
            <a:off x="1803748" y="5139872"/>
            <a:ext cx="10254274" cy="1534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Font typeface="Franklin Gothic Book" panose="020B05030201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kumimoji="1"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000" b="1" dirty="0"/>
              <a:t>目標６：すべての人々が安全な</a:t>
            </a:r>
            <a:r>
              <a:rPr lang="ja-JP" altLang="en-US" sz="3000" b="1" dirty="0">
                <a:solidFill>
                  <a:srgbClr val="0096FF"/>
                </a:solidFill>
              </a:rPr>
              <a:t>水</a:t>
            </a:r>
            <a:r>
              <a:rPr lang="ja-JP" altLang="en-US" sz="3000" b="1" dirty="0">
                <a:solidFill>
                  <a:schemeClr val="tx1"/>
                </a:solidFill>
              </a:rPr>
              <a:t>と</a:t>
            </a:r>
            <a:r>
              <a:rPr lang="ja-JP" altLang="en-US" sz="3000" b="1" dirty="0">
                <a:solidFill>
                  <a:srgbClr val="0096FF"/>
                </a:solidFill>
              </a:rPr>
              <a:t>トイレ</a:t>
            </a:r>
            <a:r>
              <a:rPr lang="ja-JP" altLang="en-US" sz="3000" b="1" dirty="0"/>
              <a:t>を利用できる</a:t>
            </a:r>
            <a:endParaRPr lang="en-US" altLang="ja-JP" sz="3000" b="1" dirty="0"/>
          </a:p>
          <a:p>
            <a:r>
              <a:rPr lang="ja-JP" altLang="en-US" sz="3000" b="1" dirty="0"/>
              <a:t>　　　　ようにし、持続可能な衛生管理を確実にしよう</a:t>
            </a:r>
          </a:p>
        </p:txBody>
      </p:sp>
    </p:spTree>
    <p:extLst>
      <p:ext uri="{BB962C8B-B14F-4D97-AF65-F5344CB8AC3E}">
        <p14:creationId xmlns:p14="http://schemas.microsoft.com/office/powerpoint/2010/main" val="3298513342"/>
      </p:ext>
    </p:extLst>
  </p:cSld>
  <p:clrMapOvr>
    <a:masterClrMapping/>
  </p:clrMapOvr>
</p:sld>
</file>

<file path=ppt/theme/theme1.xml><?xml version="1.0" encoding="utf-8"?>
<a:theme xmlns:a="http://schemas.openxmlformats.org/drawingml/2006/main" name="トリミング">
  <a:themeElements>
    <a:clrScheme name="トリミング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トリミング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リミン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{CE9FF880-6C05-194A-98E0-E399FE472DD9}tf10001072</Template>
  <TotalTime>1844</TotalTime>
  <Words>1566</Words>
  <Application>Microsoft Office PowerPoint</Application>
  <PresentationFormat>ワイド画面</PresentationFormat>
  <Paragraphs>237</Paragraphs>
  <Slides>31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9" baseType="lpstr">
      <vt:lpstr>HGS創英角ﾎﾟｯﾌﾟ体</vt:lpstr>
      <vt:lpstr>Hiragino Kaku Gothic ProN W3</vt:lpstr>
      <vt:lpstr>メイリオ</vt:lpstr>
      <vt:lpstr>游ゴシック</vt:lpstr>
      <vt:lpstr>Arial</vt:lpstr>
      <vt:lpstr>Calibri</vt:lpstr>
      <vt:lpstr>Franklin Gothic Book</vt:lpstr>
      <vt:lpstr>トリミング</vt:lpstr>
      <vt:lpstr>SDGSと 青少年赤十字</vt:lpstr>
      <vt:lpstr>この講座では…</vt:lpstr>
      <vt:lpstr>MDGsからSDGsへ</vt:lpstr>
      <vt:lpstr>MDGsからSDGsへ</vt:lpstr>
      <vt:lpstr>SDGs は MDGs の後継</vt:lpstr>
      <vt:lpstr>SDGs のもうひとつの捉え方 – 5つのP</vt:lpstr>
      <vt:lpstr>SDGs のもうひとつの捉え方 – 5つのP</vt:lpstr>
      <vt:lpstr>PEOPLE　人間</vt:lpstr>
      <vt:lpstr>PEOPLE　人間</vt:lpstr>
      <vt:lpstr>PEOPLE　人間　ココに注目！</vt:lpstr>
      <vt:lpstr>PEOPLE　人間　ココに注目！</vt:lpstr>
      <vt:lpstr>PEOPLE　人間　ココに注目！</vt:lpstr>
      <vt:lpstr>SDGs のもうひとつの捉え方 – 5つのP</vt:lpstr>
      <vt:lpstr>SDGs のもうひとつの捉え方 – 5つのP</vt:lpstr>
      <vt:lpstr>PROSPERITY　豊かさ</vt:lpstr>
      <vt:lpstr>PROSPERITY　豊かさ</vt:lpstr>
      <vt:lpstr>PROSPERITY　豊かさ ココに注目！</vt:lpstr>
      <vt:lpstr>PROSPERITY　豊かさ ココに注目！</vt:lpstr>
      <vt:lpstr>SDGs のもうひとつの捉え方 – 5つのP</vt:lpstr>
      <vt:lpstr>SDGs のもうひとつの捉え方 – 5つのP</vt:lpstr>
      <vt:lpstr>PLANET　自然</vt:lpstr>
      <vt:lpstr>PLANET　自然　　ココに注目！</vt:lpstr>
      <vt:lpstr>PLANET　自然　　ココに注目！</vt:lpstr>
      <vt:lpstr>PLANET　自然　　ココに注目！</vt:lpstr>
      <vt:lpstr>SDGs のもうひとつの捉え方 – 5つのP</vt:lpstr>
      <vt:lpstr>SDGs のもうひとつの捉え方 – 5つのP</vt:lpstr>
      <vt:lpstr>PEACE　＆  PARTNERSHIP</vt:lpstr>
      <vt:lpstr>SDGs は 日々の JRC活動の中に</vt:lpstr>
      <vt:lpstr>SDGs は 日々の JRC活動の中に</vt:lpstr>
      <vt:lpstr>引用・参考文献</vt:lpstr>
      <vt:lpstr>SDGSと 青少年赤十字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SDGSと青少年赤十字</dc:title>
  <dc:creator>高橋信博</dc:creator>
  <cp:lastModifiedBy>朝井豪士 ASAI Gohshi</cp:lastModifiedBy>
  <cp:revision>58</cp:revision>
  <dcterms:created xsi:type="dcterms:W3CDTF">2021-09-20T07:02:25Z</dcterms:created>
  <dcterms:modified xsi:type="dcterms:W3CDTF">2023-01-20T08:32:17Z</dcterms:modified>
</cp:coreProperties>
</file>