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75"/>
  </p:notesMasterIdLst>
  <p:handoutMasterIdLst>
    <p:handoutMasterId r:id="rId76"/>
  </p:handoutMasterIdLst>
  <p:sldIdLst>
    <p:sldId id="257" r:id="rId2"/>
    <p:sldId id="290" r:id="rId3"/>
    <p:sldId id="298" r:id="rId4"/>
    <p:sldId id="2025" r:id="rId5"/>
    <p:sldId id="299" r:id="rId6"/>
    <p:sldId id="300" r:id="rId7"/>
    <p:sldId id="301" r:id="rId8"/>
    <p:sldId id="303" r:id="rId9"/>
    <p:sldId id="2004" r:id="rId10"/>
    <p:sldId id="2003" r:id="rId11"/>
    <p:sldId id="1999" r:id="rId12"/>
    <p:sldId id="1983" r:id="rId13"/>
    <p:sldId id="1950" r:id="rId14"/>
    <p:sldId id="2000" r:id="rId15"/>
    <p:sldId id="1854" r:id="rId16"/>
    <p:sldId id="1876" r:id="rId17"/>
    <p:sldId id="1866" r:id="rId18"/>
    <p:sldId id="1867" r:id="rId19"/>
    <p:sldId id="1868" r:id="rId20"/>
    <p:sldId id="1869" r:id="rId21"/>
    <p:sldId id="1951" r:id="rId22"/>
    <p:sldId id="319" r:id="rId23"/>
    <p:sldId id="318" r:id="rId24"/>
    <p:sldId id="1938" r:id="rId25"/>
    <p:sldId id="1936" r:id="rId26"/>
    <p:sldId id="1952" r:id="rId27"/>
    <p:sldId id="1935" r:id="rId28"/>
    <p:sldId id="1974" r:id="rId29"/>
    <p:sldId id="1934" r:id="rId30"/>
    <p:sldId id="1975" r:id="rId31"/>
    <p:sldId id="311" r:id="rId32"/>
    <p:sldId id="312" r:id="rId33"/>
    <p:sldId id="327" r:id="rId34"/>
    <p:sldId id="1984" r:id="rId35"/>
    <p:sldId id="329" r:id="rId36"/>
    <p:sldId id="2002" r:id="rId37"/>
    <p:sldId id="2006" r:id="rId38"/>
    <p:sldId id="2007" r:id="rId39"/>
    <p:sldId id="2008" r:id="rId40"/>
    <p:sldId id="2018" r:id="rId41"/>
    <p:sldId id="2014" r:id="rId42"/>
    <p:sldId id="2009" r:id="rId43"/>
    <p:sldId id="2010" r:id="rId44"/>
    <p:sldId id="2011" r:id="rId45"/>
    <p:sldId id="2012" r:id="rId46"/>
    <p:sldId id="2013" r:id="rId47"/>
    <p:sldId id="2016" r:id="rId48"/>
    <p:sldId id="2015" r:id="rId49"/>
    <p:sldId id="1990" r:id="rId50"/>
    <p:sldId id="317" r:id="rId51"/>
    <p:sldId id="330" r:id="rId52"/>
    <p:sldId id="1991" r:id="rId53"/>
    <p:sldId id="1992" r:id="rId54"/>
    <p:sldId id="2026" r:id="rId55"/>
    <p:sldId id="1978" r:id="rId56"/>
    <p:sldId id="1968" r:id="rId57"/>
    <p:sldId id="1979" r:id="rId58"/>
    <p:sldId id="1966" r:id="rId59"/>
    <p:sldId id="1980" r:id="rId60"/>
    <p:sldId id="1969" r:id="rId61"/>
    <p:sldId id="1967" r:id="rId62"/>
    <p:sldId id="1964" r:id="rId63"/>
    <p:sldId id="1965" r:id="rId64"/>
    <p:sldId id="2020" r:id="rId65"/>
    <p:sldId id="2021" r:id="rId66"/>
    <p:sldId id="2022" r:id="rId67"/>
    <p:sldId id="2023" r:id="rId68"/>
    <p:sldId id="2024" r:id="rId69"/>
    <p:sldId id="1825" r:id="rId70"/>
    <p:sldId id="1817" r:id="rId71"/>
    <p:sldId id="1970" r:id="rId72"/>
    <p:sldId id="2001" r:id="rId73"/>
    <p:sldId id="1998" r:id="rId74"/>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754">
          <p15:clr>
            <a:srgbClr val="A4A3A4"/>
          </p15:clr>
        </p15:guide>
        <p15:guide id="3" orient="horz" pos="4156">
          <p15:clr>
            <a:srgbClr val="A4A3A4"/>
          </p15:clr>
        </p15:guide>
        <p15:guide id="4" orient="horz" pos="1752">
          <p15:clr>
            <a:srgbClr val="A4A3A4"/>
          </p15:clr>
        </p15:guide>
        <p15:guide id="5" orient="horz" pos="1797">
          <p15:clr>
            <a:srgbClr val="A4A3A4"/>
          </p15:clr>
        </p15:guide>
        <p15:guide id="6" orient="horz" pos="2069">
          <p15:clr>
            <a:srgbClr val="A4A3A4"/>
          </p15:clr>
        </p15:guide>
        <p15:guide id="7" pos="2880">
          <p15:clr>
            <a:srgbClr val="A4A3A4"/>
          </p15:clr>
        </p15:guide>
        <p15:guide id="8" pos="5692">
          <p15:clr>
            <a:srgbClr val="A4A3A4"/>
          </p15:clr>
        </p15:guide>
        <p15:guide id="9" pos="385">
          <p15:clr>
            <a:srgbClr val="A4A3A4"/>
          </p15:clr>
        </p15:guide>
        <p15:guide id="10" pos="4332">
          <p15:clr>
            <a:srgbClr val="A4A3A4"/>
          </p15:clr>
        </p15:guide>
        <p15:guide id="11" pos="147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200"/>
    <a:srgbClr val="FF9700"/>
    <a:srgbClr val="1C9049"/>
    <a:srgbClr val="FF8C00"/>
    <a:srgbClr val="FFCC99"/>
    <a:srgbClr val="8DC7A4"/>
    <a:srgbClr val="FA6400"/>
    <a:srgbClr val="414141"/>
    <a:srgbClr val="FFCC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79" autoAdjust="0"/>
    <p:restoredTop sz="68262" autoAdjust="0"/>
  </p:normalViewPr>
  <p:slideViewPr>
    <p:cSldViewPr snapToGrid="0" showGuides="1">
      <p:cViewPr varScale="1">
        <p:scale>
          <a:sx n="53" d="100"/>
          <a:sy n="53" d="100"/>
        </p:scale>
        <p:origin x="1565" y="53"/>
      </p:cViewPr>
      <p:guideLst>
        <p:guide orient="horz" pos="2160"/>
        <p:guide orient="horz" pos="754"/>
        <p:guide orient="horz" pos="4156"/>
        <p:guide orient="horz" pos="1752"/>
        <p:guide orient="horz" pos="1797"/>
        <p:guide orient="horz" pos="2069"/>
        <p:guide pos="2880"/>
        <p:guide pos="5692"/>
        <p:guide pos="385"/>
        <p:guide pos="4332"/>
        <p:guide pos="1474"/>
      </p:guideLst>
    </p:cSldViewPr>
  </p:slideViewPr>
  <p:outlineViewPr>
    <p:cViewPr>
      <p:scale>
        <a:sx n="33" d="100"/>
        <a:sy n="33" d="100"/>
      </p:scale>
      <p:origin x="0" y="-4771"/>
    </p:cViewPr>
  </p:outlineViewPr>
  <p:notesTextViewPr>
    <p:cViewPr>
      <p:scale>
        <a:sx n="1" d="1"/>
        <a:sy n="1" d="1"/>
      </p:scale>
      <p:origin x="0" y="0"/>
    </p:cViewPr>
  </p:notesTextViewPr>
  <p:sorterViewPr>
    <p:cViewPr>
      <p:scale>
        <a:sx n="66" d="100"/>
        <a:sy n="66" d="100"/>
      </p:scale>
      <p:origin x="0" y="-1426"/>
    </p:cViewPr>
  </p:sorterViewPr>
  <p:notesViewPr>
    <p:cSldViewPr snapToGrid="0">
      <p:cViewPr>
        <p:scale>
          <a:sx n="100" d="100"/>
          <a:sy n="100" d="100"/>
        </p:scale>
        <p:origin x="2362"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Mac\Home\Documents\200109_&#26085;&#36196;\&#32032;&#26448;aka\&#8810;&#12414;&#12392;&#12417;&#8811;&#38738;&#23569;&#24180;&#36196;&#21313;&#23383;&#27963;&#21205;&#36039;&#37329;&#21454;&#25903;%20&#25512;&#31227;_&#25913;&#2345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グラフ用!$A$2</c:f>
              <c:strCache>
                <c:ptCount val="1"/>
                <c:pt idx="0">
                  <c:v>合計</c:v>
                </c:pt>
              </c:strCache>
            </c:strRef>
          </c:tx>
          <c:spPr>
            <a:solidFill>
              <a:srgbClr val="00B0F0"/>
            </a:solidFill>
            <a:ln>
              <a:noFill/>
            </a:ln>
            <a:effectLst/>
          </c:spPr>
          <c:invertIfNegative val="0"/>
          <c:cat>
            <c:strRef>
              <c:f>グラフ用!$B$1:$M$1</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グラフ用!$B$2:$M$2</c:f>
              <c:numCache>
                <c:formatCode>#,##0</c:formatCode>
                <c:ptCount val="12"/>
                <c:pt idx="0">
                  <c:v>10101064</c:v>
                </c:pt>
                <c:pt idx="1">
                  <c:v>9476093</c:v>
                </c:pt>
                <c:pt idx="2">
                  <c:v>7952079</c:v>
                </c:pt>
                <c:pt idx="3">
                  <c:v>7383631</c:v>
                </c:pt>
                <c:pt idx="4">
                  <c:v>5986406</c:v>
                </c:pt>
                <c:pt idx="5">
                  <c:v>5925012</c:v>
                </c:pt>
                <c:pt idx="6">
                  <c:v>6338303</c:v>
                </c:pt>
                <c:pt idx="7">
                  <c:v>4724021</c:v>
                </c:pt>
                <c:pt idx="8">
                  <c:v>4820850</c:v>
                </c:pt>
                <c:pt idx="9">
                  <c:v>4518739</c:v>
                </c:pt>
                <c:pt idx="10">
                  <c:v>7969395</c:v>
                </c:pt>
                <c:pt idx="11">
                  <c:v>4890773</c:v>
                </c:pt>
              </c:numCache>
            </c:numRef>
          </c:val>
          <c:extLst>
            <c:ext xmlns:c16="http://schemas.microsoft.com/office/drawing/2014/chart" uri="{C3380CC4-5D6E-409C-BE32-E72D297353CC}">
              <c16:uniqueId val="{00000000-4C4C-435F-A155-AAAF5C5B3493}"/>
            </c:ext>
          </c:extLst>
        </c:ser>
        <c:ser>
          <c:idx val="1"/>
          <c:order val="1"/>
          <c:tx>
            <c:strRef>
              <c:f>グラフ用!$A$3</c:f>
              <c:strCache>
                <c:ptCount val="1"/>
              </c:strCache>
            </c:strRef>
          </c:tx>
          <c:spPr>
            <a:noFill/>
            <a:ln>
              <a:noFill/>
            </a:ln>
            <a:effectLst/>
          </c:spPr>
          <c:invertIfNegative val="0"/>
          <c:cat>
            <c:strRef>
              <c:f>グラフ用!$B$1:$M$1</c:f>
              <c:strCache>
                <c:ptCount val="12"/>
                <c:pt idx="0">
                  <c:v>平成19年度</c:v>
                </c:pt>
                <c:pt idx="1">
                  <c:v>平成20年度</c:v>
                </c:pt>
                <c:pt idx="2">
                  <c:v>平成21年度</c:v>
                </c:pt>
                <c:pt idx="3">
                  <c:v>平成22年度</c:v>
                </c:pt>
                <c:pt idx="4">
                  <c:v>平成23年度</c:v>
                </c:pt>
                <c:pt idx="5">
                  <c:v>平成24年度</c:v>
                </c:pt>
                <c:pt idx="6">
                  <c:v>平成25年度</c:v>
                </c:pt>
                <c:pt idx="7">
                  <c:v>平成26年度</c:v>
                </c:pt>
                <c:pt idx="8">
                  <c:v>平成27年度</c:v>
                </c:pt>
                <c:pt idx="9">
                  <c:v>平成28年度</c:v>
                </c:pt>
                <c:pt idx="10">
                  <c:v>平成29年度</c:v>
                </c:pt>
                <c:pt idx="11">
                  <c:v>平成30年度</c:v>
                </c:pt>
              </c:strCache>
            </c:strRef>
          </c:cat>
          <c:val>
            <c:numRef>
              <c:f>グラフ用!$B$3:$M$3</c:f>
              <c:numCache>
                <c:formatCode>#,##0</c:formatCode>
                <c:ptCount val="12"/>
                <c:pt idx="0">
                  <c:v>4898936</c:v>
                </c:pt>
                <c:pt idx="1">
                  <c:v>5523907</c:v>
                </c:pt>
                <c:pt idx="2">
                  <c:v>7047921</c:v>
                </c:pt>
                <c:pt idx="3">
                  <c:v>7616369</c:v>
                </c:pt>
                <c:pt idx="4">
                  <c:v>9013594</c:v>
                </c:pt>
                <c:pt idx="5">
                  <c:v>9074988</c:v>
                </c:pt>
                <c:pt idx="6">
                  <c:v>8661697</c:v>
                </c:pt>
                <c:pt idx="7">
                  <c:v>10275979</c:v>
                </c:pt>
                <c:pt idx="8">
                  <c:v>10179150</c:v>
                </c:pt>
                <c:pt idx="9">
                  <c:v>10481261</c:v>
                </c:pt>
                <c:pt idx="10">
                  <c:v>7030605</c:v>
                </c:pt>
                <c:pt idx="11">
                  <c:v>10109227</c:v>
                </c:pt>
              </c:numCache>
            </c:numRef>
          </c:val>
          <c:extLst>
            <c:ext xmlns:c16="http://schemas.microsoft.com/office/drawing/2014/chart" uri="{C3380CC4-5D6E-409C-BE32-E72D297353CC}">
              <c16:uniqueId val="{00000001-4C4C-435F-A155-AAAF5C5B3493}"/>
            </c:ext>
          </c:extLst>
        </c:ser>
        <c:dLbls>
          <c:showLegendKey val="0"/>
          <c:showVal val="0"/>
          <c:showCatName val="0"/>
          <c:showSerName val="0"/>
          <c:showPercent val="0"/>
          <c:showBubbleSize val="0"/>
        </c:dLbls>
        <c:gapWidth val="150"/>
        <c:overlap val="100"/>
        <c:axId val="615610752"/>
        <c:axId val="615616984"/>
      </c:barChart>
      <c:catAx>
        <c:axId val="61561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615616984"/>
        <c:crosses val="autoZero"/>
        <c:auto val="1"/>
        <c:lblAlgn val="ctr"/>
        <c:lblOffset val="100"/>
        <c:noMultiLvlLbl val="0"/>
      </c:catAx>
      <c:valAx>
        <c:axId val="615616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61561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5C6531DD-07E6-4825-8EE1-1EA01A7EED09}" type="datetimeFigureOut">
              <a:rPr lang="ja-JP" altLang="en-US"/>
              <a:pPr>
                <a:defRPr/>
              </a:pPr>
              <a:t>2021/5/6</a:t>
            </a:fld>
            <a:endParaRPr lang="en-US" altLang="ja-JP" dirty="0"/>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F564375F-FB8B-4B25-92F8-EDA7806F5D0E}" type="slidenum">
              <a:rPr lang="en-US" altLang="ja-JP"/>
              <a:pPr>
                <a:defRPr/>
              </a:pPr>
              <a:t>‹#›</a:t>
            </a:fld>
            <a:endParaRPr lang="en-US" altLang="ja-JP"/>
          </a:p>
        </p:txBody>
      </p:sp>
    </p:spTree>
    <p:extLst>
      <p:ext uri="{BB962C8B-B14F-4D97-AF65-F5344CB8AC3E}">
        <p14:creationId xmlns:p14="http://schemas.microsoft.com/office/powerpoint/2010/main" val="2019530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3D898525-B748-4454-ADB3-8C91EE55A052}" type="datetimeFigureOut">
              <a:rPr lang="ja-JP" altLang="en-US"/>
              <a:pPr>
                <a:defRPr/>
              </a:pPr>
              <a:t>2021/5/6</a:t>
            </a:fld>
            <a:endParaRPr lang="en-US" altLang="ja-JP" dirty="0"/>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dirty="0"/>
          </a:p>
        </p:txBody>
      </p:sp>
      <p:sp>
        <p:nvSpPr>
          <p:cNvPr id="5" name="ノート プレースホルダー 4"/>
          <p:cNvSpPr>
            <a:spLocks noGrp="1"/>
          </p:cNvSpPr>
          <p:nvPr>
            <p:ph type="body" sz="quarter" idx="3"/>
          </p:nvPr>
        </p:nvSpPr>
        <p:spPr>
          <a:xfrm>
            <a:off x="673100" y="4686300"/>
            <a:ext cx="5389563" cy="4440238"/>
          </a:xfrm>
          <a:prstGeom prst="rect">
            <a:avLst/>
          </a:prstGeom>
        </p:spPr>
        <p:txBody>
          <a:bodyPr vert="horz" wrap="square" lIns="91440" tIns="45720" rIns="91440" bIns="4572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9371013"/>
            <a:ext cx="2919413" cy="493712"/>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ＭＳ Ｐゴシック" pitchFamily="50" charset="-128"/>
              </a:defRPr>
            </a:lvl1pPr>
          </a:lstStyle>
          <a:p>
            <a:pPr>
              <a:defRPr/>
            </a:pPr>
            <a:fld id="{0B51E249-DDE5-43E6-9755-FB2A085DEA83}" type="slidenum">
              <a:rPr lang="en-US" altLang="ja-JP"/>
              <a:pPr>
                <a:defRPr/>
              </a:pPr>
              <a:t>‹#›</a:t>
            </a:fld>
            <a:endParaRPr lang="en-US" altLang="ja-JP"/>
          </a:p>
        </p:txBody>
      </p:sp>
    </p:spTree>
    <p:extLst>
      <p:ext uri="{BB962C8B-B14F-4D97-AF65-F5344CB8AC3E}">
        <p14:creationId xmlns:p14="http://schemas.microsoft.com/office/powerpoint/2010/main" val="1317284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jrc.or.jp/publication/news/200101_006017.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
        <p:nvSpPr>
          <p:cNvPr id="614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spcBef>
                <a:spcPct val="30000"/>
              </a:spcBef>
              <a:defRPr kumimoji="1" sz="1200">
                <a:solidFill>
                  <a:schemeClr val="tx1"/>
                </a:solidFill>
                <a:latin typeface="Calibri" pitchFamily="34" charset="0"/>
                <a:ea typeface="ＭＳ Ｐゴシック" charset="-128"/>
              </a:defRPr>
            </a:lvl1pPr>
            <a:lvl2pPr marL="37931725" indent="-37474525" defTabSz="909638">
              <a:spcBef>
                <a:spcPct val="30000"/>
              </a:spcBef>
              <a:defRPr kumimoji="1" sz="1200">
                <a:solidFill>
                  <a:schemeClr val="tx1"/>
                </a:solidFill>
                <a:latin typeface="Calibri" pitchFamily="34" charset="0"/>
                <a:ea typeface="ＭＳ Ｐゴシック" charset="-128"/>
              </a:defRPr>
            </a:lvl2pPr>
            <a:lvl3pPr marL="1143000" indent="-228600" defTabSz="909638">
              <a:spcBef>
                <a:spcPct val="30000"/>
              </a:spcBef>
              <a:defRPr kumimoji="1" sz="1200">
                <a:solidFill>
                  <a:schemeClr val="tx1"/>
                </a:solidFill>
                <a:latin typeface="Calibri" pitchFamily="34" charset="0"/>
                <a:ea typeface="ＭＳ Ｐゴシック" charset="-128"/>
              </a:defRPr>
            </a:lvl3pPr>
            <a:lvl4pPr marL="1600200" indent="-228600" defTabSz="909638">
              <a:spcBef>
                <a:spcPct val="30000"/>
              </a:spcBef>
              <a:defRPr kumimoji="1" sz="1200">
                <a:solidFill>
                  <a:schemeClr val="tx1"/>
                </a:solidFill>
                <a:latin typeface="Calibri" pitchFamily="34" charset="0"/>
                <a:ea typeface="ＭＳ Ｐゴシック" charset="-128"/>
              </a:defRPr>
            </a:lvl4pPr>
            <a:lvl5pPr marL="2057400" indent="-228600" defTabSz="909638">
              <a:spcBef>
                <a:spcPct val="30000"/>
              </a:spcBef>
              <a:defRPr kumimoji="1" sz="1200">
                <a:solidFill>
                  <a:schemeClr val="tx1"/>
                </a:solidFill>
                <a:latin typeface="Calibri" pitchFamily="34" charset="0"/>
                <a:ea typeface="ＭＳ Ｐゴシック" charset="-128"/>
              </a:defRPr>
            </a:lvl5pPr>
            <a:lvl6pPr marL="25146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defTabSz="909638"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7D35F4D8-AA7F-4A13-8294-6FE3BE2C11D1}" type="slidenum">
              <a:rPr lang="en-US" altLang="ja-JP" smtClean="0">
                <a:solidFill>
                  <a:srgbClr val="000000"/>
                </a:solidFill>
                <a:latin typeface="Tahoma" pitchFamily="34" charset="0"/>
              </a:rPr>
              <a:pPr>
                <a:spcBef>
                  <a:spcPct val="0"/>
                </a:spcBef>
              </a:pPr>
              <a:t>1</a:t>
            </a:fld>
            <a:endParaRPr lang="en-US" altLang="ja-JP" dirty="0">
              <a:solidFill>
                <a:srgbClr val="000000"/>
              </a:solidFill>
              <a:latin typeface="Tahom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平成</a:t>
            </a:r>
            <a:r>
              <a:rPr lang="en-US" altLang="ja-JP" dirty="0"/>
              <a:t>19</a:t>
            </a:r>
            <a:r>
              <a:rPr lang="ja-JP" altLang="en-US" dirty="0"/>
              <a:t>年度から平成</a:t>
            </a:r>
            <a:r>
              <a:rPr lang="en-US" altLang="ja-JP" dirty="0"/>
              <a:t>30</a:t>
            </a:r>
            <a:r>
              <a:rPr lang="ja-JP" altLang="en-US" dirty="0"/>
              <a:t>年度までの</a:t>
            </a:r>
            <a:r>
              <a:rPr lang="ja-JP" altLang="ja-JP" dirty="0"/>
              <a:t>青少年赤十字活動資金</a:t>
            </a:r>
            <a:r>
              <a:rPr lang="ja-JP" altLang="en-US" dirty="0"/>
              <a:t>の</a:t>
            </a:r>
            <a:r>
              <a:rPr lang="ja-JP" altLang="ja-JP" dirty="0"/>
              <a:t>推移</a:t>
            </a:r>
            <a:r>
              <a:rPr lang="ja-JP" altLang="en-US" dirty="0"/>
              <a:t>です。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１カ国につき、年間約</a:t>
            </a:r>
            <a:r>
              <a:rPr lang="en-US" altLang="ja-JP" dirty="0"/>
              <a:t>800</a:t>
            </a:r>
            <a:r>
              <a:rPr lang="ja-JP" altLang="en-US" dirty="0"/>
              <a:t>万円をネパールとバヌアツの２つの赤十字社へそれぞれ送金しています。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平成</a:t>
            </a:r>
            <a:r>
              <a:rPr lang="en-US" altLang="ja-JP" dirty="0"/>
              <a:t>30</a:t>
            </a:r>
            <a:r>
              <a:rPr lang="ja-JP" altLang="en-US" dirty="0"/>
              <a:t>年度を見てみると、</a:t>
            </a:r>
            <a:r>
              <a:rPr lang="en-US" altLang="ja-JP" dirty="0"/>
              <a:t>1,600</a:t>
            </a:r>
            <a:r>
              <a:rPr lang="ja-JP" altLang="en-US" dirty="0"/>
              <a:t>万円の必要額に対して、３分の２以上不足しています。その不足分の資金は、「海外たすけあい」と「事業に関心を持つ都道府県支部からの資金」で補っています。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（スライド８の説明のとおり）</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10</a:t>
            </a:fld>
            <a:endParaRPr lang="en-US" altLang="ja-JP"/>
          </a:p>
        </p:txBody>
      </p:sp>
    </p:spTree>
    <p:extLst>
      <p:ext uri="{BB962C8B-B14F-4D97-AF65-F5344CB8AC3E}">
        <p14:creationId xmlns:p14="http://schemas.microsoft.com/office/powerpoint/2010/main" val="186919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集められた１円玉募金は、ネパール赤十字社を通じてどのように活用されることになるのでしょうか？</a:t>
            </a:r>
            <a:endParaRPr lang="en-US" altLang="ja-JP" dirty="0"/>
          </a:p>
          <a:p>
            <a:pPr eaLnBrk="1" hangingPunct="1">
              <a:spcBef>
                <a:spcPct val="0"/>
              </a:spcBef>
            </a:pPr>
            <a:endParaRPr lang="en-US" altLang="ja-JP" dirty="0"/>
          </a:p>
          <a:p>
            <a:pPr algn="just" eaLnBrk="1" hangingPunct="1">
              <a:lnSpc>
                <a:spcPct val="120000"/>
              </a:lnSpc>
              <a:spcBef>
                <a:spcPct val="0"/>
              </a:spcBef>
              <a:buFontTx/>
              <a:buNone/>
            </a:pPr>
            <a:r>
              <a:rPr lang="ja-JP" altLang="en-US" dirty="0"/>
              <a:t>①日本にいる青少年赤十字メンバーがお小遣いを節約したり、募金活動をして集めたお金を日本赤十字社を通じてネパール赤十字社に送金します。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②日本から受け取った募金をもとに現地の赤十字スタッフが学校、教育庁や地域の人々と話し合い、学校や地域に本当に必要な支援を考えます。手洗い場の整備やトイレなどの改善に使われます。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③活動は、トイレの正しい使い方や手洗いの大切さなどの知識を学ぶことに重点を置いています。知識を普及することで、正しい実践が根付くことを期待しています。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 typeface="Arial" charset="0"/>
              <a:buNone/>
            </a:pPr>
            <a:r>
              <a:rPr lang="ja-JP" altLang="en-US" dirty="0"/>
              <a:t>④学んだ知識は、子供たちの家族や地域の人たちにも伝えられます。子供たちから地域の人たちに衛生に関する正しい知識が伝わることで、その地域一帯の衛生環境が整い、下痢症の発生率の減少等につながります。</a:t>
            </a:r>
            <a:endParaRPr lang="en-US" altLang="ja-JP" dirty="0"/>
          </a:p>
        </p:txBody>
      </p:sp>
      <p:sp>
        <p:nvSpPr>
          <p:cNvPr id="757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2C6800C-0DA1-4F26-871D-D69C9B027494}" type="slidenum">
              <a:rPr lang="en-US" altLang="ja-JP" smtClean="0"/>
              <a:pPr>
                <a:spcBef>
                  <a:spcPct val="0"/>
                </a:spcBef>
              </a:pPr>
              <a:t>11</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集められた１円玉募金は、バヌアツ赤十字社を通じてどのように活用されることになるのでしょうか？</a:t>
            </a:r>
            <a:endParaRPr lang="en-US" altLang="ja-JP" dirty="0"/>
          </a:p>
          <a:p>
            <a:pPr eaLnBrk="1" hangingPunct="1">
              <a:spcBef>
                <a:spcPct val="0"/>
              </a:spcBef>
            </a:pPr>
            <a:endParaRPr lang="en-US" altLang="ja-JP" dirty="0"/>
          </a:p>
          <a:p>
            <a:pPr algn="just" eaLnBrk="1" hangingPunct="1">
              <a:lnSpc>
                <a:spcPct val="120000"/>
              </a:lnSpc>
              <a:spcBef>
                <a:spcPct val="0"/>
              </a:spcBef>
              <a:buFontTx/>
              <a:buNone/>
            </a:pPr>
            <a:r>
              <a:rPr lang="ja-JP" altLang="en-US" dirty="0"/>
              <a:t>①日本にいる青少年赤十字メンバーがお小遣いを節約したり、募金活動をして集めたお金を日本赤十字社を通じてバヌアツ赤十字社に送金します。</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②日本から受け取った募金をもとに現地の赤十字スタッフが政府、教育庁や学校と話し合い、学校で使える防災教材を作成。</a:t>
            </a:r>
            <a:endParaRPr lang="en-US" altLang="ja-JP" dirty="0"/>
          </a:p>
          <a:p>
            <a:pPr algn="just" eaLnBrk="1" hangingPunct="1">
              <a:lnSpc>
                <a:spcPct val="120000"/>
              </a:lnSpc>
              <a:spcBef>
                <a:spcPct val="0"/>
              </a:spcBef>
              <a:buFontTx/>
              <a:buNone/>
            </a:pPr>
            <a:endParaRPr lang="ja-JP" altLang="en-US" dirty="0"/>
          </a:p>
          <a:p>
            <a:pPr algn="just" eaLnBrk="1" hangingPunct="1">
              <a:lnSpc>
                <a:spcPct val="120000"/>
              </a:lnSpc>
              <a:spcBef>
                <a:spcPct val="0"/>
              </a:spcBef>
              <a:buFontTx/>
              <a:buNone/>
            </a:pPr>
            <a:r>
              <a:rPr lang="ja-JP" altLang="en-US" dirty="0"/>
              <a:t>③授業の中で災害について学び、命の守り方についての理解を深めるだけではなく、避難訓練などを通じて実践的な方法を学びます。</a:t>
            </a:r>
            <a:endParaRPr lang="en-US" altLang="ja-JP" dirty="0"/>
          </a:p>
          <a:p>
            <a:pPr algn="just" eaLnBrk="1" hangingPunct="1">
              <a:lnSpc>
                <a:spcPct val="120000"/>
              </a:lnSpc>
              <a:spcBef>
                <a:spcPct val="0"/>
              </a:spcBef>
              <a:buFontTx/>
              <a:buNone/>
            </a:pPr>
            <a:endParaRPr lang="ja-JP" altLang="en-US" dirty="0"/>
          </a:p>
          <a:p>
            <a:pPr marL="0" marR="0" lvl="0" indent="0" algn="just" defTabSz="914400" rtl="0" eaLnBrk="1" fontAlgn="base" latinLnBrk="0" hangingPunct="1">
              <a:lnSpc>
                <a:spcPct val="120000"/>
              </a:lnSpc>
              <a:spcBef>
                <a:spcPct val="0"/>
              </a:spcBef>
              <a:spcAft>
                <a:spcPct val="0"/>
              </a:spcAft>
              <a:buClrTx/>
              <a:buSzTx/>
              <a:buFont typeface="Arial" charset="0"/>
              <a:buNone/>
              <a:tabLst/>
              <a:defRPr/>
            </a:pPr>
            <a:r>
              <a:rPr lang="ja-JP" altLang="en-US" dirty="0"/>
              <a:t>④防災学習がカリキュラムに正式に組まれることで、知識の広がりを確実にし、また学んだ知識を子供たちから親、地域に広げ、バヌアツに住む人たちが災害に対する共通認識をもてるようにします。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12</a:t>
            </a:fld>
            <a:endParaRPr lang="en-US" altLang="ja-JP"/>
          </a:p>
        </p:txBody>
      </p:sp>
    </p:spTree>
    <p:extLst>
      <p:ext uri="{BB962C8B-B14F-4D97-AF65-F5344CB8AC3E}">
        <p14:creationId xmlns:p14="http://schemas.microsoft.com/office/powerpoint/2010/main" val="1343271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それでは、支援先であるネパールの衛生面での状況を見ていきましょう。</a:t>
            </a:r>
            <a:endParaRPr lang="en-US" altLang="ja-JP" dirty="0"/>
          </a:p>
          <a:p>
            <a:endParaRPr lang="en-US" altLang="ja-JP" dirty="0"/>
          </a:p>
          <a:p>
            <a:r>
              <a:rPr lang="en-US" altLang="ja-JP" dirty="0"/>
              <a:t>Fact</a:t>
            </a:r>
            <a:r>
              <a:rPr lang="ja-JP" altLang="en-US" dirty="0"/>
              <a:t>１　上下水道の整備が遅れている</a:t>
            </a:r>
          </a:p>
          <a:p>
            <a:r>
              <a:rPr lang="en-US" altLang="ja-JP" dirty="0"/>
              <a:t>Fact</a:t>
            </a:r>
            <a:r>
              <a:rPr lang="ja-JP" altLang="en-US" dirty="0"/>
              <a:t>２　毎年２万人を超える人が、不衛生な水を使って感染症にかかり亡くなっている</a:t>
            </a:r>
          </a:p>
          <a:p>
            <a:r>
              <a:rPr lang="en-US" altLang="ja-JP" dirty="0"/>
              <a:t>Fact</a:t>
            </a:r>
            <a:r>
              <a:rPr lang="ja-JP" altLang="en-US" dirty="0"/>
              <a:t>３　ネパール全土手洗い設備の普及率が</a:t>
            </a:r>
            <a:r>
              <a:rPr lang="en-US" altLang="ja-JP" dirty="0"/>
              <a:t>46</a:t>
            </a:r>
            <a:r>
              <a:rPr lang="ja-JP" altLang="en-US" dirty="0"/>
              <a:t>％程度</a:t>
            </a:r>
          </a:p>
          <a:p>
            <a:r>
              <a:rPr lang="en-US" altLang="ja-JP" dirty="0"/>
              <a:t>Fact</a:t>
            </a:r>
            <a:r>
              <a:rPr lang="ja-JP" altLang="en-US" dirty="0"/>
              <a:t>４　不衛生な環境の中で下痢に悩まされることも多く</a:t>
            </a:r>
            <a:r>
              <a:rPr lang="en-US" altLang="ja-JP" dirty="0"/>
              <a:t>5</a:t>
            </a:r>
            <a:r>
              <a:rPr lang="ja-JP" altLang="en-US" dirty="0"/>
              <a:t>歳未満児の死亡につながっている</a:t>
            </a:r>
          </a:p>
          <a:p>
            <a:r>
              <a:rPr lang="en-US" altLang="ja-JP" dirty="0"/>
              <a:t>Fact</a:t>
            </a:r>
            <a:r>
              <a:rPr lang="ja-JP" altLang="en-US" dirty="0"/>
              <a:t>５　女子生徒の３分の１が生理中に学校を休んでいる</a:t>
            </a:r>
            <a:endParaRPr lang="en-US" altLang="ja-JP" dirty="0"/>
          </a:p>
          <a:p>
            <a:endParaRPr lang="en-US" altLang="ja-JP" dirty="0"/>
          </a:p>
          <a:p>
            <a:r>
              <a:rPr lang="en-US" altLang="ja-JP" dirty="0"/>
              <a:t>2015</a:t>
            </a:r>
            <a:r>
              <a:rPr lang="ja-JP" altLang="en-US" dirty="0"/>
              <a:t>年の</a:t>
            </a:r>
            <a:r>
              <a:rPr lang="en-US" altLang="ja-JP" dirty="0"/>
              <a:t>WHO</a:t>
            </a:r>
            <a:r>
              <a:rPr lang="ja-JP" altLang="en-US" dirty="0"/>
              <a:t>および</a:t>
            </a:r>
            <a:r>
              <a:rPr lang="en-US" altLang="ja-JP" dirty="0"/>
              <a:t>UNICEF</a:t>
            </a:r>
            <a:r>
              <a:rPr lang="ja-JP" altLang="en-US" dirty="0"/>
              <a:t>の共同調査データで地方での公衆衛生普及は進んでいないことが判明しています。</a:t>
            </a:r>
            <a:endParaRPr lang="en-US" altLang="ja-JP" dirty="0"/>
          </a:p>
          <a:p>
            <a:endParaRPr lang="ja-JP" altLang="en-US" dirty="0"/>
          </a:p>
          <a:p>
            <a:r>
              <a:rPr lang="ja-JP" altLang="en-US" dirty="0"/>
              <a:t>また、</a:t>
            </a:r>
            <a:r>
              <a:rPr lang="en-US" altLang="ja-JP" dirty="0"/>
              <a:t>2015</a:t>
            </a:r>
            <a:r>
              <a:rPr lang="ja-JP" altLang="en-US" dirty="0"/>
              <a:t>年に起こった地震は衛生分野の環境改善を妨げました。</a:t>
            </a:r>
            <a:endParaRPr lang="en-US" altLang="ja-JP" dirty="0"/>
          </a:p>
          <a:p>
            <a:r>
              <a:rPr lang="ja-JP" altLang="en-US" dirty="0"/>
              <a:t>手洗いをする必要性、タイミング、石鹸を使って手洗いをすると何が違うか、教える必要性があります。</a:t>
            </a:r>
            <a:endParaRPr lang="en-US" altLang="ja-JP" dirty="0"/>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出典：</a:t>
            </a:r>
            <a:r>
              <a:rPr lang="en-US" altLang="ja-JP" dirty="0"/>
              <a:t>2015</a:t>
            </a:r>
            <a:r>
              <a:rPr lang="ja-JP" altLang="en-US" dirty="0"/>
              <a:t>年の</a:t>
            </a:r>
            <a:r>
              <a:rPr lang="en-US" altLang="ja-JP" dirty="0"/>
              <a:t>WHO</a:t>
            </a:r>
            <a:r>
              <a:rPr lang="ja-JP" altLang="en-US" dirty="0"/>
              <a:t>及び</a:t>
            </a:r>
            <a:r>
              <a:rPr lang="en-US" altLang="ja-JP" dirty="0"/>
              <a:t>UNICEF</a:t>
            </a:r>
            <a:r>
              <a:rPr lang="ja-JP" altLang="en-US" dirty="0"/>
              <a:t>の共同調査データ</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13</a:t>
            </a:fld>
            <a:endParaRPr lang="en-US" altLang="ja-JP" dirty="0"/>
          </a:p>
        </p:txBody>
      </p:sp>
    </p:spTree>
    <p:extLst>
      <p:ext uri="{BB962C8B-B14F-4D97-AF65-F5344CB8AC3E}">
        <p14:creationId xmlns:p14="http://schemas.microsoft.com/office/powerpoint/2010/main" val="418083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7" name="Text Box 3">
            <a:extLst>
              <a:ext uri="{FF2B5EF4-FFF2-40B4-BE49-F238E27FC236}">
                <a16:creationId xmlns:a16="http://schemas.microsoft.com/office/drawing/2014/main" id="{02898EB6-C2D9-4E25-AFDB-A301F04BFD39}"/>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59398" name="Rectangle 4">
            <a:extLst>
              <a:ext uri="{FF2B5EF4-FFF2-40B4-BE49-F238E27FC236}">
                <a16:creationId xmlns:a16="http://schemas.microsoft.com/office/drawing/2014/main" id="{62CFBAFB-6AED-422A-A07B-07AA0259B607}"/>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ネパールの学校にあるトイレの例ですが、清掃員がいないのが普通です。</a:t>
            </a:r>
            <a:endParaRPr lang="en-US" altLang="ja-JP" dirty="0"/>
          </a:p>
          <a:p>
            <a:endParaRPr lang="en-US" altLang="ja-JP" dirty="0"/>
          </a:p>
          <a:p>
            <a:r>
              <a:rPr lang="ja-JP" altLang="en-US" dirty="0"/>
              <a:t>また、手洗い場がないので衛生管理をすることができないのが現状です。</a:t>
            </a:r>
            <a:endParaRPr lang="en-US" altLang="ja-JP" dirty="0"/>
          </a:p>
          <a:p>
            <a:endParaRPr lang="en-US" altLang="ja-JP" dirty="0"/>
          </a:p>
          <a:p>
            <a:r>
              <a:rPr lang="ja-JP" altLang="en-US" dirty="0"/>
              <a:t>さらに、ゴミが散らかっており、掃除する習慣が身についていません。</a:t>
            </a:r>
            <a:endParaRPr lang="en-US" altLang="ja-JP" dirty="0"/>
          </a:p>
        </p:txBody>
      </p:sp>
      <p:sp>
        <p:nvSpPr>
          <p:cNvPr id="59400" name="スライド イメージ プレースホルダー 5">
            <a:extLst>
              <a:ext uri="{FF2B5EF4-FFF2-40B4-BE49-F238E27FC236}">
                <a16:creationId xmlns:a16="http://schemas.microsoft.com/office/drawing/2014/main" id="{566CFA7F-CD80-401A-B8D3-FA6AB9B87BBC}"/>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FAC15F5B-F318-4DD2-99CA-2A4CD74482D4}"/>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14</a:t>
            </a:fld>
            <a:endParaRPr lang="en-US" altLang="ja-JP" dirty="0"/>
          </a:p>
        </p:txBody>
      </p:sp>
    </p:spTree>
    <p:extLst>
      <p:ext uri="{BB962C8B-B14F-4D97-AF65-F5344CB8AC3E}">
        <p14:creationId xmlns:p14="http://schemas.microsoft.com/office/powerpoint/2010/main" val="1435036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7" name="Text Box 3">
            <a:extLst>
              <a:ext uri="{FF2B5EF4-FFF2-40B4-BE49-F238E27FC236}">
                <a16:creationId xmlns:a16="http://schemas.microsoft.com/office/drawing/2014/main" id="{02898EB6-C2D9-4E25-AFDB-A301F04BFD39}"/>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59398" name="Rectangle 4">
            <a:extLst>
              <a:ext uri="{FF2B5EF4-FFF2-40B4-BE49-F238E27FC236}">
                <a16:creationId xmlns:a16="http://schemas.microsoft.com/office/drawing/2014/main" id="{62CFBAFB-6AED-422A-A07B-07AA0259B607}"/>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別の例では、</a:t>
            </a:r>
            <a:r>
              <a:rPr lang="en-US" altLang="ja-JP" dirty="0">
                <a:latin typeface="Arial" panose="020B0604020202020204" pitchFamily="34" charset="0"/>
              </a:rPr>
              <a:t>2015</a:t>
            </a:r>
            <a:r>
              <a:rPr lang="ja-JP" altLang="en-US" dirty="0">
                <a:latin typeface="Arial" panose="020B0604020202020204" pitchFamily="34" charset="0"/>
              </a:rPr>
              <a:t>年に起きたネパール地震でトイレが傾き、今にも崩れてきそうな天井のトイレを使っています。</a:t>
            </a:r>
            <a:endParaRPr lang="en-US" altLang="ja-JP" dirty="0">
              <a:latin typeface="Arial" panose="020B0604020202020204" pitchFamily="34" charset="0"/>
            </a:endParaRPr>
          </a:p>
        </p:txBody>
      </p:sp>
      <p:sp>
        <p:nvSpPr>
          <p:cNvPr id="59400" name="スライド イメージ プレースホルダー 5">
            <a:extLst>
              <a:ext uri="{FF2B5EF4-FFF2-40B4-BE49-F238E27FC236}">
                <a16:creationId xmlns:a16="http://schemas.microsoft.com/office/drawing/2014/main" id="{566CFA7F-CD80-401A-B8D3-FA6AB9B87BBC}"/>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8D4B0074-E0B0-4229-A444-42D671AAF522}"/>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15</a:t>
            </a:fld>
            <a:endParaRPr lang="en-US" altLang="ja-JP" dirty="0"/>
          </a:p>
        </p:txBody>
      </p:sp>
    </p:spTree>
    <p:extLst>
      <p:ext uri="{BB962C8B-B14F-4D97-AF65-F5344CB8AC3E}">
        <p14:creationId xmlns:p14="http://schemas.microsoft.com/office/powerpoint/2010/main" val="3936225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3" name="Text Box 3">
            <a:extLst>
              <a:ext uri="{FF2B5EF4-FFF2-40B4-BE49-F238E27FC236}">
                <a16:creationId xmlns:a16="http://schemas.microsoft.com/office/drawing/2014/main" id="{C07A6C6C-9F20-477D-95D2-88F8809B8644}"/>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63494" name="Rectangle 4">
            <a:extLst>
              <a:ext uri="{FF2B5EF4-FFF2-40B4-BE49-F238E27FC236}">
                <a16:creationId xmlns:a16="http://schemas.microsoft.com/office/drawing/2014/main" id="{683F8C47-1A0B-446A-AE5C-CB8BE1B0E628}"/>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なぜ、このようなことが起きているのでしょうか？</a:t>
            </a:r>
          </a:p>
          <a:p>
            <a:endParaRPr lang="en-US" altLang="ja-JP" dirty="0">
              <a:latin typeface="Arial" panose="020B0604020202020204" pitchFamily="34" charset="0"/>
            </a:endParaRPr>
          </a:p>
        </p:txBody>
      </p:sp>
      <p:sp>
        <p:nvSpPr>
          <p:cNvPr id="63496" name="スライド イメージ プレースホルダー 5">
            <a:extLst>
              <a:ext uri="{FF2B5EF4-FFF2-40B4-BE49-F238E27FC236}">
                <a16:creationId xmlns:a16="http://schemas.microsoft.com/office/drawing/2014/main" id="{FA10F9D1-FA54-424D-9492-10FAB65ECC56}"/>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EC704E9F-46FA-4239-9652-3D1F6C43C685}"/>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16</a:t>
            </a:fld>
            <a:endParaRPr lang="en-US" altLang="ja-JP" dirty="0"/>
          </a:p>
        </p:txBody>
      </p:sp>
    </p:spTree>
    <p:extLst>
      <p:ext uri="{BB962C8B-B14F-4D97-AF65-F5344CB8AC3E}">
        <p14:creationId xmlns:p14="http://schemas.microsoft.com/office/powerpoint/2010/main" val="2973065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41" name="Text Box 3">
            <a:extLst>
              <a:ext uri="{FF2B5EF4-FFF2-40B4-BE49-F238E27FC236}">
                <a16:creationId xmlns:a16="http://schemas.microsoft.com/office/drawing/2014/main" id="{14E3D38E-8FFB-49E8-9387-EB683E6B9505}"/>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65542" name="Rectangle 4">
            <a:extLst>
              <a:ext uri="{FF2B5EF4-FFF2-40B4-BE49-F238E27FC236}">
                <a16:creationId xmlns:a16="http://schemas.microsoft.com/office/drawing/2014/main" id="{B1968D54-A501-4E31-ADBE-4FDE69281125}"/>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ネパールでは、日本のように蛇口をひねると当たり前のようにお水やお湯が出るという環境ではありません。</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上下水道の整備が遅れており、水は川や井戸で汲んでいます。水をくむ仕事は子どもが担当することが多く、</a:t>
            </a:r>
            <a:r>
              <a:rPr kumimoji="1" lang="ja-JP" altLang="en-US" sz="1200" b="0" i="0" kern="1200" dirty="0">
                <a:solidFill>
                  <a:schemeClr val="tx1"/>
                </a:solidFill>
                <a:effectLst/>
                <a:latin typeface="+mn-lt"/>
                <a:ea typeface="+mn-ea"/>
                <a:cs typeface="+mn-cs"/>
              </a:rPr>
              <a:t>学校に行けない日もあります。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lang="ja-JP" altLang="en-US" dirty="0">
                <a:latin typeface="Arial" panose="020B0604020202020204" pitchFamily="34" charset="0"/>
              </a:rPr>
              <a:t>ネパールのほとんどの家庭ではお湯が出ません。冬でも炊事・洗濯は水で行っています。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想像できますか？真冬でもお水で頭を洗っている子どもたちのことを。</a:t>
            </a:r>
            <a:endParaRPr lang="en-US" altLang="ja-JP" dirty="0">
              <a:latin typeface="Arial" panose="020B0604020202020204" pitchFamily="34" charset="0"/>
            </a:endParaRPr>
          </a:p>
        </p:txBody>
      </p:sp>
      <p:sp>
        <p:nvSpPr>
          <p:cNvPr id="65544" name="スライド イメージ プレースホルダー 5">
            <a:extLst>
              <a:ext uri="{FF2B5EF4-FFF2-40B4-BE49-F238E27FC236}">
                <a16:creationId xmlns:a16="http://schemas.microsoft.com/office/drawing/2014/main" id="{B11CD5BE-132D-47B6-82D1-DA4BD5ACBA04}"/>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C913241F-16C8-4767-816C-0FBB3ECC4C9B}"/>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17</a:t>
            </a:fld>
            <a:endParaRPr lang="en-US" altLang="ja-JP" dirty="0"/>
          </a:p>
        </p:txBody>
      </p:sp>
    </p:spTree>
    <p:extLst>
      <p:ext uri="{BB962C8B-B14F-4D97-AF65-F5344CB8AC3E}">
        <p14:creationId xmlns:p14="http://schemas.microsoft.com/office/powerpoint/2010/main" val="424626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7" name="Text Box 3">
            <a:extLst>
              <a:ext uri="{FF2B5EF4-FFF2-40B4-BE49-F238E27FC236}">
                <a16:creationId xmlns:a16="http://schemas.microsoft.com/office/drawing/2014/main" id="{EA212062-92F1-4D86-84ED-8A509EAE1D96}"/>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69638" name="Rectangle 4">
            <a:extLst>
              <a:ext uri="{FF2B5EF4-FFF2-40B4-BE49-F238E27FC236}">
                <a16:creationId xmlns:a16="http://schemas.microsoft.com/office/drawing/2014/main" id="{49EEED9A-F763-4599-B6EF-286F56F4D061}"/>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この写真は、ネパールの家庭の一例です。一番左の写真は、お家の台所。と言っても外にあります。そのすぐ横に家畜小屋があります。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また、コミュニティに設置されている共同で使う水道では、洗濯しながら食器を洗っている姿が見受けられました。</a:t>
            </a:r>
            <a:endParaRPr lang="en-US" altLang="ja-JP" dirty="0">
              <a:latin typeface="Arial" panose="020B0604020202020204" pitchFamily="34" charset="0"/>
            </a:endParaRPr>
          </a:p>
        </p:txBody>
      </p:sp>
      <p:sp>
        <p:nvSpPr>
          <p:cNvPr id="69640" name="スライド イメージ プレースホルダー 5">
            <a:extLst>
              <a:ext uri="{FF2B5EF4-FFF2-40B4-BE49-F238E27FC236}">
                <a16:creationId xmlns:a16="http://schemas.microsoft.com/office/drawing/2014/main" id="{23A27D5C-1F9B-44E6-93D4-6A48D2862C6C}"/>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3BA67EA0-3315-48A8-A0D4-DE14F09C7B11}"/>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18</a:t>
            </a:fld>
            <a:endParaRPr lang="en-US" altLang="ja-JP" dirty="0"/>
          </a:p>
        </p:txBody>
      </p:sp>
    </p:spTree>
    <p:extLst>
      <p:ext uri="{BB962C8B-B14F-4D97-AF65-F5344CB8AC3E}">
        <p14:creationId xmlns:p14="http://schemas.microsoft.com/office/powerpoint/2010/main" val="15279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5" name="Text Box 3">
            <a:extLst>
              <a:ext uri="{FF2B5EF4-FFF2-40B4-BE49-F238E27FC236}">
                <a16:creationId xmlns:a16="http://schemas.microsoft.com/office/drawing/2014/main" id="{033770F6-90B4-436A-A564-15C004CCD43A}"/>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71686" name="Rectangle 4">
            <a:extLst>
              <a:ext uri="{FF2B5EF4-FFF2-40B4-BE49-F238E27FC236}">
                <a16:creationId xmlns:a16="http://schemas.microsoft.com/office/drawing/2014/main" id="{C6E8242B-8D72-4D52-AB23-18731F3B188E}"/>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あるコミュニティでは、共同で使う水道は、</a:t>
            </a:r>
            <a:r>
              <a:rPr lang="en-US" altLang="ja-JP" dirty="0">
                <a:latin typeface="Arial" panose="020B0604020202020204" pitchFamily="34" charset="0"/>
              </a:rPr>
              <a:t>1</a:t>
            </a:r>
            <a:r>
              <a:rPr lang="ja-JP" altLang="en-US" dirty="0">
                <a:latin typeface="Arial" panose="020B0604020202020204" pitchFamily="34" charset="0"/>
              </a:rPr>
              <a:t>日</a:t>
            </a:r>
            <a:r>
              <a:rPr lang="en-US" altLang="ja-JP" dirty="0">
                <a:latin typeface="Arial" panose="020B0604020202020204" pitchFamily="34" charset="0"/>
              </a:rPr>
              <a:t>1</a:t>
            </a:r>
            <a:r>
              <a:rPr lang="ja-JP" altLang="en-US" dirty="0">
                <a:latin typeface="Arial" panose="020B0604020202020204" pitchFamily="34" charset="0"/>
              </a:rPr>
              <a:t>回</a:t>
            </a:r>
            <a:r>
              <a:rPr lang="en-US" altLang="ja-JP" dirty="0">
                <a:latin typeface="Arial" panose="020B0604020202020204" pitchFamily="34" charset="0"/>
              </a:rPr>
              <a:t>1</a:t>
            </a:r>
            <a:r>
              <a:rPr lang="ja-JP" altLang="en-US" dirty="0">
                <a:latin typeface="Arial" panose="020B0604020202020204" pitchFamily="34" charset="0"/>
              </a:rPr>
              <a:t>時間しか水が出ないところもあります。</a:t>
            </a:r>
          </a:p>
          <a:p>
            <a:endParaRPr lang="en-US" altLang="ja-JP" dirty="0">
              <a:latin typeface="Arial" panose="020B0604020202020204" pitchFamily="34" charset="0"/>
            </a:endParaRPr>
          </a:p>
          <a:p>
            <a:r>
              <a:rPr lang="ja-JP" altLang="en-US" dirty="0">
                <a:latin typeface="Arial" panose="020B0604020202020204" pitchFamily="34" charset="0"/>
              </a:rPr>
              <a:t>また、石鹸を使って手を洗う習慣がそもそもありません。</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トイレをキレイにする用具もありません。</a:t>
            </a:r>
            <a:endParaRPr lang="en-US" altLang="ja-JP" dirty="0">
              <a:latin typeface="Arial" panose="020B0604020202020204" pitchFamily="34" charset="0"/>
            </a:endParaRPr>
          </a:p>
        </p:txBody>
      </p:sp>
      <p:sp>
        <p:nvSpPr>
          <p:cNvPr id="71688" name="スライド イメージ プレースホルダー 5">
            <a:extLst>
              <a:ext uri="{FF2B5EF4-FFF2-40B4-BE49-F238E27FC236}">
                <a16:creationId xmlns:a16="http://schemas.microsoft.com/office/drawing/2014/main" id="{C5902AF8-7B40-4012-943C-112ACA556423}"/>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DEFE1B08-A480-4CAE-9381-A86EA573C36E}"/>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19</a:t>
            </a:fld>
            <a:endParaRPr lang="en-US" altLang="ja-JP" dirty="0"/>
          </a:p>
        </p:txBody>
      </p:sp>
    </p:spTree>
    <p:extLst>
      <p:ext uri="{BB962C8B-B14F-4D97-AF65-F5344CB8AC3E}">
        <p14:creationId xmlns:p14="http://schemas.microsoft.com/office/powerpoint/2010/main" val="42711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世界では・・・</a:t>
            </a:r>
            <a:endParaRPr lang="en-US" altLang="ja-JP" dirty="0"/>
          </a:p>
          <a:p>
            <a:pPr eaLnBrk="1" hangingPunct="1">
              <a:spcBef>
                <a:spcPct val="0"/>
              </a:spcBef>
            </a:pPr>
            <a:r>
              <a:rPr lang="ja-JP" altLang="en-US" dirty="0"/>
              <a:t>学校に行くことができない子どもたちの数：約</a:t>
            </a:r>
            <a:r>
              <a:rPr lang="en-US" altLang="ja-JP" dirty="0"/>
              <a:t>5,900</a:t>
            </a:r>
            <a:r>
              <a:rPr lang="ja-JP" altLang="en-US" dirty="0"/>
              <a:t>万人</a:t>
            </a:r>
          </a:p>
          <a:p>
            <a:pPr eaLnBrk="1" hangingPunct="1">
              <a:spcBef>
                <a:spcPct val="0"/>
              </a:spcBef>
            </a:pPr>
            <a:r>
              <a:rPr lang="en-US" altLang="ja-JP" dirty="0"/>
              <a:t>5</a:t>
            </a:r>
            <a:r>
              <a:rPr lang="ja-JP" altLang="en-US" dirty="0"/>
              <a:t>歳を迎える前に命を落としてしまう子どもたちの数：</a:t>
            </a:r>
            <a:r>
              <a:rPr lang="en-US" altLang="ja-JP" dirty="0"/>
              <a:t>1</a:t>
            </a:r>
            <a:r>
              <a:rPr lang="ja-JP" altLang="en-US" dirty="0"/>
              <a:t>年間に約</a:t>
            </a:r>
            <a:r>
              <a:rPr lang="en-US" altLang="ja-JP" dirty="0"/>
              <a:t>530</a:t>
            </a:r>
            <a:r>
              <a:rPr lang="ja-JP" altLang="en-US" dirty="0"/>
              <a:t>万人</a:t>
            </a:r>
          </a:p>
          <a:p>
            <a:pPr eaLnBrk="1" hangingPunct="1">
              <a:spcBef>
                <a:spcPct val="0"/>
              </a:spcBef>
            </a:pPr>
            <a:r>
              <a:rPr lang="ja-JP" altLang="en-US" dirty="0"/>
              <a:t>トイレが利用できない人たちの数：約</a:t>
            </a:r>
            <a:r>
              <a:rPr lang="en-US" altLang="ja-JP" dirty="0"/>
              <a:t>24</a:t>
            </a:r>
            <a:r>
              <a:rPr lang="ja-JP" altLang="en-US" dirty="0"/>
              <a:t>億人</a:t>
            </a:r>
            <a:endParaRPr lang="en-US" altLang="ja-JP" dirty="0"/>
          </a:p>
          <a:p>
            <a:pPr eaLnBrk="1" hangingPunct="1">
              <a:spcBef>
                <a:spcPct val="0"/>
              </a:spcBef>
            </a:pPr>
            <a:r>
              <a:rPr lang="ja-JP" altLang="en-US" dirty="0"/>
              <a:t>紛争や災害の影響を受ける子どもたちの数：約</a:t>
            </a:r>
            <a:r>
              <a:rPr lang="en-US" altLang="ja-JP" dirty="0"/>
              <a:t>5</a:t>
            </a:r>
            <a:r>
              <a:rPr lang="ja-JP" altLang="en-US" dirty="0"/>
              <a:t>億</a:t>
            </a:r>
            <a:r>
              <a:rPr lang="en-US" altLang="ja-JP" dirty="0"/>
              <a:t>3,500</a:t>
            </a:r>
            <a:r>
              <a:rPr lang="ja-JP" altLang="en-US" dirty="0"/>
              <a:t>万人</a:t>
            </a:r>
          </a:p>
          <a:p>
            <a:pPr eaLnBrk="1" hangingPunct="1">
              <a:spcBef>
                <a:spcPct val="0"/>
              </a:spcBef>
            </a:pPr>
            <a:r>
              <a:rPr lang="ja-JP" altLang="en-US" dirty="0"/>
              <a:t>（いずれも</a:t>
            </a:r>
            <a:r>
              <a:rPr lang="en-US" altLang="ja-JP" dirty="0"/>
              <a:t>UNICEFhttp://www.unicef.or.jp/kodomo/</a:t>
            </a:r>
            <a:r>
              <a:rPr lang="ja-JP" altLang="en-US" dirty="0"/>
              <a:t>より）</a:t>
            </a:r>
            <a:endParaRPr lang="en-US" altLang="ja-JP" dirty="0"/>
          </a:p>
          <a:p>
            <a:pPr eaLnBrk="1" hangingPunct="1">
              <a:spcBef>
                <a:spcPct val="0"/>
              </a:spcBef>
            </a:pPr>
            <a:endParaRPr lang="en-US" altLang="ja-JP" dirty="0"/>
          </a:p>
          <a:p>
            <a:pPr eaLnBrk="1" hangingPunct="1">
              <a:spcBef>
                <a:spcPct val="0"/>
              </a:spcBef>
            </a:pPr>
            <a:r>
              <a:rPr lang="ja-JP" altLang="en-US" dirty="0"/>
              <a:t>このような現実が広がっています。</a:t>
            </a:r>
            <a:endParaRPr lang="en-US" altLang="ja-JP" dirty="0"/>
          </a:p>
          <a:p>
            <a:pPr eaLnBrk="1" hangingPunct="1">
              <a:spcBef>
                <a:spcPct val="0"/>
              </a:spcBef>
            </a:pPr>
            <a:endParaRPr lang="en-US" altLang="ja-JP" dirty="0"/>
          </a:p>
          <a:p>
            <a:pPr eaLnBrk="1" hangingPunct="1">
              <a:spcBef>
                <a:spcPct val="0"/>
              </a:spcBef>
            </a:pPr>
            <a:r>
              <a:rPr lang="ja-JP" altLang="en-US" dirty="0"/>
              <a:t>わたしたちは、この世界の現実をどれくらい知っているでしょうか？</a:t>
            </a:r>
            <a:endParaRPr lang="en-US" altLang="ja-JP" dirty="0"/>
          </a:p>
          <a:p>
            <a:pPr eaLnBrk="1" hangingPunct="1">
              <a:spcBef>
                <a:spcPct val="0"/>
              </a:spcBef>
            </a:pPr>
            <a:endParaRPr lang="en-US" altLang="ja-JP" dirty="0"/>
          </a:p>
          <a:p>
            <a:pPr eaLnBrk="1" hangingPunct="1">
              <a:spcBef>
                <a:spcPct val="0"/>
              </a:spcBef>
            </a:pPr>
            <a:r>
              <a:rPr lang="ja-JP" altLang="en-US" dirty="0"/>
              <a:t>そして、その現実に対して何ができるでしょうか？</a:t>
            </a:r>
            <a:endParaRPr lang="en-US" altLang="ja-JP" dirty="0"/>
          </a:p>
          <a:p>
            <a:pPr eaLnBrk="1" hangingPunct="1">
              <a:spcBef>
                <a:spcPct val="0"/>
              </a:spcBef>
            </a:pPr>
            <a:endParaRPr lang="en-US" altLang="ja-JP" dirty="0"/>
          </a:p>
          <a:p>
            <a:pPr eaLnBrk="1" hangingPunct="1">
              <a:spcBef>
                <a:spcPct val="0"/>
              </a:spcBef>
            </a:pPr>
            <a:r>
              <a:rPr lang="ja-JP" altLang="en-US" dirty="0"/>
              <a:t>数字だけでは、なかなかイメージがつかないかもしれません。</a:t>
            </a:r>
          </a:p>
        </p:txBody>
      </p:sp>
      <p:sp>
        <p:nvSpPr>
          <p:cNvPr id="624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2</a:t>
            </a:fld>
            <a:endParaRPr lang="en-US" altLang="ja-JP"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3" name="Text Box 3">
            <a:extLst>
              <a:ext uri="{FF2B5EF4-FFF2-40B4-BE49-F238E27FC236}">
                <a16:creationId xmlns:a16="http://schemas.microsoft.com/office/drawing/2014/main" id="{7C68ABF4-68C0-4C7D-8687-23A6150673CC}"/>
              </a:ext>
            </a:extLst>
          </p:cNvPr>
          <p:cNvSpPr txBox="1">
            <a:spLocks noChangeArrowheads="1"/>
          </p:cNvSpPr>
          <p:nvPr/>
        </p:nvSpPr>
        <p:spPr bwMode="auto">
          <a:xfrm>
            <a:off x="2212975" y="739775"/>
            <a:ext cx="2309813" cy="3702050"/>
          </a:xfrm>
          <a:prstGeom prst="rect">
            <a:avLst/>
          </a:prstGeom>
          <a:solidFill>
            <a:srgbClr val="FFFFFF"/>
          </a:solidFill>
          <a:ln w="9360">
            <a:solidFill>
              <a:srgbClr val="000000"/>
            </a:solidFill>
            <a:miter lim="800000"/>
            <a:headEnd/>
            <a:tailEnd/>
          </a:ln>
        </p:spPr>
        <p:txBody>
          <a:bodyPr wrap="none" lIns="90633" tIns="45316" rIns="90633" bIns="45316" anchor="ctr"/>
          <a:lstStyle>
            <a:lvl1pPr>
              <a:defRPr kumimoji="1">
                <a:solidFill>
                  <a:schemeClr val="tx1"/>
                </a:solidFill>
                <a:latin typeface="Arial" panose="020B0604020202020204" pitchFamily="34" charset="0"/>
                <a:ea typeface="HGPｺﾞｼｯｸE" panose="020B0900000000000000" pitchFamily="50" charset="-128"/>
              </a:defRPr>
            </a:lvl1pPr>
            <a:lvl2pPr marL="742950" indent="-285750">
              <a:defRPr kumimoji="1">
                <a:solidFill>
                  <a:schemeClr val="tx1"/>
                </a:solidFill>
                <a:latin typeface="Arial" panose="020B0604020202020204" pitchFamily="34" charset="0"/>
                <a:ea typeface="HGPｺﾞｼｯｸE" panose="020B0900000000000000" pitchFamily="50" charset="-128"/>
              </a:defRPr>
            </a:lvl2pPr>
            <a:lvl3pPr marL="1143000" indent="-228600">
              <a:defRPr kumimoji="1">
                <a:solidFill>
                  <a:schemeClr val="tx1"/>
                </a:solidFill>
                <a:latin typeface="Arial" panose="020B0604020202020204" pitchFamily="34" charset="0"/>
                <a:ea typeface="HGPｺﾞｼｯｸE" panose="020B0900000000000000" pitchFamily="50" charset="-128"/>
              </a:defRPr>
            </a:lvl3pPr>
            <a:lvl4pPr marL="1600200" indent="-228600">
              <a:defRPr kumimoji="1">
                <a:solidFill>
                  <a:schemeClr val="tx1"/>
                </a:solidFill>
                <a:latin typeface="Arial" panose="020B0604020202020204" pitchFamily="34" charset="0"/>
                <a:ea typeface="HGPｺﾞｼｯｸE" panose="020B0900000000000000" pitchFamily="50" charset="-128"/>
              </a:defRPr>
            </a:lvl4pPr>
            <a:lvl5pPr marL="2057400" indent="-228600">
              <a:defRPr kumimoji="1">
                <a:solidFill>
                  <a:schemeClr val="tx1"/>
                </a:solidFill>
                <a:latin typeface="Arial" panose="020B0604020202020204" pitchFamily="34" charset="0"/>
                <a:ea typeface="HGPｺﾞｼｯｸE" panose="020B0900000000000000"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HGPｺﾞｼｯｸE" panose="020B0900000000000000" pitchFamily="50" charset="-128"/>
              </a:defRPr>
            </a:lvl9pPr>
          </a:lstStyle>
          <a:p>
            <a:endParaRPr lang="ja-JP" altLang="en-US">
              <a:solidFill>
                <a:srgbClr val="000000"/>
              </a:solidFill>
              <a:ea typeface="ＭＳ Ｐゴシック" panose="020B0600070205080204" pitchFamily="50" charset="-128"/>
            </a:endParaRPr>
          </a:p>
        </p:txBody>
      </p:sp>
      <p:sp>
        <p:nvSpPr>
          <p:cNvPr id="73734" name="Rectangle 4">
            <a:extLst>
              <a:ext uri="{FF2B5EF4-FFF2-40B4-BE49-F238E27FC236}">
                <a16:creationId xmlns:a16="http://schemas.microsoft.com/office/drawing/2014/main" id="{E1041F34-C82E-4A39-8B53-6D0175C50DED}"/>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生理中の女性を不浄とみなす慣習が未だに残っています。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ja-JP" altLang="en-US" dirty="0">
                <a:latin typeface="Arial" panose="020B0604020202020204" pitchFamily="34" charset="0"/>
              </a:rPr>
              <a:t>そもそもトイレの数が十分ではなく、トイレが汚いので行くことができず、女子生徒の３分の１が生理中に学校を休んでいるのが現状です。</a:t>
            </a:r>
          </a:p>
          <a:p>
            <a:endParaRPr lang="en-US" altLang="ja-JP" dirty="0">
              <a:latin typeface="Arial" panose="020B0604020202020204" pitchFamily="34" charset="0"/>
            </a:endParaRPr>
          </a:p>
          <a:p>
            <a:r>
              <a:rPr lang="ja-JP" altLang="en-US" dirty="0">
                <a:latin typeface="Arial" panose="020B0604020202020204" pitchFamily="34" charset="0"/>
              </a:rPr>
              <a:t>また、</a:t>
            </a:r>
            <a:r>
              <a:rPr lang="en-US" altLang="ja-JP" dirty="0">
                <a:latin typeface="Arial" panose="020B0604020202020204" pitchFamily="34" charset="0"/>
              </a:rPr>
              <a:t>2005</a:t>
            </a:r>
            <a:r>
              <a:rPr lang="ja-JP" altLang="en-US" dirty="0">
                <a:latin typeface="Arial" panose="020B0604020202020204" pitchFamily="34" charset="0"/>
              </a:rPr>
              <a:t>年に廃止されたチャウパディとよばれるヒンドゥー教の慣習が、いまだに文化的に根強く残っており、死者も出ています。</a:t>
            </a:r>
            <a:endParaRPr lang="en-US" altLang="ja-JP" dirty="0">
              <a:latin typeface="Arial" panose="020B0604020202020204" pitchFamily="34" charset="0"/>
            </a:endParaRPr>
          </a:p>
          <a:p>
            <a:endParaRPr lang="en-US" altLang="ja-JP" dirty="0">
              <a:latin typeface="Arial" panose="020B0604020202020204" pitchFamily="34" charset="0"/>
            </a:endParaRPr>
          </a:p>
          <a:p>
            <a:r>
              <a:rPr lang="en-US" altLang="ja-JP" dirty="0">
                <a:latin typeface="Arial" panose="020B0604020202020204" pitchFamily="34" charset="0"/>
              </a:rPr>
              <a:t>※</a:t>
            </a:r>
            <a:r>
              <a:rPr lang="ja-JP" altLang="en-US" dirty="0">
                <a:latin typeface="Arial" panose="020B0604020202020204" pitchFamily="34" charset="0"/>
              </a:rPr>
              <a:t>チャウパディとは、ヒンドゥー教に基づき、生理中の女性や出産後の女性を「不浄」とみなして隔離・監禁する慣習。</a:t>
            </a:r>
            <a:endParaRPr lang="en-US" altLang="ja-JP" dirty="0">
              <a:latin typeface="Arial" panose="020B0604020202020204" pitchFamily="34" charset="0"/>
            </a:endParaRPr>
          </a:p>
        </p:txBody>
      </p:sp>
      <p:sp>
        <p:nvSpPr>
          <p:cNvPr id="73736" name="スライド イメージ プレースホルダー 5">
            <a:extLst>
              <a:ext uri="{FF2B5EF4-FFF2-40B4-BE49-F238E27FC236}">
                <a16:creationId xmlns:a16="http://schemas.microsoft.com/office/drawing/2014/main" id="{3FF35338-FE0D-4527-98EA-B9629CC9DF00}"/>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279B82A6-4ACA-4977-8101-121F3D25C672}"/>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20</a:t>
            </a:fld>
            <a:endParaRPr lang="en-US" altLang="ja-JP" dirty="0"/>
          </a:p>
        </p:txBody>
      </p:sp>
    </p:spTree>
    <p:extLst>
      <p:ext uri="{BB962C8B-B14F-4D97-AF65-F5344CB8AC3E}">
        <p14:creationId xmlns:p14="http://schemas.microsoft.com/office/powerpoint/2010/main" val="207944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つぎに、バヌアツで多発する自然災害の状況を見ていきましょう。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21</a:t>
            </a:fld>
            <a:endParaRPr lang="en-US" altLang="ja-JP"/>
          </a:p>
        </p:txBody>
      </p:sp>
    </p:spTree>
    <p:extLst>
      <p:ext uri="{BB962C8B-B14F-4D97-AF65-F5344CB8AC3E}">
        <p14:creationId xmlns:p14="http://schemas.microsoft.com/office/powerpoint/2010/main" val="316566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499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災害のない普段は海に囲まれたとても穏やかな国ですが、</a:t>
            </a:r>
            <a:r>
              <a:rPr lang="ja-JP" altLang="en-US" dirty="0">
                <a:latin typeface="Arial" charset="0"/>
              </a:rPr>
              <a:t>バヌアツは世界でもっとも自然災害に対して脆弱な国です。</a:t>
            </a:r>
            <a:endParaRPr lang="en-US" altLang="ja-JP" dirty="0">
              <a:latin typeface="Arial" charset="0"/>
            </a:endParaRPr>
          </a:p>
          <a:p>
            <a:endParaRPr lang="en-US" altLang="ja-JP" dirty="0">
              <a:latin typeface="Arial" charset="0"/>
            </a:endParaRPr>
          </a:p>
          <a:p>
            <a:r>
              <a:rPr lang="ja-JP" altLang="en-US" dirty="0">
                <a:latin typeface="Arial" charset="0"/>
              </a:rPr>
              <a:t>防災知識の普及、学校での災害対策が進んでいないので、被害の拡大を招いています。</a:t>
            </a:r>
            <a:endParaRPr lang="ja-JP" altLang="ja-JP" dirty="0">
              <a:latin typeface="Arial" charset="0"/>
            </a:endParaRPr>
          </a:p>
          <a:p>
            <a:pPr eaLnBrk="1" hangingPunct="1">
              <a:spcBef>
                <a:spcPct val="0"/>
              </a:spcBef>
            </a:pPr>
            <a:endParaRPr lang="ja-JP" altLang="ja-JP" dirty="0"/>
          </a:p>
        </p:txBody>
      </p:sp>
      <p:sp>
        <p:nvSpPr>
          <p:cNvPr id="8500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7E04100A-79F7-4709-B78C-12934F105C9F}"/>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22</a:t>
            </a:fld>
            <a:endParaRPr lang="en-US" altLang="ja-JP" dirty="0"/>
          </a:p>
        </p:txBody>
      </p:sp>
    </p:spTree>
    <p:extLst>
      <p:ext uri="{BB962C8B-B14F-4D97-AF65-F5344CB8AC3E}">
        <p14:creationId xmlns:p14="http://schemas.microsoft.com/office/powerpoint/2010/main" val="1843532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397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dirty="0"/>
              <a:t>2015</a:t>
            </a:r>
            <a:r>
              <a:rPr lang="ja-JP" altLang="en-US" dirty="0"/>
              <a:t>年３月に同国をおそったサイクロンパムによって、人口の</a:t>
            </a:r>
            <a:r>
              <a:rPr lang="en-US" altLang="ja-JP" dirty="0"/>
              <a:t>70%</a:t>
            </a:r>
            <a:r>
              <a:rPr lang="ja-JP" altLang="en-US" dirty="0"/>
              <a:t>以上の人が被害を受けました。</a:t>
            </a:r>
            <a:endParaRPr lang="en-US" altLang="ja-JP" dirty="0"/>
          </a:p>
          <a:p>
            <a:pPr eaLnBrk="1" hangingPunct="1">
              <a:spcBef>
                <a:spcPct val="0"/>
              </a:spcBef>
            </a:pPr>
            <a:endParaRPr lang="en-US" altLang="ja-JP" dirty="0"/>
          </a:p>
          <a:p>
            <a:pPr eaLnBrk="1" hangingPunct="1">
              <a:spcBef>
                <a:spcPct val="0"/>
              </a:spcBef>
            </a:pPr>
            <a:r>
              <a:rPr lang="ja-JP" altLang="en-US" dirty="0"/>
              <a:t>対応能力や地理面などあらゆる観点から見て、自然災害のリスクが高い国であるという報告（</a:t>
            </a:r>
            <a:r>
              <a:rPr lang="en-US" altLang="ja-JP" dirty="0"/>
              <a:t>World Risk Report, United Nations University 2016)</a:t>
            </a:r>
            <a:r>
              <a:rPr lang="ja-JP" altLang="en-US" dirty="0"/>
              <a:t>もあり、バヌアツ赤十字社自体が災害リスク軽減や防災教育への意識が高いといえます。</a:t>
            </a:r>
            <a:endParaRPr lang="en-US" altLang="ja-JP" dirty="0"/>
          </a:p>
        </p:txBody>
      </p:sp>
      <p:sp>
        <p:nvSpPr>
          <p:cNvPr id="8397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E3168D42-A1C1-466B-88D1-02338CAB05E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23</a:t>
            </a:fld>
            <a:endParaRPr lang="en-US" altLang="ja-JP" dirty="0"/>
          </a:p>
        </p:txBody>
      </p:sp>
    </p:spTree>
    <p:extLst>
      <p:ext uri="{BB962C8B-B14F-4D97-AF65-F5344CB8AC3E}">
        <p14:creationId xmlns:p14="http://schemas.microsoft.com/office/powerpoint/2010/main" val="88251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地震の様子です。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24</a:t>
            </a:fld>
            <a:endParaRPr lang="en-US" altLang="ja-JP"/>
          </a:p>
        </p:txBody>
      </p:sp>
    </p:spTree>
    <p:extLst>
      <p:ext uri="{BB962C8B-B14F-4D97-AF65-F5344CB8AC3E}">
        <p14:creationId xmlns:p14="http://schemas.microsoft.com/office/powerpoint/2010/main" val="2225414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気候変動の影響で、洪水や干ばつも頻繁に起きるようになりました。</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25</a:t>
            </a:fld>
            <a:endParaRPr lang="en-US" altLang="ja-JP"/>
          </a:p>
        </p:txBody>
      </p:sp>
    </p:spTree>
    <p:extLst>
      <p:ext uri="{BB962C8B-B14F-4D97-AF65-F5344CB8AC3E}">
        <p14:creationId xmlns:p14="http://schemas.microsoft.com/office/powerpoint/2010/main" val="2412502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defRPr/>
            </a:pPr>
            <a:r>
              <a:rPr lang="ja-JP" altLang="en-US" dirty="0"/>
              <a:t>アンバエ</a:t>
            </a:r>
            <a:r>
              <a:rPr lang="ja-JP" altLang="ja-JP" dirty="0"/>
              <a:t>島の北部にある学校が鉄砲水で完全に破壊され、</a:t>
            </a:r>
            <a:r>
              <a:rPr lang="en-AU" altLang="ja-JP" dirty="0"/>
              <a:t>199</a:t>
            </a:r>
            <a:r>
              <a:rPr lang="ja-JP" altLang="ja-JP" dirty="0"/>
              <a:t>人が被災し、子供たちが通う学校も失われ</a:t>
            </a:r>
            <a:r>
              <a:rPr lang="ja-JP" altLang="en-US" dirty="0"/>
              <a:t>まし</a:t>
            </a:r>
            <a:r>
              <a:rPr lang="ja-JP" altLang="ja-JP" dirty="0"/>
              <a:t>た。早期警報のおかげで幸いにして死者はなく、これまでに比べて人々の備えはでき</a:t>
            </a:r>
            <a:r>
              <a:rPr lang="ja-JP" altLang="en-US" dirty="0"/>
              <a:t>ました</a:t>
            </a:r>
            <a:r>
              <a:rPr lang="ja-JP" altLang="ja-JP" dirty="0"/>
              <a:t>。しかしながら被害は甚大で、州災害委員会によって子供たちは</a:t>
            </a:r>
            <a:r>
              <a:rPr lang="ja-JP" altLang="en-US" dirty="0"/>
              <a:t>赤十字の防災教育支援</a:t>
            </a:r>
            <a:r>
              <a:rPr lang="ja-JP" altLang="ja-JP" dirty="0"/>
              <a:t>を受けた学校での教育継続を割り振られたものの、学習スペースと文房具が不足してい</a:t>
            </a:r>
            <a:r>
              <a:rPr lang="ja-JP" altLang="en-US" dirty="0"/>
              <a:t>ます</a:t>
            </a:r>
            <a:r>
              <a:rPr lang="ja-JP" altLang="ja-JP" dirty="0"/>
              <a:t>。</a:t>
            </a:r>
          </a:p>
          <a:p>
            <a:endParaRPr lang="en-US" altLang="ja-JP" dirty="0"/>
          </a:p>
          <a:p>
            <a:pPr lvl="0">
              <a:defRPr/>
            </a:pPr>
            <a:r>
              <a:rPr lang="ja-JP" altLang="ja-JP" dirty="0"/>
              <a:t>研修済のユース・ボランティアは</a:t>
            </a:r>
            <a:r>
              <a:rPr lang="ja-JP" altLang="en-US" dirty="0"/>
              <a:t>災害等の対応方法</a:t>
            </a:r>
            <a:r>
              <a:rPr lang="ja-JP" altLang="ja-JP" dirty="0"/>
              <a:t>を良く</a:t>
            </a:r>
            <a:r>
              <a:rPr lang="ja-JP" altLang="en-US" dirty="0"/>
              <a:t>理解</a:t>
            </a:r>
            <a:r>
              <a:rPr lang="ja-JP" altLang="ja-JP" dirty="0"/>
              <a:t>できており、教育省の指示が発出されると速やかに避難準備に取りかかれたようで</a:t>
            </a:r>
            <a:r>
              <a:rPr lang="ja-JP" altLang="en-US" dirty="0"/>
              <a:t>す</a:t>
            </a:r>
            <a:r>
              <a:rPr lang="ja-JP" altLang="ja-JP" dirty="0"/>
              <a:t>。</a:t>
            </a:r>
          </a:p>
          <a:p>
            <a:pPr marL="0" marR="0" lvl="0" indent="0" defTabSz="914400" eaLnBrk="1" latinLnBrk="0" hangingPunct="1">
              <a:lnSpc>
                <a:spcPct val="100000"/>
              </a:lnSpc>
              <a:spcBef>
                <a:spcPct val="0"/>
              </a:spcBef>
              <a:buClrTx/>
              <a:buSzTx/>
              <a:buFontTx/>
              <a:buNone/>
              <a:tabLst/>
              <a:defRPr/>
            </a:pPr>
            <a:endParaRPr lang="ja-JP"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26</a:t>
            </a:fld>
            <a:endParaRPr lang="en-US" altLang="ja-JP"/>
          </a:p>
        </p:txBody>
      </p:sp>
    </p:spTree>
    <p:extLst>
      <p:ext uri="{BB962C8B-B14F-4D97-AF65-F5344CB8AC3E}">
        <p14:creationId xmlns:p14="http://schemas.microsoft.com/office/powerpoint/2010/main" val="204074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津波も起きています。</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27</a:t>
            </a:fld>
            <a:endParaRPr lang="en-US" altLang="ja-JP"/>
          </a:p>
        </p:txBody>
      </p:sp>
    </p:spTree>
    <p:extLst>
      <p:ext uri="{BB962C8B-B14F-4D97-AF65-F5344CB8AC3E}">
        <p14:creationId xmlns:p14="http://schemas.microsoft.com/office/powerpoint/2010/main" val="310249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数年前までは海辺で、ヤシの木のプランテーションをしていましたが、海面上昇により、今では海の中。</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28</a:t>
            </a:fld>
            <a:endParaRPr lang="en-US" altLang="ja-JP"/>
          </a:p>
        </p:txBody>
      </p:sp>
    </p:spTree>
    <p:extLst>
      <p:ext uri="{BB962C8B-B14F-4D97-AF65-F5344CB8AC3E}">
        <p14:creationId xmlns:p14="http://schemas.microsoft.com/office/powerpoint/2010/main" val="1216116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火山噴火も起きています。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29</a:t>
            </a:fld>
            <a:endParaRPr lang="en-US" altLang="ja-JP"/>
          </a:p>
        </p:txBody>
      </p:sp>
    </p:spTree>
    <p:extLst>
      <p:ext uri="{BB962C8B-B14F-4D97-AF65-F5344CB8AC3E}">
        <p14:creationId xmlns:p14="http://schemas.microsoft.com/office/powerpoint/2010/main" val="353570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世界で起きている問題に対して、私たちには、何ができるか考えてみましょう。</a:t>
            </a:r>
            <a:endParaRPr lang="en-US" altLang="ja-JP" dirty="0"/>
          </a:p>
          <a:p>
            <a:pPr eaLnBrk="1" hangingPunct="1">
              <a:spcBef>
                <a:spcPct val="0"/>
              </a:spcBef>
            </a:pPr>
            <a:endParaRPr lang="en-US" altLang="ja-JP" dirty="0"/>
          </a:p>
          <a:p>
            <a:pPr eaLnBrk="1" hangingPunct="1">
              <a:spcBef>
                <a:spcPct val="0"/>
              </a:spcBef>
            </a:pPr>
            <a:r>
              <a:rPr lang="ja-JP" altLang="en-US" dirty="0"/>
              <a:t>青少年赤十字では、３つの実践目標を掲げています。</a:t>
            </a:r>
            <a:endParaRPr lang="en-US" altLang="ja-JP" dirty="0"/>
          </a:p>
          <a:p>
            <a:pPr eaLnBrk="1" hangingPunct="1">
              <a:spcBef>
                <a:spcPct val="0"/>
              </a:spcBef>
            </a:pPr>
            <a:r>
              <a:rPr lang="ja-JP" altLang="en-US" dirty="0"/>
              <a:t>生命と健康を大切にするという「健康・安全」、</a:t>
            </a:r>
            <a:endParaRPr lang="en-US" altLang="ja-JP" dirty="0"/>
          </a:p>
          <a:p>
            <a:pPr eaLnBrk="1" hangingPunct="1">
              <a:spcBef>
                <a:spcPct val="0"/>
              </a:spcBef>
            </a:pPr>
            <a:r>
              <a:rPr lang="ja-JP" altLang="en-US" dirty="0"/>
              <a:t>人間として社会のため、人のために尽くす責任を自覚し、実行することの「奉仕」、</a:t>
            </a:r>
            <a:endParaRPr lang="en-US" altLang="ja-JP" dirty="0"/>
          </a:p>
          <a:p>
            <a:pPr eaLnBrk="1" hangingPunct="1">
              <a:spcBef>
                <a:spcPct val="0"/>
              </a:spcBef>
            </a:pPr>
            <a:r>
              <a:rPr lang="ja-JP" altLang="en-US" dirty="0"/>
              <a:t>そして広く世界の青少年を知り、仲良く助け合う精神を養う「国際理解・親善」です。</a:t>
            </a:r>
            <a:endParaRPr lang="en-US" altLang="ja-JP" dirty="0"/>
          </a:p>
          <a:p>
            <a:pPr eaLnBrk="1" hangingPunct="1">
              <a:spcBef>
                <a:spcPct val="0"/>
              </a:spcBef>
            </a:pPr>
            <a:endParaRPr lang="en-US" altLang="ja-JP" dirty="0"/>
          </a:p>
          <a:p>
            <a:pPr eaLnBrk="1" hangingPunct="1">
              <a:spcBef>
                <a:spcPct val="0"/>
              </a:spcBef>
            </a:pPr>
            <a:r>
              <a:rPr lang="ja-JP" altLang="en-US" dirty="0"/>
              <a:t>私たちは社会の一員として生きています。また、いつも世界の国々との繋がりの中で生活しています。世界の人々について知り、互いに理解を深め、助け合うことが重要です。</a:t>
            </a:r>
            <a:endParaRPr lang="en-US" altLang="ja-JP" dirty="0"/>
          </a:p>
          <a:p>
            <a:pPr eaLnBrk="1" hangingPunct="1">
              <a:spcBef>
                <a:spcPct val="0"/>
              </a:spcBef>
            </a:pPr>
            <a:endParaRPr lang="en-US" altLang="ja-JP" dirty="0"/>
          </a:p>
          <a:p>
            <a:pPr eaLnBrk="1" hangingPunct="1">
              <a:spcBef>
                <a:spcPct val="0"/>
              </a:spcBef>
            </a:pPr>
            <a:r>
              <a:rPr lang="ja-JP" altLang="en-US" dirty="0"/>
              <a:t>世界の人々や、彼らが抱える問題について知り、何ができるのか考え、彼らのいのちを守るために行動することが求められています。</a:t>
            </a:r>
            <a:endParaRPr lang="en-US" altLang="ja-JP" dirty="0"/>
          </a:p>
          <a:p>
            <a:pPr eaLnBrk="1" hangingPunct="1"/>
            <a:endParaRPr lang="ja-JP" altLang="en-US" dirty="0"/>
          </a:p>
        </p:txBody>
      </p:sp>
      <p:sp>
        <p:nvSpPr>
          <p:cNvPr id="4" name="スライド番号プレースホルダー 3">
            <a:extLst>
              <a:ext uri="{FF2B5EF4-FFF2-40B4-BE49-F238E27FC236}">
                <a16:creationId xmlns:a16="http://schemas.microsoft.com/office/drawing/2014/main" id="{9C1B20EB-12A2-40D8-A47A-F3E7F3443604}"/>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3</a:t>
            </a:fld>
            <a:endParaRPr lang="en-US" altLang="ja-JP"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火山噴火の被害を受けた支援先の学校へ訪問し、活動の様子を伺いました。</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30</a:t>
            </a:fld>
            <a:endParaRPr lang="en-US" altLang="ja-JP"/>
          </a:p>
        </p:txBody>
      </p:sp>
    </p:spTree>
    <p:extLst>
      <p:ext uri="{BB962C8B-B14F-4D97-AF65-F5344CB8AC3E}">
        <p14:creationId xmlns:p14="http://schemas.microsoft.com/office/powerpoint/2010/main" val="940687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endParaRPr lang="ja-JP" altLang="en-US" sz="1800">
              <a:latin typeface="Arial" charset="0"/>
            </a:endParaRPr>
          </a:p>
        </p:txBody>
      </p:sp>
      <p:sp>
        <p:nvSpPr>
          <p:cNvPr id="7373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では、ネパールにおける事業の概要を詳しく見ていきましょう。</a:t>
            </a:r>
            <a:endParaRPr lang="en-US" altLang="ja-JP" dirty="0"/>
          </a:p>
          <a:p>
            <a:r>
              <a:rPr lang="ja-JP" altLang="en-US" dirty="0"/>
              <a:t>ネパールでは、「持続可能な水と衛生」事業を実施します。</a:t>
            </a:r>
            <a:endParaRPr lang="en-US" altLang="ja-JP" dirty="0"/>
          </a:p>
          <a:p>
            <a:endParaRPr lang="en-US" altLang="ja-JP" dirty="0"/>
          </a:p>
          <a:p>
            <a:r>
              <a:rPr lang="ja-JP" altLang="en-US" dirty="0"/>
              <a:t>ネパールは、ヒマラヤ山脈を有する山岳の国です。そのため、上下水道の整備などが遅れており、</a:t>
            </a:r>
            <a:endParaRPr lang="en-US" altLang="ja-JP" dirty="0"/>
          </a:p>
          <a:p>
            <a:r>
              <a:rPr lang="ja-JP" altLang="en-US" dirty="0"/>
              <a:t>特に山岳部の村々では衛生状態が不十分、毎年２万人を超える人が不衛生な水の使用による感染症で亡くなっています。</a:t>
            </a:r>
            <a:endParaRPr lang="en-US" altLang="ja-JP" dirty="0"/>
          </a:p>
          <a:p>
            <a:endParaRPr lang="en-US" altLang="ja-JP" dirty="0"/>
          </a:p>
          <a:p>
            <a:r>
              <a:rPr lang="ja-JP" altLang="en-US" dirty="0"/>
              <a:t>不衛生な環境の中で下痢症に悩まされることも多く、５歳未満時の死亡につながる一因ともなっており、まずトイレや水道設備の整備が急務となっています。</a:t>
            </a:r>
            <a:endParaRPr lang="en-US" altLang="ja-JP" dirty="0"/>
          </a:p>
          <a:p>
            <a:endParaRPr lang="ja-JP" altLang="ja-JP" dirty="0">
              <a:latin typeface="Arial" charset="0"/>
            </a:endParaRPr>
          </a:p>
        </p:txBody>
      </p:sp>
      <p:sp>
        <p:nvSpPr>
          <p:cNvPr id="7373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9416A708-C4E3-408B-809D-1103272627E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31</a:t>
            </a:fld>
            <a:endParaRPr lang="en-US"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5"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71686"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今回の対象地域はシャンジャとパルバトという地域</a:t>
            </a:r>
            <a:r>
              <a:rPr lang="ja-JP" altLang="en-US"/>
              <a:t>で、ネパール第２</a:t>
            </a:r>
            <a:r>
              <a:rPr lang="ja-JP" altLang="en-US" dirty="0"/>
              <a:t>の都市ポカラからは車で１時間～１時間半ほどのところにあります。</a:t>
            </a:r>
            <a:endParaRPr lang="en-US" altLang="ja-JP" dirty="0"/>
          </a:p>
          <a:p>
            <a:endParaRPr lang="en-US" altLang="ja-JP" dirty="0"/>
          </a:p>
          <a:p>
            <a:r>
              <a:rPr lang="ja-JP" altLang="en-US" dirty="0"/>
              <a:t>昭和</a:t>
            </a:r>
            <a:r>
              <a:rPr lang="en-US" altLang="ja-JP" dirty="0"/>
              <a:t>59</a:t>
            </a:r>
            <a:r>
              <a:rPr lang="ja-JP" altLang="en-US" dirty="0"/>
              <a:t>年～平成</a:t>
            </a:r>
            <a:r>
              <a:rPr lang="en-US" altLang="ja-JP" dirty="0"/>
              <a:t>11</a:t>
            </a:r>
            <a:r>
              <a:rPr lang="ja-JP" altLang="en-US" dirty="0"/>
              <a:t>年まで日本赤十字社と協同で始めた飲料水供給事業は、ネパール赤十字社の発展に大きく貢献し国家全体の衛生状態の成長にもつながり、国家からネパール赤十字社への同分野の信頼は厚いです（この事業をきっかけに国は水衛生分野におけるマスタープランを策定しています）。</a:t>
            </a:r>
            <a:endParaRPr lang="en-US" altLang="ja-JP" dirty="0"/>
          </a:p>
          <a:p>
            <a:endParaRPr lang="en-US" altLang="ja-JP" dirty="0"/>
          </a:p>
          <a:p>
            <a:r>
              <a:rPr lang="ja-JP" altLang="en-US" dirty="0"/>
              <a:t>平成</a:t>
            </a:r>
            <a:r>
              <a:rPr lang="en-US" altLang="ja-JP" dirty="0"/>
              <a:t>16</a:t>
            </a:r>
            <a:r>
              <a:rPr lang="ja-JP" altLang="en-US" dirty="0"/>
              <a:t>年から始めた教育等支援事業から引き続きの支援ではありますが、事業管理や活動からみても１円玉募金にかかるモデルとなる事業としてふさわしいといえます。</a:t>
            </a:r>
            <a:endParaRPr lang="en-US" altLang="ja-JP" dirty="0"/>
          </a:p>
        </p:txBody>
      </p:sp>
      <p:sp>
        <p:nvSpPr>
          <p:cNvPr id="71688"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A16F6FA1-4DF8-4707-B9D2-9CF3DBA9825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32</a:t>
            </a:fld>
            <a:endParaRPr lang="en-US"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5"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dirty="0">
              <a:solidFill>
                <a:srgbClr val="000000"/>
              </a:solidFill>
              <a:latin typeface="Arial" charset="0"/>
            </a:endParaRPr>
          </a:p>
        </p:txBody>
      </p:sp>
      <p:sp>
        <p:nvSpPr>
          <p:cNvPr id="76806"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活動目標１は子供たちが衛生的な行動を身に付ける知識と技術を得ることです。</a:t>
            </a:r>
          </a:p>
        </p:txBody>
      </p:sp>
      <p:sp>
        <p:nvSpPr>
          <p:cNvPr id="76808"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D4055B11-3697-4324-8538-B379EDF4C675}"/>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33</a:t>
            </a:fld>
            <a:endParaRPr lang="en-US"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活動目標２は性別や年齢、障がいに配慮した衛生環境を形成することです。</a:t>
            </a:r>
          </a:p>
          <a:p>
            <a:endParaRPr lang="en-US" altLang="ja-JP" dirty="0"/>
          </a:p>
          <a:p>
            <a:r>
              <a:rPr lang="ja-JP" altLang="en-US" dirty="0"/>
              <a:t>蛇口、トイレのドアが適正な高さに配置され、年齢の違う子供たちにとって使いやすいものとなっていること。</a:t>
            </a:r>
            <a:endParaRPr lang="en-US" altLang="ja-JP" dirty="0"/>
          </a:p>
          <a:p>
            <a:r>
              <a:rPr lang="ja-JP" altLang="en-US" dirty="0"/>
              <a:t>車椅子が通れるようにトイレまでの段差をなくすこと。</a:t>
            </a:r>
            <a:endParaRPr lang="en-US" altLang="ja-JP" dirty="0"/>
          </a:p>
          <a:p>
            <a:r>
              <a:rPr lang="ja-JP" altLang="en-US" dirty="0"/>
              <a:t>男女別の設備になっている、女性用の衛生器具や使いやすい焼却炉などが備えられていること、など、</a:t>
            </a:r>
            <a:endParaRPr lang="en-US" altLang="ja-JP" dirty="0"/>
          </a:p>
          <a:p>
            <a:r>
              <a:rPr lang="ja-JP" altLang="en-US" dirty="0"/>
              <a:t>すべての子どもたちに対して優しい衛生設備になるよう改善を加えます。</a:t>
            </a:r>
            <a:endParaRPr lang="en-US" altLang="ja-JP"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34</a:t>
            </a:fld>
            <a:endParaRPr lang="en-US" altLang="ja-JP"/>
          </a:p>
        </p:txBody>
      </p:sp>
    </p:spTree>
    <p:extLst>
      <p:ext uri="{BB962C8B-B14F-4D97-AF65-F5344CB8AC3E}">
        <p14:creationId xmlns:p14="http://schemas.microsoft.com/office/powerpoint/2010/main" val="1811134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dirty="0">
              <a:solidFill>
                <a:srgbClr val="000000"/>
              </a:solidFill>
              <a:latin typeface="Arial" charset="0"/>
            </a:endParaRPr>
          </a:p>
        </p:txBody>
      </p:sp>
      <p:sp>
        <p:nvSpPr>
          <p:cNvPr id="7783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活動目標３は水に起因する感染症の蔓延を防ぐことです。</a:t>
            </a:r>
            <a:endParaRPr lang="en-US" altLang="ja-JP" dirty="0"/>
          </a:p>
          <a:p>
            <a:endParaRPr lang="en-US" altLang="ja-JP" dirty="0"/>
          </a:p>
          <a:p>
            <a:r>
              <a:rPr lang="ja-JP" altLang="en-US" dirty="0"/>
              <a:t>トイレなどの衛生設備を導入するだけで、食事前などの必要時に手洗い慣行を教育しなかった場合、</a:t>
            </a:r>
            <a:endParaRPr lang="en-US" altLang="ja-JP" dirty="0"/>
          </a:p>
          <a:p>
            <a:r>
              <a:rPr lang="ja-JP" altLang="en-US" dirty="0"/>
              <a:t>下痢症や５歳未満時の死亡率減少にはつながらないというデータがあります。</a:t>
            </a:r>
            <a:endParaRPr lang="en-US" altLang="ja-JP" dirty="0"/>
          </a:p>
          <a:p>
            <a:r>
              <a:rPr lang="ja-JP" altLang="en-US" dirty="0"/>
              <a:t>したがって、積極的な石鹸での手洗いを推進することは学校での水と衛生環境の重要パートとして位置づけられています。</a:t>
            </a:r>
            <a:endParaRPr lang="en-US" altLang="ja-JP" dirty="0"/>
          </a:p>
          <a:p>
            <a:endParaRPr lang="en-US" altLang="ja-JP" dirty="0"/>
          </a:p>
          <a:p>
            <a:r>
              <a:rPr lang="ja-JP" altLang="en-US" dirty="0"/>
              <a:t>特に妊娠している母親や学校の子供たちに対して、子供の死亡率、下痢症発生率を下げるために集中的に教育をする予定です。</a:t>
            </a:r>
            <a:endParaRPr lang="en-US" altLang="ja-JP" dirty="0"/>
          </a:p>
        </p:txBody>
      </p:sp>
      <p:sp>
        <p:nvSpPr>
          <p:cNvPr id="7783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383A2A3A-064B-45A1-BF52-748F2CB6156B}"/>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35</a:t>
            </a:fld>
            <a:endParaRPr lang="en-US" altLang="ja-JP"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dirty="0">
              <a:solidFill>
                <a:srgbClr val="000000"/>
              </a:solidFill>
              <a:latin typeface="Arial" charset="0"/>
            </a:endParaRPr>
          </a:p>
        </p:txBody>
      </p:sp>
      <p:sp>
        <p:nvSpPr>
          <p:cNvPr id="7885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活動目標４は衛生的な施設や環境を維持する状態を保つことです。</a:t>
            </a:r>
          </a:p>
          <a:p>
            <a:endParaRPr lang="en-US" altLang="ja-JP" dirty="0"/>
          </a:p>
          <a:p>
            <a:r>
              <a:rPr lang="ja-JP" altLang="en-US" dirty="0"/>
              <a:t>男女別の衛生環境を整えることと並行して、特に思春期の女子に向けた月経教育や衛生的なナプキンの作成などを行います。</a:t>
            </a:r>
            <a:endParaRPr lang="en-US" altLang="ja-JP" dirty="0"/>
          </a:p>
          <a:p>
            <a:r>
              <a:rPr lang="ja-JP" altLang="en-US" dirty="0"/>
              <a:t>月経時に学校に行かないような生徒の数を減らすために、正しい知識の普及と理解が必要となっています。</a:t>
            </a:r>
            <a:endParaRPr lang="en-US" altLang="ja-JP" dirty="0"/>
          </a:p>
          <a:p>
            <a:endParaRPr lang="en-US" altLang="ja-JP" dirty="0"/>
          </a:p>
          <a:p>
            <a:r>
              <a:rPr lang="ja-JP" altLang="en-US" dirty="0"/>
              <a:t>子供たちが積極的にトイレの清掃や管理を行うことで、衛生状態を保ちます。</a:t>
            </a:r>
            <a:endParaRPr lang="en-US" altLang="ja-JP" dirty="0"/>
          </a:p>
        </p:txBody>
      </p:sp>
      <p:sp>
        <p:nvSpPr>
          <p:cNvPr id="7885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DEDDE878-F23E-42E5-9648-A9B361DFCB39}"/>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36</a:t>
            </a:fld>
            <a:endParaRPr lang="en-US" altLang="ja-JP"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それでは、具体的な活動内容を見ていきましょう。</a:t>
            </a:r>
            <a:endParaRPr lang="en-US" altLang="ja-JP" dirty="0"/>
          </a:p>
          <a:p>
            <a:endParaRPr lang="en-US" altLang="ja-JP" dirty="0"/>
          </a:p>
          <a:p>
            <a:pPr>
              <a:lnSpc>
                <a:spcPct val="120000"/>
              </a:lnSpc>
            </a:pPr>
            <a:r>
              <a:rPr lang="ja-JP" altLang="en-US" dirty="0"/>
              <a:t>衛生環境を保つために、</a:t>
            </a:r>
            <a:r>
              <a:rPr lang="ja-JP" altLang="ja-JP" dirty="0"/>
              <a:t>石鹸、トイレブラシ、</a:t>
            </a:r>
            <a:r>
              <a:rPr lang="ja-JP" altLang="en-US" dirty="0"/>
              <a:t>ほうき</a:t>
            </a:r>
            <a:r>
              <a:rPr lang="ja-JP" altLang="ja-JP" dirty="0"/>
              <a:t>、マスク、手袋、ゴミ取り、ゴミ箱、</a:t>
            </a:r>
            <a:r>
              <a:rPr lang="ja-JP" altLang="en-US" dirty="0"/>
              <a:t>バケツ</a:t>
            </a:r>
            <a:r>
              <a:rPr lang="ja-JP" altLang="ja-JP" dirty="0"/>
              <a:t>、</a:t>
            </a:r>
            <a:r>
              <a:rPr lang="ja-JP" altLang="en-US" dirty="0"/>
              <a:t>歯ブラシ、歯磨き粉等の</a:t>
            </a:r>
            <a:r>
              <a:rPr lang="ja-JP" altLang="ja-JP" dirty="0"/>
              <a:t>衛生用具を</a:t>
            </a:r>
            <a:r>
              <a:rPr lang="ja-JP" altLang="en-US" dirty="0"/>
              <a:t>配布します。</a:t>
            </a:r>
            <a:endParaRPr lang="en-US" altLang="ja-JP" dirty="0"/>
          </a:p>
          <a:p>
            <a:pPr>
              <a:lnSpc>
                <a:spcPct val="120000"/>
              </a:lnSpc>
            </a:pPr>
            <a:endParaRPr lang="en-US" altLang="ja-JP" dirty="0"/>
          </a:p>
          <a:p>
            <a:pPr>
              <a:lnSpc>
                <a:spcPct val="120000"/>
              </a:lnSpc>
            </a:pPr>
            <a:r>
              <a:rPr lang="ja-JP" altLang="en-US" dirty="0"/>
              <a:t>また、石鹸の必要性を感じた現地の青少年赤十字メンバーは、学校でソープレイジングを企画し、継続的に使用するため、自分たちで石鹸を集めています。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37</a:t>
            </a:fld>
            <a:endParaRPr lang="en-US" altLang="ja-JP"/>
          </a:p>
        </p:txBody>
      </p:sp>
    </p:spTree>
    <p:extLst>
      <p:ext uri="{BB962C8B-B14F-4D97-AF65-F5344CB8AC3E}">
        <p14:creationId xmlns:p14="http://schemas.microsoft.com/office/powerpoint/2010/main" val="2175010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蛇口、トイレのドアなどが適正な高さに配置され、年齢の違う子供たちにとって使いやすくなりました。</a:t>
            </a:r>
            <a:endParaRPr lang="en-US" altLang="ja-JP" dirty="0"/>
          </a:p>
          <a:p>
            <a:endParaRPr lang="en-US" altLang="ja-JP" dirty="0"/>
          </a:p>
          <a:p>
            <a:r>
              <a:rPr lang="ja-JP" altLang="en-US" dirty="0"/>
              <a:t>車椅子が通れるよう、スロープも設置されました。</a:t>
            </a:r>
            <a:endParaRPr lang="en-US" altLang="ja-JP" dirty="0"/>
          </a:p>
          <a:p>
            <a:endParaRPr lang="en-US" altLang="ja-JP" dirty="0"/>
          </a:p>
          <a:p>
            <a:r>
              <a:rPr lang="ja-JP" altLang="en-US" dirty="0"/>
              <a:t>男女別の設備になっている、女性用の衛生器具や使いやすい焼却炉などが備えられていること、など、すべての子どもたちに対して優しい衛生設備になるよう改善を加えます。</a:t>
            </a:r>
            <a:endParaRPr lang="en-US" altLang="ja-JP" dirty="0"/>
          </a:p>
          <a:p>
            <a:endParaRPr lang="en-US" altLang="ja-JP" dirty="0"/>
          </a:p>
          <a:p>
            <a:r>
              <a:rPr lang="ja-JP" altLang="en-US" dirty="0"/>
              <a:t>また、子供たちが積極的にトイレの清掃や管理を行うことで、衛生状態を保ちます。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38</a:t>
            </a:fld>
            <a:endParaRPr lang="en-US" altLang="ja-JP"/>
          </a:p>
        </p:txBody>
      </p:sp>
    </p:spTree>
    <p:extLst>
      <p:ext uri="{BB962C8B-B14F-4D97-AF65-F5344CB8AC3E}">
        <p14:creationId xmlns:p14="http://schemas.microsoft.com/office/powerpoint/2010/main" val="1139370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ネパール赤十字社の職員や青少年赤十字メンバーだけでは事業を成功させることはできません。</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衛生環境改善に関係する行政や、教育機関の理解を得ると同時に、一緒に活動していく地域住民からの理解と協力が必要です。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eaLnBrk="1" hangingPunct="1"/>
            <a:r>
              <a:rPr lang="ja-JP" altLang="en-US" dirty="0"/>
              <a:t>衛生管理が徹底され、検査に合格した家には、ステッカーが貼られます。</a:t>
            </a:r>
            <a:endParaRPr lang="en-US" altLang="ja-JP" dirty="0"/>
          </a:p>
          <a:p>
            <a:pPr eaLnBrk="1" hangingPunct="1"/>
            <a:r>
              <a:rPr lang="ja-JP" altLang="en-US" dirty="0"/>
              <a:t>コミュニティすべての家にステッカーが貼られて、初めてコミュニティ全体の衛生環境が改善されたことになります。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39</a:t>
            </a:fld>
            <a:endParaRPr lang="en-US" altLang="ja-JP"/>
          </a:p>
        </p:txBody>
      </p:sp>
    </p:spTree>
    <p:extLst>
      <p:ext uri="{BB962C8B-B14F-4D97-AF65-F5344CB8AC3E}">
        <p14:creationId xmlns:p14="http://schemas.microsoft.com/office/powerpoint/2010/main" val="157790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■持続可能な開発目標（</a:t>
            </a:r>
            <a:r>
              <a:rPr lang="en-US" altLang="ja-JP" dirty="0"/>
              <a:t>SDGs</a:t>
            </a:r>
            <a:r>
              <a:rPr lang="ja-JP" altLang="en-US" dirty="0"/>
              <a:t>）とは？</a:t>
            </a:r>
          </a:p>
          <a:p>
            <a:r>
              <a:rPr lang="en-US" altLang="ja-JP" dirty="0"/>
              <a:t>SDGs</a:t>
            </a:r>
            <a:r>
              <a:rPr lang="ja-JP" altLang="en-US" dirty="0"/>
              <a:t>とは、</a:t>
            </a:r>
            <a:r>
              <a:rPr lang="en-US" altLang="ja-JP" dirty="0"/>
              <a:t>2001</a:t>
            </a:r>
            <a:r>
              <a:rPr lang="ja-JP" altLang="en-US" dirty="0"/>
              <a:t>年に策定されたミレニアム開発目標（</a:t>
            </a:r>
            <a:r>
              <a:rPr lang="en-US" altLang="ja-JP" dirty="0"/>
              <a:t>MDGs</a:t>
            </a:r>
            <a:r>
              <a:rPr lang="ja-JP" altLang="en-US" dirty="0"/>
              <a:t>）の後継として、</a:t>
            </a:r>
            <a:r>
              <a:rPr lang="en-US" altLang="ja-JP" dirty="0"/>
              <a:t>2015</a:t>
            </a:r>
            <a:r>
              <a:rPr lang="ja-JP" altLang="en-US" dirty="0"/>
              <a:t>年</a:t>
            </a:r>
            <a:r>
              <a:rPr lang="en-US" altLang="ja-JP" dirty="0"/>
              <a:t>9</a:t>
            </a:r>
            <a:r>
              <a:rPr lang="ja-JP" altLang="en-US" dirty="0"/>
              <a:t>月の国連サミットで採択された「持続可能な開発のための</a:t>
            </a:r>
            <a:r>
              <a:rPr lang="en-US" altLang="ja-JP" dirty="0"/>
              <a:t>2030</a:t>
            </a:r>
            <a:r>
              <a:rPr lang="ja-JP" altLang="en-US" dirty="0"/>
              <a:t>アジェンダ」にて記載された</a:t>
            </a:r>
            <a:r>
              <a:rPr lang="en-US" altLang="ja-JP" dirty="0"/>
              <a:t>2016</a:t>
            </a:r>
            <a:r>
              <a:rPr lang="ja-JP" altLang="en-US" dirty="0"/>
              <a:t>年から</a:t>
            </a:r>
            <a:r>
              <a:rPr lang="en-US" altLang="ja-JP" dirty="0"/>
              <a:t>2030</a:t>
            </a:r>
            <a:r>
              <a:rPr lang="ja-JP" altLang="en-US" dirty="0"/>
              <a:t>年までの国際目標です。</a:t>
            </a:r>
          </a:p>
          <a:p>
            <a:endParaRPr lang="en-US" altLang="ja-JP" dirty="0"/>
          </a:p>
          <a:p>
            <a:r>
              <a:rPr lang="ja-JP" altLang="en-US" dirty="0"/>
              <a:t>「誰一人取り残さな」社会の実現を目指し、経済・社会・環境をめぐる広範な課題に国際社会全体で取り組むこととしています。</a:t>
            </a:r>
            <a:endParaRPr lang="en-US" altLang="ja-JP" dirty="0"/>
          </a:p>
          <a:p>
            <a:endParaRPr lang="ja-JP" altLang="en-US" dirty="0"/>
          </a:p>
          <a:p>
            <a:r>
              <a:rPr lang="ja-JP" altLang="en-US" dirty="0"/>
              <a:t>■ 赤十字活動と</a:t>
            </a:r>
            <a:r>
              <a:rPr lang="en-US" altLang="ja-JP" dirty="0"/>
              <a:t>SDGs</a:t>
            </a:r>
          </a:p>
          <a:p>
            <a:r>
              <a:rPr lang="ja-JP" altLang="en-US" dirty="0"/>
              <a:t>国際社会全体の開発目標である</a:t>
            </a:r>
            <a:r>
              <a:rPr lang="en-US" altLang="ja-JP" dirty="0"/>
              <a:t>SDGs</a:t>
            </a:r>
            <a:r>
              <a:rPr lang="ja-JP" altLang="en-US" dirty="0"/>
              <a:t>の策定には、国際赤十字も深く関与しており、赤十字では目標の達成にも貢献しています。そのため、今回の指導情報で取り上げる青少年赤十字活動において関連性の高い目標をそれぞれ掲載しました。</a:t>
            </a:r>
          </a:p>
          <a:p>
            <a:endParaRPr lang="ja-JP" altLang="en-US" dirty="0"/>
          </a:p>
          <a:p>
            <a:r>
              <a:rPr lang="en-US" altLang="ja-JP" dirty="0"/>
              <a:t>※</a:t>
            </a:r>
            <a:r>
              <a:rPr lang="ja-JP" altLang="en-US" dirty="0"/>
              <a:t>「青少年赤十字指導情報 </a:t>
            </a:r>
            <a:r>
              <a:rPr lang="en-US" altLang="ja-JP" dirty="0"/>
              <a:t>Information 2020</a:t>
            </a:r>
            <a:r>
              <a:rPr lang="ja-JP" altLang="en-US" dirty="0"/>
              <a:t>　</a:t>
            </a:r>
            <a:r>
              <a:rPr lang="en-US" altLang="ja-JP" dirty="0"/>
              <a:t>No.168</a:t>
            </a:r>
            <a:r>
              <a:rPr lang="ja-JP" altLang="en-US" dirty="0"/>
              <a:t>」</a:t>
            </a:r>
            <a:r>
              <a:rPr lang="en-US" altLang="ja-JP" dirty="0"/>
              <a:t> </a:t>
            </a:r>
            <a:r>
              <a:rPr lang="ja-JP" altLang="en-US" dirty="0"/>
              <a:t>より抜粋</a:t>
            </a:r>
            <a:endParaRPr lang="en-US" altLang="ja-JP"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a:t>
            </a:fld>
            <a:endParaRPr lang="en-US" altLang="ja-JP"/>
          </a:p>
        </p:txBody>
      </p:sp>
    </p:spTree>
    <p:extLst>
      <p:ext uri="{BB962C8B-B14F-4D97-AF65-F5344CB8AC3E}">
        <p14:creationId xmlns:p14="http://schemas.microsoft.com/office/powerpoint/2010/main" val="3076609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0" y="4686300"/>
            <a:ext cx="5389563" cy="4440238"/>
          </a:xfrm>
        </p:spPr>
        <p:txBody>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lang="ja-JP" altLang="en-US" dirty="0"/>
              <a:t>フリップチャート・ポスター・パンフレット・フラッシュカード・小冊子・壁用カレンダーなどが全ての対象校に配布され、衛生的な行動を学ぶために活用されています。</a:t>
            </a:r>
            <a:endParaRPr lang="en-US" altLang="ja-JP" dirty="0"/>
          </a:p>
          <a:p>
            <a:pPr marL="0" marR="0" lvl="0" indent="0" algn="l" defTabSz="914400" rtl="0" eaLnBrk="0" fontAlgn="base" latinLnBrk="0" hangingPunct="0">
              <a:lnSpc>
                <a:spcPct val="120000"/>
              </a:lnSpc>
              <a:spcBef>
                <a:spcPct val="0"/>
              </a:spcBef>
              <a:spcAft>
                <a:spcPct val="0"/>
              </a:spcAft>
              <a:buClrTx/>
              <a:buSzTx/>
              <a:buFontTx/>
              <a:buNone/>
              <a:tabLst/>
              <a:defRPr/>
            </a:pPr>
            <a:endParaRPr lang="en-US" altLang="ja-JP" dirty="0"/>
          </a:p>
          <a:p>
            <a:r>
              <a:rPr lang="ja-JP" altLang="en-US" dirty="0"/>
              <a:t>学校の新築トイレで手洗いをしたり、排便後と食前に石鹸を使い手洗いを始めたりと、実際に生徒の行動に変化がみられました。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40</a:t>
            </a:fld>
            <a:endParaRPr lang="en-US" altLang="ja-JP"/>
          </a:p>
        </p:txBody>
      </p:sp>
    </p:spTree>
    <p:extLst>
      <p:ext uri="{BB962C8B-B14F-4D97-AF65-F5344CB8AC3E}">
        <p14:creationId xmlns:p14="http://schemas.microsoft.com/office/powerpoint/2010/main" val="3096421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lang="ja-JP" altLang="en-US" dirty="0"/>
              <a:t>月経時に学校に行かない生徒の数を減らすため正しい知識の理解と普及を行なっています。</a:t>
            </a:r>
            <a:endParaRPr lang="en-US" altLang="ja-JP" dirty="0"/>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再利用可能なナプキンも作っています。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41</a:t>
            </a:fld>
            <a:endParaRPr lang="en-US" altLang="ja-JP"/>
          </a:p>
        </p:txBody>
      </p:sp>
    </p:spTree>
    <p:extLst>
      <p:ext uri="{BB962C8B-B14F-4D97-AF65-F5344CB8AC3E}">
        <p14:creationId xmlns:p14="http://schemas.microsoft.com/office/powerpoint/2010/main" val="2366051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これらの活動は、青少年赤十字メンバーが主体として活動しているのが特徴です。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学校とコミュニティでの水と衛生に関する青少年赤十字の役割を絵で表現し、誰もが見て学べるように学校などに展示されます。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42</a:t>
            </a:fld>
            <a:endParaRPr lang="en-US" altLang="ja-JP"/>
          </a:p>
        </p:txBody>
      </p:sp>
    </p:spTree>
    <p:extLst>
      <p:ext uri="{BB962C8B-B14F-4D97-AF65-F5344CB8AC3E}">
        <p14:creationId xmlns:p14="http://schemas.microsoft.com/office/powerpoint/2010/main" val="2915932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楽しみながら衛生的な行動を学ぶ「衛生ゲーム」も定期的に実施しています。</a:t>
            </a:r>
            <a:endParaRPr lang="en-US" altLang="ja-JP" dirty="0"/>
          </a:p>
          <a:p>
            <a:endParaRPr lang="en-US" altLang="ja-JP" dirty="0"/>
          </a:p>
          <a:p>
            <a:r>
              <a:rPr lang="ja-JP" altLang="en-US" dirty="0"/>
              <a:t>これは、リーダーシップ・トレーニングセンターで言う、フィールドワークのようなものです。</a:t>
            </a:r>
            <a:endParaRPr lang="en-US" altLang="ja-JP" dirty="0"/>
          </a:p>
          <a:p>
            <a:endParaRPr lang="en-US" altLang="ja-JP" dirty="0"/>
          </a:p>
          <a:p>
            <a:r>
              <a:rPr lang="ja-JP" altLang="en-US" dirty="0"/>
              <a:t>日本の学校で行われている頭髪や爪検査などが、青少年赤十字メンバーが主体となって、行われています。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43</a:t>
            </a:fld>
            <a:endParaRPr lang="en-US" altLang="ja-JP"/>
          </a:p>
        </p:txBody>
      </p:sp>
    </p:spTree>
    <p:extLst>
      <p:ext uri="{BB962C8B-B14F-4D97-AF65-F5344CB8AC3E}">
        <p14:creationId xmlns:p14="http://schemas.microsoft.com/office/powerpoint/2010/main" val="721286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合格者、不合格者が一目でわかるような表を作っています。</a:t>
            </a:r>
            <a:endParaRPr lang="en-US" altLang="ja-JP" dirty="0"/>
          </a:p>
          <a:p>
            <a:endParaRPr lang="en-US" altLang="ja-JP" dirty="0"/>
          </a:p>
          <a:p>
            <a:r>
              <a:rPr lang="ja-JP" altLang="en-US" dirty="0"/>
              <a:t>また、不合格者には、その場で衛生管理を徹底的に教えていきます。</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44</a:t>
            </a:fld>
            <a:endParaRPr lang="en-US" altLang="ja-JP"/>
          </a:p>
        </p:txBody>
      </p:sp>
    </p:spTree>
    <p:extLst>
      <p:ext uri="{BB962C8B-B14F-4D97-AF65-F5344CB8AC3E}">
        <p14:creationId xmlns:p14="http://schemas.microsoft.com/office/powerpoint/2010/main" val="432261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buFontTx/>
              <a:buNone/>
            </a:pPr>
            <a:r>
              <a:rPr lang="ja-JP" altLang="en-US" dirty="0"/>
              <a:t>青少年赤十字メンバーは学んだことを友達や家族、地域住民へ伝えます。</a:t>
            </a:r>
            <a:endParaRPr lang="en-US" altLang="ja-JP" dirty="0"/>
          </a:p>
          <a:p>
            <a:pPr>
              <a:spcBef>
                <a:spcPct val="0"/>
              </a:spcBef>
              <a:buFontTx/>
              <a:buNone/>
            </a:pPr>
            <a:endParaRPr lang="en-US" altLang="ja-JP" dirty="0"/>
          </a:p>
          <a:p>
            <a:pPr>
              <a:spcBef>
                <a:spcPct val="0"/>
              </a:spcBef>
              <a:buFontTx/>
              <a:buNone/>
            </a:pPr>
            <a:r>
              <a:rPr lang="ja-JP" altLang="en-US" dirty="0"/>
              <a:t>世界手洗いの日には、プラカードを持って地域を練り歩いたり、手洗いのデモンストレーションを行ったりして、衛生的な行動の普及キャンペーンを行いました。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45</a:t>
            </a:fld>
            <a:endParaRPr lang="en-US" altLang="ja-JP"/>
          </a:p>
        </p:txBody>
      </p:sp>
    </p:spTree>
    <p:extLst>
      <p:ext uri="{BB962C8B-B14F-4D97-AF65-F5344CB8AC3E}">
        <p14:creationId xmlns:p14="http://schemas.microsoft.com/office/powerpoint/2010/main" val="1624630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その他にも、青少年赤十字メンバーは日頃から家庭訪問を行って、衛生について学んだことを地域住民に伝えています。</a:t>
            </a:r>
            <a:endParaRPr lang="en-US" altLang="ja-JP" dirty="0"/>
          </a:p>
          <a:p>
            <a:endParaRPr lang="en-US" altLang="ja-JP" dirty="0"/>
          </a:p>
          <a:p>
            <a:r>
              <a:rPr lang="ja-JP" altLang="en-US" dirty="0"/>
              <a:t>これまで</a:t>
            </a:r>
            <a:r>
              <a:rPr lang="en-US" altLang="ja-JP" dirty="0"/>
              <a:t>978</a:t>
            </a:r>
            <a:r>
              <a:rPr lang="ja-JP" altLang="en-US" dirty="0"/>
              <a:t>の家庭へ訪問し、</a:t>
            </a:r>
            <a:r>
              <a:rPr lang="en-US" altLang="ja-JP" dirty="0"/>
              <a:t>4,756</a:t>
            </a:r>
            <a:r>
              <a:rPr lang="ja-JP" altLang="en-US" dirty="0"/>
              <a:t>人の地域住民へ衛生啓発を行いました。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46</a:t>
            </a:fld>
            <a:endParaRPr lang="en-US" altLang="ja-JP"/>
          </a:p>
        </p:txBody>
      </p:sp>
    </p:spTree>
    <p:extLst>
      <p:ext uri="{BB962C8B-B14F-4D97-AF65-F5344CB8AC3E}">
        <p14:creationId xmlns:p14="http://schemas.microsoft.com/office/powerpoint/2010/main" val="3444969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自分たちのコミュニティは、自分たちできれいにしていこうという意識が芽生え、「自分ゴト化」として活動を行うコミュニティになりました。</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洗濯物と食器を別々の場所で洗うようになりました。</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また、洗った食器は自然乾燥させ、天日干しを行い殺菌することを学び、実行しています。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47</a:t>
            </a:fld>
            <a:endParaRPr lang="en-US" altLang="ja-JP"/>
          </a:p>
        </p:txBody>
      </p:sp>
    </p:spTree>
    <p:extLst>
      <p:ext uri="{BB962C8B-B14F-4D97-AF65-F5344CB8AC3E}">
        <p14:creationId xmlns:p14="http://schemas.microsoft.com/office/powerpoint/2010/main" val="3860892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0"/>
              </a:spcBef>
              <a:buFontTx/>
              <a:buNone/>
            </a:pPr>
            <a:r>
              <a:rPr lang="ja-JP" altLang="en-US" dirty="0"/>
              <a:t>学んだことを実践し全国へも情報を共有しています。</a:t>
            </a:r>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このプロジェクトをとおして、現地の青少年赤十字メンバーの活動はさらに活発になりました！</a:t>
            </a:r>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48</a:t>
            </a:fld>
            <a:endParaRPr lang="en-US" altLang="ja-JP"/>
          </a:p>
        </p:txBody>
      </p:sp>
    </p:spTree>
    <p:extLst>
      <p:ext uri="{BB962C8B-B14F-4D97-AF65-F5344CB8AC3E}">
        <p14:creationId xmlns:p14="http://schemas.microsoft.com/office/powerpoint/2010/main" val="3228496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続いてバヌアツにおける事業の概要を詳しく見ていきましょう。</a:t>
            </a:r>
            <a:endParaRPr lang="en-US" altLang="ja-JP" dirty="0"/>
          </a:p>
          <a:p>
            <a:r>
              <a:rPr lang="ja-JP" altLang="en-US" dirty="0"/>
              <a:t>バヌアツでは、「学校における防災減災」事業を実施します。</a:t>
            </a:r>
            <a:endParaRPr lang="en-US" altLang="ja-JP" dirty="0"/>
          </a:p>
          <a:p>
            <a:endParaRPr lang="en-US" altLang="ja-JP" dirty="0"/>
          </a:p>
          <a:p>
            <a:r>
              <a:rPr lang="ja-JP" altLang="en-US" dirty="0"/>
              <a:t>バヌアツは災害リスクが非常に高い国で、７つの災害リスクがあります。</a:t>
            </a:r>
            <a:endParaRPr lang="en-US" altLang="ja-JP" dirty="0"/>
          </a:p>
          <a:p>
            <a:endParaRPr lang="en-US" altLang="ja-JP" dirty="0"/>
          </a:p>
          <a:p>
            <a:r>
              <a:rPr lang="ja-JP" altLang="en-US" dirty="0"/>
              <a:t>そのため、学校における防災減災プログラムを通して、バヌアツのコミュニティにおける自然災害への脆弱性を軽減することを目標として事業を実施しています。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49</a:t>
            </a:fld>
            <a:endParaRPr lang="en-US" altLang="ja-JP"/>
          </a:p>
        </p:txBody>
      </p:sp>
    </p:spTree>
    <p:extLst>
      <p:ext uri="{BB962C8B-B14F-4D97-AF65-F5344CB8AC3E}">
        <p14:creationId xmlns:p14="http://schemas.microsoft.com/office/powerpoint/2010/main" val="244611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赤十字を通じて、何ができるのでしょうか？</a:t>
            </a:r>
            <a:endParaRPr lang="en-US" altLang="ja-JP" dirty="0"/>
          </a:p>
          <a:p>
            <a:pPr eaLnBrk="1" hangingPunct="1">
              <a:spcBef>
                <a:spcPct val="0"/>
              </a:spcBef>
            </a:pPr>
            <a:r>
              <a:rPr lang="ja-JP" altLang="en-US" dirty="0"/>
              <a:t>世界にはいくつ赤十字・赤新月社があるか知っていますか？</a:t>
            </a:r>
            <a:endParaRPr lang="en-US" altLang="ja-JP" dirty="0"/>
          </a:p>
          <a:p>
            <a:pPr eaLnBrk="1" hangingPunct="1">
              <a:spcBef>
                <a:spcPct val="0"/>
              </a:spcBef>
            </a:pPr>
            <a:r>
              <a:rPr lang="ja-JP" altLang="en-US" dirty="0"/>
              <a:t>現在、</a:t>
            </a:r>
            <a:r>
              <a:rPr lang="en-US" altLang="ja-JP" dirty="0"/>
              <a:t>192</a:t>
            </a:r>
            <a:r>
              <a:rPr lang="ja-JP" altLang="en-US" dirty="0"/>
              <a:t>*か国に赤十字社・赤新月社があります。</a:t>
            </a:r>
            <a:endParaRPr lang="en-US" altLang="ja-JP" dirty="0"/>
          </a:p>
          <a:p>
            <a:pPr eaLnBrk="1" hangingPunct="1">
              <a:spcBef>
                <a:spcPct val="0"/>
              </a:spcBef>
            </a:pPr>
            <a:r>
              <a:rPr lang="ja-JP" altLang="en-US" dirty="0"/>
              <a:t>それぞれの国に赤十字社・赤新月社があることで、災害発生など有事の際に迅速に対応でき、現場が求めていることに応じた支援を展開できるのです。</a:t>
            </a:r>
            <a:endParaRPr lang="en-US" altLang="ja-JP" dirty="0"/>
          </a:p>
          <a:p>
            <a:pPr eaLnBrk="1" hangingPunct="1">
              <a:spcBef>
                <a:spcPct val="0"/>
              </a:spcBef>
            </a:pPr>
            <a:endParaRPr lang="en-US" altLang="ja-JP" dirty="0"/>
          </a:p>
          <a:p>
            <a:pPr eaLnBrk="1" hangingPunct="1"/>
            <a:r>
              <a:rPr lang="ja-JP" altLang="en-US" dirty="0"/>
              <a:t>*　日本赤十字社　</a:t>
            </a:r>
            <a:r>
              <a:rPr kumimoji="1" lang="en-US" altLang="ja-JP"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http://www.jrc.or.jp/publication/news/200101_006017.html</a:t>
            </a:r>
            <a:r>
              <a:rPr kumimoji="1" lang="ja-JP" altLang="en-US" sz="1200" kern="1200" dirty="0">
                <a:solidFill>
                  <a:schemeClr val="tx1"/>
                </a:solidFill>
                <a:latin typeface="+mn-lt"/>
                <a:ea typeface="+mn-ea"/>
                <a:cs typeface="+mn-cs"/>
              </a:rPr>
              <a:t>　より抜粋</a:t>
            </a:r>
            <a:r>
              <a:rPr kumimoji="1" lang="en-US" altLang="ja-JP" sz="1200" kern="1200" dirty="0">
                <a:solidFill>
                  <a:schemeClr val="tx1"/>
                </a:solidFill>
                <a:latin typeface="+mn-lt"/>
                <a:ea typeface="+mn-ea"/>
                <a:cs typeface="+mn-cs"/>
              </a:rPr>
              <a:t> </a:t>
            </a:r>
          </a:p>
          <a:p>
            <a:pPr eaLnBrk="1" hangingPunct="1"/>
            <a:r>
              <a:rPr lang="ja-JP" altLang="en-US" dirty="0"/>
              <a:t>「</a:t>
            </a:r>
            <a:r>
              <a:rPr lang="en-US" altLang="ja-JP" dirty="0"/>
              <a:t>2019</a:t>
            </a:r>
            <a:r>
              <a:rPr lang="ja-JP" altLang="en-US" dirty="0"/>
              <a:t>年</a:t>
            </a:r>
            <a:r>
              <a:rPr lang="en-US" altLang="ja-JP" dirty="0"/>
              <a:t>12</a:t>
            </a:r>
            <a:r>
              <a:rPr lang="ja-JP" altLang="en-US" dirty="0"/>
              <a:t>月、スイスのジュネーブで</a:t>
            </a:r>
            <a:r>
              <a:rPr lang="en-US" altLang="ja-JP" dirty="0"/>
              <a:t>2</a:t>
            </a:r>
            <a:r>
              <a:rPr lang="ja-JP" altLang="en-US" dirty="0"/>
              <a:t>年に</a:t>
            </a:r>
            <a:r>
              <a:rPr lang="en-US" altLang="ja-JP" dirty="0"/>
              <a:t>1</a:t>
            </a:r>
            <a:r>
              <a:rPr lang="ja-JP" altLang="en-US" dirty="0"/>
              <a:t>度開かれる国際赤十字・赤新月社連盟総会にて、気候変動による困難に直面している</a:t>
            </a:r>
            <a:r>
              <a:rPr lang="en-US" altLang="ja-JP" dirty="0"/>
              <a:t>2</a:t>
            </a:r>
            <a:r>
              <a:rPr lang="ja-JP" altLang="en-US" dirty="0"/>
              <a:t>つの国、ブータン王国とマーシャル諸島共和国が国際赤十字・赤新月社連盟に加わり、加盟社は</a:t>
            </a:r>
            <a:r>
              <a:rPr lang="en-US" altLang="ja-JP" dirty="0"/>
              <a:t>192</a:t>
            </a:r>
            <a:r>
              <a:rPr lang="ja-JP" altLang="en-US" dirty="0"/>
              <a:t>社になりました。</a:t>
            </a:r>
            <a:endParaRPr lang="en-US" altLang="ja-JP" dirty="0"/>
          </a:p>
          <a:p>
            <a:pPr eaLnBrk="1" hangingPunct="1"/>
            <a:r>
              <a:rPr lang="ja-JP" altLang="en-US" dirty="0"/>
              <a:t>集中的な豪雨にたびたび見舞われているブータンでは、鉄砲水や土砂災害などが頻発。マーシャル諸島では干ばつ被害を支えた小さなコミュニティがマーシャル諸島の赤十字社の母体にもなっています。」</a:t>
            </a:r>
          </a:p>
        </p:txBody>
      </p:sp>
      <p:sp>
        <p:nvSpPr>
          <p:cNvPr id="4" name="スライド番号プレースホルダー 3">
            <a:extLst>
              <a:ext uri="{FF2B5EF4-FFF2-40B4-BE49-F238E27FC236}">
                <a16:creationId xmlns:a16="http://schemas.microsoft.com/office/drawing/2014/main" id="{914B2938-BDC1-4C49-AE60-91DAB40448C5}"/>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5</a:t>
            </a:fld>
            <a:endParaRPr lang="en-US" altLang="ja-JP"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295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オーストラリアの北東に位置する島国で</a:t>
            </a:r>
            <a:r>
              <a:rPr lang="en-US" altLang="ja-JP" dirty="0"/>
              <a:t>83</a:t>
            </a:r>
            <a:r>
              <a:rPr lang="ja-JP" altLang="en-US" dirty="0"/>
              <a:t>の島からなり、面積は新潟県とほぼ同じ大きさ、人口は</a:t>
            </a:r>
            <a:r>
              <a:rPr lang="en-US" altLang="ja-JP" dirty="0"/>
              <a:t>24</a:t>
            </a:r>
            <a:r>
              <a:rPr lang="ja-JP" altLang="en-US" dirty="0"/>
              <a:t>万人です。</a:t>
            </a:r>
            <a:endParaRPr lang="en-US" altLang="ja-JP" dirty="0"/>
          </a:p>
          <a:p>
            <a:endParaRPr lang="ja-JP" altLang="ja-JP" dirty="0"/>
          </a:p>
        </p:txBody>
      </p:sp>
      <p:sp>
        <p:nvSpPr>
          <p:cNvPr id="8295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71B0F378-0C9D-4872-BAF3-2300D9F92E60}"/>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50</a:t>
            </a:fld>
            <a:endParaRPr lang="en-US" altLang="ja-JP"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807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活動目標１は、「学校において災害リスク軽減と防災の正しい知識を教えられる環境を作る」ことです。</a:t>
            </a:r>
            <a:endParaRPr lang="en-US" altLang="ja-JP" dirty="0"/>
          </a:p>
          <a:p>
            <a:endParaRPr lang="en-US" altLang="ja-JP" dirty="0"/>
          </a:p>
          <a:p>
            <a:r>
              <a:rPr lang="ja-JP" altLang="en-US" dirty="0"/>
              <a:t>まずは、正しい知識を学校で教えることができる環境を整えます。</a:t>
            </a:r>
            <a:endParaRPr lang="en-US" altLang="ja-JP" dirty="0"/>
          </a:p>
          <a:p>
            <a:endParaRPr lang="en-US" altLang="ja-JP" dirty="0"/>
          </a:p>
        </p:txBody>
      </p:sp>
      <p:sp>
        <p:nvSpPr>
          <p:cNvPr id="88072" name="スライド イメージ プレースホルダー 5"/>
          <p:cNvSpPr>
            <a:spLocks noGrp="1" noRot="1" noChangeAspect="1" noTextEdit="1"/>
          </p:cNvSpPr>
          <p:nvPr>
            <p:ph type="sldImg"/>
          </p:nvPr>
        </p:nvSpPr>
        <p:spPr bwMode="auto">
          <a:xfrm>
            <a:off x="901700" y="739775"/>
            <a:ext cx="493236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293D01B3-7B7D-4A02-8638-62FD71652777}"/>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51</a:t>
            </a:fld>
            <a:endParaRPr lang="en-US" altLang="ja-JP"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0" y="4686300"/>
            <a:ext cx="5389563" cy="4440238"/>
          </a:xfrm>
        </p:spPr>
        <p:txBody>
          <a:bodyPr/>
          <a:lstStyle/>
          <a:p>
            <a:endParaRPr kumimoji="1" lang="ja-JP" altLang="en-US" dirty="0"/>
          </a:p>
          <a:p>
            <a:r>
              <a:rPr lang="ja-JP" altLang="en-US" dirty="0"/>
              <a:t>活動目標２は、「ターゲットとなる小学校の先生と生徒の防災の知識を増やす」ことです。</a:t>
            </a:r>
            <a:endParaRPr lang="en-US" altLang="ja-JP" dirty="0"/>
          </a:p>
          <a:p>
            <a:endParaRPr lang="en-US" altLang="ja-JP" dirty="0"/>
          </a:p>
          <a:p>
            <a:r>
              <a:rPr lang="ja-JP" altLang="en-US" dirty="0"/>
              <a:t>学校で正しい知識を教える環境が整ったら、実際に子供や教職員に対してインプットをしていきます。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52</a:t>
            </a:fld>
            <a:endParaRPr lang="en-US" altLang="ja-JP"/>
          </a:p>
        </p:txBody>
      </p:sp>
    </p:spTree>
    <p:extLst>
      <p:ext uri="{BB962C8B-B14F-4D97-AF65-F5344CB8AC3E}">
        <p14:creationId xmlns:p14="http://schemas.microsoft.com/office/powerpoint/2010/main" val="3923840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活動目標３は、「バヌアツ赤十字社のボランティアのネットワークを強化し災害時に対応できるようにする」ことです。</a:t>
            </a:r>
            <a:endParaRPr lang="en-US" altLang="ja-JP" dirty="0"/>
          </a:p>
          <a:p>
            <a:endParaRPr lang="en-US" altLang="ja-JP" dirty="0"/>
          </a:p>
          <a:p>
            <a:r>
              <a:rPr lang="ja-JP" altLang="en-US" dirty="0"/>
              <a:t>学校教職員だけではすべての命を守ることは難しいですが、バヌアツ赤十字社のユースボランティアのネットワークを強化して、多くの命を救うことができるようにします。</a:t>
            </a:r>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53</a:t>
            </a:fld>
            <a:endParaRPr lang="en-US" altLang="ja-JP"/>
          </a:p>
        </p:txBody>
      </p:sp>
    </p:spTree>
    <p:extLst>
      <p:ext uri="{BB962C8B-B14F-4D97-AF65-F5344CB8AC3E}">
        <p14:creationId xmlns:p14="http://schemas.microsoft.com/office/powerpoint/2010/main" val="27449856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807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メインの活動は、教育研修省などの関係機関との連携を進め、日赤が作成している「まもるいのち　ひろめるぼうさい」のような防災教材を作成し、防災学習をカリキュラムに組み込むことです。</a:t>
            </a:r>
            <a:endParaRPr lang="en-US" altLang="ja-JP" dirty="0"/>
          </a:p>
          <a:p>
            <a:endParaRPr lang="en-US" altLang="ja-JP" dirty="0"/>
          </a:p>
          <a:p>
            <a:r>
              <a:rPr lang="ja-JP" altLang="en-US" dirty="0"/>
              <a:t>実際に教育研修省との連携が進んでおり、教材のなかにはバヌアツ赤十字社が開発した防災ツールキットが組み込まれています。</a:t>
            </a:r>
            <a:endParaRPr lang="en-US" altLang="ja-JP" dirty="0"/>
          </a:p>
          <a:p>
            <a:endParaRPr lang="ja-JP" altLang="en-US" dirty="0"/>
          </a:p>
          <a:p>
            <a:r>
              <a:rPr lang="ja-JP" altLang="en-US" dirty="0"/>
              <a:t>また、カリキュラムに組み込むにとどまらず、本事業終了後は、持続性を担保するためにもこの事業で作成した教材が最終的に国家基準として使用されることを目指して３年間の計画を描いています。</a:t>
            </a:r>
          </a:p>
          <a:p>
            <a:endParaRPr lang="en-US" altLang="ja-JP" dirty="0"/>
          </a:p>
        </p:txBody>
      </p:sp>
      <p:sp>
        <p:nvSpPr>
          <p:cNvPr id="8807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1C6F4503-ED06-401D-A1D2-D86E4DF0206E}"/>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54</a:t>
            </a:fld>
            <a:endParaRPr lang="en-US" altLang="ja-JP" dirty="0"/>
          </a:p>
        </p:txBody>
      </p:sp>
    </p:spTree>
    <p:extLst>
      <p:ext uri="{BB962C8B-B14F-4D97-AF65-F5344CB8AC3E}">
        <p14:creationId xmlns:p14="http://schemas.microsoft.com/office/powerpoint/2010/main" val="3797113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9"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8070"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国のカリキュラムに組み込むために、様々なアプローチがなされています。</a:t>
            </a:r>
            <a:endParaRPr lang="en-US" altLang="ja-JP" dirty="0"/>
          </a:p>
          <a:p>
            <a:endParaRPr lang="en-US" altLang="ja-JP" dirty="0"/>
          </a:p>
          <a:p>
            <a:r>
              <a:rPr lang="ja-JP" altLang="en-US" dirty="0"/>
              <a:t>ターゲットとなる学校や、州では担当各所の担当者が集まり、学校災害計画の見直しが行われました。</a:t>
            </a:r>
            <a:endParaRPr lang="en-US" altLang="ja-JP" dirty="0"/>
          </a:p>
          <a:p>
            <a:endParaRPr lang="en-US" altLang="ja-JP" dirty="0"/>
          </a:p>
          <a:p>
            <a:r>
              <a:rPr lang="ja-JP" altLang="en-US" dirty="0"/>
              <a:t>また、全国に広報していくためにも地方新聞に記事を掲載するなど、アピール活動もすすめています。</a:t>
            </a:r>
            <a:endParaRPr lang="ja-JP" altLang="ja-JP" dirty="0"/>
          </a:p>
        </p:txBody>
      </p:sp>
      <p:sp>
        <p:nvSpPr>
          <p:cNvPr id="88072"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B3F15F53-835D-4B11-8033-54D90B8206CC}"/>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55</a:t>
            </a:fld>
            <a:endParaRPr lang="en-US" altLang="ja-JP" dirty="0"/>
          </a:p>
        </p:txBody>
      </p:sp>
    </p:spTree>
    <p:extLst>
      <p:ext uri="{BB962C8B-B14F-4D97-AF65-F5344CB8AC3E}">
        <p14:creationId xmlns:p14="http://schemas.microsoft.com/office/powerpoint/2010/main" val="22404382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さきほど紹介した７つの災害をポスターにしたものが実際に学校現場で教材として活用されています。</a:t>
            </a:r>
            <a:endParaRPr lang="en-US" altLang="ja-JP" dirty="0"/>
          </a:p>
          <a:p>
            <a:endParaRPr kumimoji="1" lang="en-US" altLang="ja-JP" dirty="0"/>
          </a:p>
          <a:p>
            <a:r>
              <a:rPr kumimoji="1" lang="ja-JP" altLang="en-US" dirty="0"/>
              <a:t>ポスターでは、災害が起きる前、起きた時、その後にとる行動を考えることができる内容となっています。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56</a:t>
            </a:fld>
            <a:endParaRPr lang="en-US" altLang="ja-JP"/>
          </a:p>
        </p:txBody>
      </p:sp>
    </p:spTree>
    <p:extLst>
      <p:ext uri="{BB962C8B-B14F-4D97-AF65-F5344CB8AC3E}">
        <p14:creationId xmlns:p14="http://schemas.microsoft.com/office/powerpoint/2010/main" val="35521728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3"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89094"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バヌアツに唯一ある学校教師を養成する学校（大学の教育学部のようなもの）においても、「国語」「社会」などの教科のひとつとして「防災」という教科の教授方法を教えます。</a:t>
            </a:r>
            <a:endParaRPr lang="en-US" altLang="ja-JP" dirty="0"/>
          </a:p>
          <a:p>
            <a:endParaRPr lang="en-US" altLang="ja-JP" dirty="0"/>
          </a:p>
          <a:p>
            <a:r>
              <a:rPr lang="ja-JP" altLang="en-US" dirty="0"/>
              <a:t>将来教師になる人たちに対してバヌアツ赤十字社が作成した防災ツールを活用し、知識を普及することで、島国のバヌアツにおいて効果的に知識を吸収・普及することを目指しています。</a:t>
            </a:r>
            <a:endParaRPr lang="en-US" altLang="ja-JP" dirty="0"/>
          </a:p>
        </p:txBody>
      </p:sp>
      <p:sp>
        <p:nvSpPr>
          <p:cNvPr id="89096"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FAB43120-3D26-4A7B-AD77-6F605452690D}"/>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57</a:t>
            </a:fld>
            <a:endParaRPr lang="en-US" altLang="ja-JP" dirty="0"/>
          </a:p>
        </p:txBody>
      </p:sp>
    </p:spTree>
    <p:extLst>
      <p:ext uri="{BB962C8B-B14F-4D97-AF65-F5344CB8AC3E}">
        <p14:creationId xmlns:p14="http://schemas.microsoft.com/office/powerpoint/2010/main" val="4107592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実際にターゲットとなる学校の教職員、児童生徒に対して防災授業を実践しています。</a:t>
            </a:r>
            <a:endParaRPr lang="en-US" altLang="ja-JP" dirty="0"/>
          </a:p>
          <a:p>
            <a:endParaRPr lang="en-US" altLang="ja-JP" dirty="0"/>
          </a:p>
          <a:p>
            <a:r>
              <a:rPr lang="ja-JP" altLang="en-US" dirty="0"/>
              <a:t>教育研修省や関係者で連携を進め、いよいよ学校現場で防災授業が実践できるようになります。</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58</a:t>
            </a:fld>
            <a:endParaRPr lang="en-US" altLang="ja-JP"/>
          </a:p>
        </p:txBody>
      </p:sp>
    </p:spTree>
    <p:extLst>
      <p:ext uri="{BB962C8B-B14F-4D97-AF65-F5344CB8AC3E}">
        <p14:creationId xmlns:p14="http://schemas.microsoft.com/office/powerpoint/2010/main" val="3725495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9011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災害時には救命措置や、応急処置が求められるケースが想定されます。そこでファーストエイドキッドの寄付や救急法の普及など命を守るための活動が行われています。</a:t>
            </a:r>
            <a:endParaRPr lang="en-US" altLang="ja-JP" dirty="0"/>
          </a:p>
          <a:p>
            <a:endParaRPr lang="en-US" altLang="ja-JP" dirty="0"/>
          </a:p>
        </p:txBody>
      </p:sp>
      <p:sp>
        <p:nvSpPr>
          <p:cNvPr id="9012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027088DD-3539-4C7D-8B96-BBBC36A28D0A}"/>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59</a:t>
            </a:fld>
            <a:endParaRPr lang="en-US" altLang="ja-JP" dirty="0"/>
          </a:p>
        </p:txBody>
      </p:sp>
    </p:spTree>
    <p:extLst>
      <p:ext uri="{BB962C8B-B14F-4D97-AF65-F5344CB8AC3E}">
        <p14:creationId xmlns:p14="http://schemas.microsoft.com/office/powerpoint/2010/main" val="1820549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赤十字は、どのような体制で支援を実施しているのでしょうか？</a:t>
            </a:r>
          </a:p>
          <a:p>
            <a:pPr eaLnBrk="1" hangingPunct="1">
              <a:spcBef>
                <a:spcPct val="0"/>
              </a:spcBef>
            </a:pPr>
            <a:endParaRPr lang="ja-JP" altLang="en-US" dirty="0"/>
          </a:p>
          <a:p>
            <a:pPr eaLnBrk="1" hangingPunct="1">
              <a:spcBef>
                <a:spcPct val="0"/>
              </a:spcBef>
            </a:pPr>
            <a:r>
              <a:rPr lang="ja-JP" altLang="en-US" dirty="0"/>
              <a:t>主に紛争地で活動する赤十字国際委員会（</a:t>
            </a:r>
            <a:r>
              <a:rPr lang="en-US" altLang="ja-JP" dirty="0"/>
              <a:t>ICRC</a:t>
            </a:r>
            <a:r>
              <a:rPr lang="ja-JP" altLang="en-US" dirty="0"/>
              <a:t>）、災害時に活動する国際赤十字・赤新月社連盟、各国赤十字社・赤新月社の３つの機関が国際的なネットワークのもと、災害や紛争など、あらゆる人道危機に対応してグループとして活動しています。</a:t>
            </a:r>
          </a:p>
          <a:p>
            <a:pPr eaLnBrk="1" hangingPunct="1">
              <a:spcBef>
                <a:spcPct val="0"/>
              </a:spcBef>
            </a:pPr>
            <a:endParaRPr lang="en-US" altLang="ja-JP" dirty="0"/>
          </a:p>
          <a:p>
            <a:pPr eaLnBrk="1" hangingPunct="1">
              <a:spcBef>
                <a:spcPct val="0"/>
              </a:spcBef>
            </a:pPr>
            <a:r>
              <a:rPr lang="ja-JP" altLang="en-US" dirty="0"/>
              <a:t>赤十字国際委員会は、</a:t>
            </a:r>
            <a:r>
              <a:rPr lang="en-US" altLang="ja-JP" dirty="0"/>
              <a:t>1863</a:t>
            </a:r>
            <a:r>
              <a:rPr lang="ja-JP" altLang="en-US" dirty="0"/>
              <a:t>年の創設以来、戦争、内戦または国内騒乱など武力紛争の犠牲者に対し人道的支援を行っています。</a:t>
            </a:r>
            <a:endParaRPr lang="en-US" altLang="ja-JP" dirty="0"/>
          </a:p>
          <a:p>
            <a:pPr eaLnBrk="1" hangingPunct="1">
              <a:spcBef>
                <a:spcPct val="0"/>
              </a:spcBef>
            </a:pPr>
            <a:r>
              <a:rPr lang="ja-JP" altLang="en-US" dirty="0"/>
              <a:t>スイスのジュネーブに本部を置いて世界中で活動しています。</a:t>
            </a:r>
            <a:endParaRPr lang="en-US" altLang="ja-JP" dirty="0"/>
          </a:p>
          <a:p>
            <a:pPr eaLnBrk="1" hangingPunct="1">
              <a:spcBef>
                <a:spcPct val="0"/>
              </a:spcBef>
            </a:pPr>
            <a:endParaRPr lang="en-US" altLang="ja-JP" dirty="0"/>
          </a:p>
          <a:p>
            <a:pPr eaLnBrk="1" hangingPunct="1">
              <a:spcBef>
                <a:spcPct val="0"/>
              </a:spcBef>
            </a:pPr>
            <a:r>
              <a:rPr lang="ja-JP" altLang="en-US" dirty="0"/>
              <a:t>各国の赤十字社・赤新月社は、「命と健康を守る」、「苦痛を軽減する」、「人間の尊厳を守る」という目的のために各国で幅広い活動を行っています。</a:t>
            </a:r>
          </a:p>
          <a:p>
            <a:pPr eaLnBrk="1" hangingPunct="1">
              <a:spcBef>
                <a:spcPct val="0"/>
              </a:spcBef>
            </a:pPr>
            <a:endParaRPr lang="en-US" altLang="ja-JP" dirty="0"/>
          </a:p>
          <a:p>
            <a:pPr eaLnBrk="1" hangingPunct="1">
              <a:spcBef>
                <a:spcPct val="0"/>
              </a:spcBef>
            </a:pPr>
            <a:r>
              <a:rPr lang="ja-JP" altLang="en-US" dirty="0"/>
              <a:t>国際赤十字・赤新月社連盟は、各国の赤十字社・赤新月社の国際的な連合体であり、中心的な活動は、各国の赤十字社・赤新月社とともに行う災害被災者への支援や保健衛生分野での取り組みなどです。スイスのジュネーブに事務局と世界</a:t>
            </a:r>
            <a:r>
              <a:rPr lang="en-US" altLang="ja-JP" dirty="0"/>
              <a:t>60</a:t>
            </a:r>
            <a:r>
              <a:rPr lang="ja-JP" altLang="en-US" dirty="0"/>
              <a:t>カ所以上に代表部を置いている、独立した人道機関です。</a:t>
            </a:r>
            <a:endParaRPr lang="en-US" altLang="ja-JP" dirty="0"/>
          </a:p>
        </p:txBody>
      </p:sp>
      <p:sp>
        <p:nvSpPr>
          <p:cNvPr id="4" name="スライド番号プレースホルダー 3">
            <a:extLst>
              <a:ext uri="{FF2B5EF4-FFF2-40B4-BE49-F238E27FC236}">
                <a16:creationId xmlns:a16="http://schemas.microsoft.com/office/drawing/2014/main" id="{72D1A081-741A-45F1-92AD-45682B3356C1}"/>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6</a:t>
            </a:fld>
            <a:endParaRPr lang="en-US" altLang="ja-JP"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救急箱には、記載のとおりの物品が入っており、支援先の各学校に配置されています。</a:t>
            </a:r>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60</a:t>
            </a:fld>
            <a:endParaRPr lang="en-US" altLang="ja-JP"/>
          </a:p>
        </p:txBody>
      </p:sp>
    </p:spTree>
    <p:extLst>
      <p:ext uri="{BB962C8B-B14F-4D97-AF65-F5344CB8AC3E}">
        <p14:creationId xmlns:p14="http://schemas.microsoft.com/office/powerpoint/2010/main" val="3996078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9011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自分の身を守る実践的な方法として、学校における避難訓練や救急法研修を実施し、具体的なスキルを身につけます。</a:t>
            </a:r>
            <a:endParaRPr lang="en-US" altLang="ja-JP" dirty="0"/>
          </a:p>
          <a:p>
            <a:endParaRPr lang="en-US" altLang="ja-JP" dirty="0"/>
          </a:p>
          <a:p>
            <a:r>
              <a:rPr lang="ja-JP" altLang="en-US" dirty="0"/>
              <a:t>救急法の指導は、バヌアツ赤十字社に所属しているユースボランティアを中心に実施する予定です。</a:t>
            </a:r>
            <a:endParaRPr lang="en-US" altLang="ja-JP" dirty="0"/>
          </a:p>
        </p:txBody>
      </p:sp>
      <p:sp>
        <p:nvSpPr>
          <p:cNvPr id="9012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BFF3E729-320F-4169-AF83-6F1827259A29}"/>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61</a:t>
            </a:fld>
            <a:endParaRPr lang="en-US" altLang="ja-JP" dirty="0"/>
          </a:p>
        </p:txBody>
      </p:sp>
    </p:spTree>
    <p:extLst>
      <p:ext uri="{BB962C8B-B14F-4D97-AF65-F5344CB8AC3E}">
        <p14:creationId xmlns:p14="http://schemas.microsoft.com/office/powerpoint/2010/main" val="4152079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t>200</a:t>
            </a:r>
            <a:r>
              <a:rPr lang="ja-JP" altLang="en-US" dirty="0"/>
              <a:t>名を超えるユースボランティアが防災や救急法に関する研修を受講しています。</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現在、ユースボランティアも防災知識や意識の向上を高める一翼を担っています。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62</a:t>
            </a:fld>
            <a:endParaRPr lang="en-US" altLang="ja-JP"/>
          </a:p>
        </p:txBody>
      </p:sp>
    </p:spTree>
    <p:extLst>
      <p:ext uri="{BB962C8B-B14F-4D97-AF65-F5344CB8AC3E}">
        <p14:creationId xmlns:p14="http://schemas.microsoft.com/office/powerpoint/2010/main" val="3759246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7" name="Text Box 3"/>
          <p:cNvSpPr txBox="1">
            <a:spLocks noChangeArrowheads="1"/>
          </p:cNvSpPr>
          <p:nvPr/>
        </p:nvSpPr>
        <p:spPr bwMode="auto">
          <a:xfrm>
            <a:off x="2212975" y="739775"/>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endParaRPr lang="ja-JP" altLang="en-US" sz="1800">
              <a:solidFill>
                <a:srgbClr val="000000"/>
              </a:solidFill>
              <a:latin typeface="Arial" charset="0"/>
            </a:endParaRPr>
          </a:p>
        </p:txBody>
      </p:sp>
      <p:sp>
        <p:nvSpPr>
          <p:cNvPr id="90118" name="Rectangle 4"/>
          <p:cNvSpPr>
            <a:spLocks noGrp="1" noChangeArrowheads="1"/>
          </p:cNvSpPr>
          <p:nvPr>
            <p:ph type="body"/>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そのユースボランティアですが、防災減災チームを組織し、より体系的な活動を可能にしています。</a:t>
            </a:r>
            <a:endParaRPr lang="en-US" altLang="ja-JP" dirty="0"/>
          </a:p>
          <a:p>
            <a:endParaRPr lang="en-US" altLang="ja-JP" dirty="0"/>
          </a:p>
        </p:txBody>
      </p:sp>
      <p:sp>
        <p:nvSpPr>
          <p:cNvPr id="90120" name="スライド イメージ プレースホルダー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 name="スライド番号プレースホルダー 3">
            <a:extLst>
              <a:ext uri="{FF2B5EF4-FFF2-40B4-BE49-F238E27FC236}">
                <a16:creationId xmlns:a16="http://schemas.microsoft.com/office/drawing/2014/main" id="{1A362E38-A88C-4950-83F7-66961096C871}"/>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63</a:t>
            </a:fld>
            <a:endParaRPr lang="en-US" altLang="ja-JP" dirty="0"/>
          </a:p>
        </p:txBody>
      </p:sp>
    </p:spTree>
    <p:extLst>
      <p:ext uri="{BB962C8B-B14F-4D97-AF65-F5344CB8AC3E}">
        <p14:creationId xmlns:p14="http://schemas.microsoft.com/office/powerpoint/2010/main" val="2535337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これらは、１円玉募金を使った海外支援事業の４つの特徴です。</a:t>
            </a:r>
            <a:endParaRPr lang="en-US" altLang="ja-JP" dirty="0"/>
          </a:p>
          <a:p>
            <a:endParaRPr lang="en-US" altLang="ja-JP" dirty="0"/>
          </a:p>
          <a:p>
            <a:r>
              <a:rPr lang="ja-JP" altLang="en-US" dirty="0"/>
              <a:t>海外支援事業を通じて、</a:t>
            </a:r>
            <a:r>
              <a:rPr lang="en-US" altLang="ja-JP" dirty="0"/>
              <a:t>SDG</a:t>
            </a:r>
            <a:r>
              <a:rPr lang="ja-JP" altLang="en-US" dirty="0"/>
              <a:t>ｓの各種の目標達成を同時に目指します。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64</a:t>
            </a:fld>
            <a:endParaRPr lang="en-US" altLang="ja-JP"/>
          </a:p>
        </p:txBody>
      </p:sp>
    </p:spTree>
    <p:extLst>
      <p:ext uri="{BB962C8B-B14F-4D97-AF65-F5344CB8AC3E}">
        <p14:creationId xmlns:p14="http://schemas.microsoft.com/office/powerpoint/2010/main" val="2031015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詳しく見ていきましょう。</a:t>
            </a:r>
            <a:endParaRPr lang="en-US" altLang="ja-JP" dirty="0"/>
          </a:p>
          <a:p>
            <a:endParaRPr lang="en-US" altLang="ja-JP" dirty="0"/>
          </a:p>
          <a:p>
            <a:r>
              <a:rPr lang="ja-JP" altLang="en-US" dirty="0"/>
              <a:t>１つ目の特徴としては、日本とバヌアツ・ネパールの支援国の青少年赤十字メンバーが事業の中心になって、事業を実施しています。</a:t>
            </a:r>
            <a:endParaRPr lang="en-US" altLang="ja-JP" dirty="0"/>
          </a:p>
          <a:p>
            <a:r>
              <a:rPr lang="ja-JP" altLang="en-US" dirty="0"/>
              <a:t>現地の赤十字職員も一緒になって活動していますが、学校や地域へ普及するのは、現地の青少年赤十字メンバーが中心です。</a:t>
            </a:r>
            <a:endParaRPr lang="en-US" altLang="ja-JP" dirty="0"/>
          </a:p>
          <a:p>
            <a:endParaRPr lang="en-US" altLang="ja-JP" dirty="0"/>
          </a:p>
          <a:p>
            <a:r>
              <a:rPr lang="ja-JP" altLang="en-US" dirty="0"/>
              <a:t>①地域の人たちと一緒になって、自分たちで現場にあった活動を考えています。</a:t>
            </a:r>
          </a:p>
          <a:p>
            <a:r>
              <a:rPr lang="ja-JP" altLang="en-US" dirty="0"/>
              <a:t>②子どもたちが活動の担い手です。</a:t>
            </a:r>
          </a:p>
          <a:p>
            <a:endParaRPr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65</a:t>
            </a:fld>
            <a:endParaRPr lang="en-US" altLang="ja-JP"/>
          </a:p>
        </p:txBody>
      </p:sp>
    </p:spTree>
    <p:extLst>
      <p:ext uri="{BB962C8B-B14F-4D97-AF65-F5344CB8AC3E}">
        <p14:creationId xmlns:p14="http://schemas.microsoft.com/office/powerpoint/2010/main" val="2984540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２つ目の特徴としては、</a:t>
            </a:r>
            <a:endParaRPr lang="en-US" altLang="ja-JP" dirty="0"/>
          </a:p>
          <a:p>
            <a:r>
              <a:rPr lang="ja-JP" altLang="en-US" dirty="0"/>
              <a:t>現地の複数の学校の青少年赤十字メンバーと交流できることです。</a:t>
            </a:r>
            <a:endParaRPr lang="en-US" altLang="ja-JP" dirty="0"/>
          </a:p>
          <a:p>
            <a:endParaRPr lang="en-US" altLang="ja-JP" dirty="0"/>
          </a:p>
          <a:p>
            <a:r>
              <a:rPr lang="ja-JP" altLang="en-US" dirty="0"/>
              <a:t>単に、日本の学校１校と、その姉妹校としての海外の学校１校との交流ではなく、日本国内でも複数の学校からの青少年赤十字メンバーが一緒になって活動しています。また、本事業は海外の赤十字社と通して実施しているため、ネパールやバヌアツでも、複数の学校の青少年赤十字メンバーが関わって活動しています。</a:t>
            </a:r>
            <a:endParaRPr lang="en-US" altLang="ja-JP" dirty="0"/>
          </a:p>
          <a:p>
            <a:endParaRPr lang="en-US" altLang="ja-JP" dirty="0"/>
          </a:p>
          <a:p>
            <a:r>
              <a:rPr lang="ja-JP" altLang="en-US" dirty="0"/>
              <a:t>国際交流などでは、①「青少年赤十字の活動を行っている」という共通点を持った子ども同士が、国を超えて直接交流できます。</a:t>
            </a:r>
            <a:endParaRPr lang="en-US" altLang="ja-JP" dirty="0"/>
          </a:p>
          <a:p>
            <a:endParaRPr lang="en-US" altLang="ja-JP" dirty="0"/>
          </a:p>
          <a:p>
            <a:r>
              <a:rPr lang="ja-JP" altLang="en-US" dirty="0"/>
              <a:t>また、支援先の地域にいる赤十字社の職員が事業を運営しているため、現地のニーズを把握しています。②一方的な支援にとどまらず、文化交流や相互理解にも取り組むことができます。</a:t>
            </a:r>
            <a:endParaRPr lang="en-US" altLang="ja-JP" dirty="0"/>
          </a:p>
          <a:p>
            <a:endParaRPr lang="ja-JP" altLang="en-US" dirty="0"/>
          </a:p>
          <a:p>
            <a:r>
              <a:rPr lang="ja-JP" altLang="en-US" dirty="0"/>
              <a:t>更に、③姉妹校との交流のみにとどまらず、学校を飛び越え、地域ベースで活動する児童・生徒と交流ができます。</a:t>
            </a:r>
          </a:p>
          <a:p>
            <a:endParaRPr lang="en-US" altLang="ja-JP" dirty="0"/>
          </a:p>
          <a:p>
            <a:endParaRPr lang="en-US" altLang="ja-JP"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66</a:t>
            </a:fld>
            <a:endParaRPr lang="en-US" altLang="ja-JP"/>
          </a:p>
        </p:txBody>
      </p:sp>
    </p:spTree>
    <p:extLst>
      <p:ext uri="{BB962C8B-B14F-4D97-AF65-F5344CB8AC3E}">
        <p14:creationId xmlns:p14="http://schemas.microsoft.com/office/powerpoint/2010/main" val="633811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３つ目の特徴は</a:t>
            </a:r>
            <a:endParaRPr lang="en-US" altLang="ja-JP" dirty="0"/>
          </a:p>
          <a:p>
            <a:r>
              <a:rPr lang="ja-JP" altLang="en-US" dirty="0"/>
              <a:t>地域密着型の継続した活動が可能であることです。</a:t>
            </a:r>
            <a:endParaRPr lang="en-US" altLang="ja-JP" dirty="0"/>
          </a:p>
          <a:p>
            <a:endParaRPr lang="en-US" altLang="ja-JP" dirty="0"/>
          </a:p>
          <a:p>
            <a:r>
              <a:rPr lang="ja-JP" altLang="en-US" dirty="0"/>
              <a:t>①青少年赤十字メンバー、赤十字ボランティアが地域に入り込み、その地域のニーズに合わせた活動を行っています。</a:t>
            </a:r>
            <a:endParaRPr lang="en-US" altLang="ja-JP" dirty="0"/>
          </a:p>
          <a:p>
            <a:endParaRPr lang="ja-JP" altLang="en-US" dirty="0"/>
          </a:p>
          <a:p>
            <a:r>
              <a:rPr lang="ja-JP" altLang="en-US" dirty="0"/>
              <a:t>②地域で必要とされる物を地域で調達しています。</a:t>
            </a:r>
            <a:endParaRPr lang="en-US" altLang="ja-JP" dirty="0"/>
          </a:p>
          <a:p>
            <a:endParaRPr lang="ja-JP" altLang="en-US" dirty="0"/>
          </a:p>
          <a:p>
            <a:r>
              <a:rPr lang="ja-JP" altLang="en-US" dirty="0"/>
              <a:t>③行政や教育機関などの理解と協力を得て、最大限の効果を発揮しています。</a:t>
            </a:r>
            <a:endParaRPr lang="en-US" altLang="ja-JP" dirty="0"/>
          </a:p>
          <a:p>
            <a:endParaRPr lang="ja-JP" altLang="en-US" dirty="0"/>
          </a:p>
          <a:p>
            <a:r>
              <a:rPr lang="ja-JP" altLang="en-US" dirty="0"/>
              <a:t>④日本からの支援が終わっても現地に残る青少年赤十字メンバー、赤十字ボランティアや現地支部職員がいるため活動が引き継がれ継続されます。</a:t>
            </a:r>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67</a:t>
            </a:fld>
            <a:endParaRPr lang="en-US" altLang="ja-JP"/>
          </a:p>
        </p:txBody>
      </p:sp>
    </p:spTree>
    <p:extLst>
      <p:ext uri="{BB962C8B-B14F-4D97-AF65-F5344CB8AC3E}">
        <p14:creationId xmlns:p14="http://schemas.microsoft.com/office/powerpoint/2010/main" val="4103257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４つ目の特徴は、</a:t>
            </a:r>
            <a:endParaRPr lang="en-US" altLang="ja-JP" dirty="0"/>
          </a:p>
          <a:p>
            <a:r>
              <a:rPr lang="ja-JP" altLang="en-US" dirty="0"/>
              <a:t>赤十字スピリットをもった現地の赤十字職員が事業を展開します。</a:t>
            </a:r>
            <a:endParaRPr lang="en-US" altLang="ja-JP" dirty="0"/>
          </a:p>
          <a:p>
            <a:endParaRPr lang="en-US" altLang="ja-JP" dirty="0"/>
          </a:p>
          <a:p>
            <a:r>
              <a:rPr lang="ja-JP" altLang="en-US" dirty="0"/>
              <a:t>①日本赤十字社から現地の赤十字社へ送金しています。</a:t>
            </a:r>
          </a:p>
          <a:p>
            <a:r>
              <a:rPr lang="ja-JP" altLang="en-US" dirty="0"/>
              <a:t>現地の赤十字社からの定期的な報告などにより、②事業の進捗状況を常に把握しているので、ただ募金するだけにとどまらず、支援の実情を継続的に追うことができます。</a:t>
            </a:r>
            <a:endParaRPr lang="en-US" altLang="ja-JP" dirty="0"/>
          </a:p>
          <a:p>
            <a:endParaRPr lang="ja-JP" altLang="en-US" dirty="0"/>
          </a:p>
          <a:p>
            <a:r>
              <a:rPr lang="ja-JP" altLang="en-US" dirty="0"/>
              <a:t>また、人道をはじめとする７原則を理解した職員により、③日本のメンバーが集めた募金の大切さを理解した現地の赤十字社の担当職員を通じて事業を展開しています。</a:t>
            </a:r>
            <a:endParaRPr lang="en-US" altLang="ja-JP" dirty="0"/>
          </a:p>
          <a:p>
            <a:endParaRPr lang="ja-JP" altLang="en-US" dirty="0"/>
          </a:p>
          <a:p>
            <a:r>
              <a:rPr lang="ja-JP" altLang="en-US" dirty="0"/>
              <a:t>さらに、④防災・衛生に関する経験豊富な赤十字職員が海外支援事業の専門家として活動しています。中には、単身赴任をしながら本事業に従事している専門家もいます。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68</a:t>
            </a:fld>
            <a:endParaRPr lang="en-US" altLang="ja-JP"/>
          </a:p>
        </p:txBody>
      </p:sp>
    </p:spTree>
    <p:extLst>
      <p:ext uri="{BB962C8B-B14F-4D97-AF65-F5344CB8AC3E}">
        <p14:creationId xmlns:p14="http://schemas.microsoft.com/office/powerpoint/2010/main" val="32780552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赤十字は７原則を基盤として、人々の苦痛を軽減し、人道を実現するために存在しています。</a:t>
            </a:r>
            <a:endParaRPr lang="en-US" altLang="ja-JP"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69</a:t>
            </a:fld>
            <a:endParaRPr lang="en-US" altLang="ja-JP"/>
          </a:p>
        </p:txBody>
      </p:sp>
    </p:spTree>
    <p:extLst>
      <p:ext uri="{BB962C8B-B14F-4D97-AF65-F5344CB8AC3E}">
        <p14:creationId xmlns:p14="http://schemas.microsoft.com/office/powerpoint/2010/main" val="5845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赤十字のネットワークの中で、わたしたち青少年赤十字としての支援事業にはどのようなものがあるのでしょうか？</a:t>
            </a:r>
            <a:endParaRPr lang="en-US" altLang="ja-JP" dirty="0"/>
          </a:p>
          <a:p>
            <a:pPr eaLnBrk="1" hangingPunct="1">
              <a:spcBef>
                <a:spcPct val="0"/>
              </a:spcBef>
            </a:pPr>
            <a:endParaRPr lang="en-US" altLang="ja-JP" dirty="0"/>
          </a:p>
          <a:p>
            <a:pPr eaLnBrk="1" hangingPunct="1">
              <a:spcBef>
                <a:spcPct val="0"/>
              </a:spcBef>
            </a:pPr>
            <a:r>
              <a:rPr lang="ja-JP" altLang="en-US" dirty="0"/>
              <a:t>日本赤十字社は、青少年赤十字メンバーから寄せられた１円玉募金をもとに、海外の青少年への支援を行っています。</a:t>
            </a:r>
            <a:endParaRPr lang="en-US" altLang="ja-JP" dirty="0"/>
          </a:p>
          <a:p>
            <a:pPr eaLnBrk="1" hangingPunct="1">
              <a:spcBef>
                <a:spcPct val="0"/>
              </a:spcBef>
            </a:pPr>
            <a:endParaRPr lang="en-US" altLang="ja-JP" dirty="0"/>
          </a:p>
          <a:p>
            <a:pPr eaLnBrk="1" hangingPunct="1">
              <a:spcBef>
                <a:spcPct val="0"/>
              </a:spcBef>
            </a:pPr>
            <a:r>
              <a:rPr lang="ja-JP" altLang="en-US" dirty="0"/>
              <a:t>平成</a:t>
            </a:r>
            <a:r>
              <a:rPr lang="en-US" altLang="ja-JP" dirty="0"/>
              <a:t>29</a:t>
            </a:r>
            <a:r>
              <a:rPr lang="ja-JP" altLang="en-US" dirty="0"/>
              <a:t>年４月からは、同世代の子どもたちのための支援としてネパールとバヌアツを対象に、それぞれ持続可能な水と衛生環境改善事業と、学校における防災減災教育の普及事業を実施し、令和２年度からは第２次３カ年計画が始まりました。</a:t>
            </a:r>
            <a:endParaRPr lang="en-US" altLang="ja-JP" dirty="0"/>
          </a:p>
        </p:txBody>
      </p:sp>
      <p:sp>
        <p:nvSpPr>
          <p:cNvPr id="4" name="スライド番号プレースホルダー 3">
            <a:extLst>
              <a:ext uri="{FF2B5EF4-FFF2-40B4-BE49-F238E27FC236}">
                <a16:creationId xmlns:a16="http://schemas.microsoft.com/office/drawing/2014/main" id="{6C790307-2439-4785-9040-A2CE34BA97FE}"/>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7</a:t>
            </a:fld>
            <a:endParaRPr lang="en-US" altLang="ja-JP"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9" name="Text Box 3">
            <a:extLst>
              <a:ext uri="{FF2B5EF4-FFF2-40B4-BE49-F238E27FC236}">
                <a16:creationId xmlns:a16="http://schemas.microsoft.com/office/drawing/2014/main" id="{E33B025A-77E3-4276-A2A5-E8A03F0B90A8}"/>
              </a:ext>
            </a:extLst>
          </p:cNvPr>
          <p:cNvSpPr txBox="1">
            <a:spLocks noChangeArrowheads="1"/>
          </p:cNvSpPr>
          <p:nvPr/>
        </p:nvSpPr>
        <p:spPr bwMode="auto">
          <a:xfrm>
            <a:off x="2212977" y="739777"/>
            <a:ext cx="2309813" cy="3700463"/>
          </a:xfrm>
          <a:prstGeom prst="rect">
            <a:avLst/>
          </a:prstGeom>
          <a:solidFill>
            <a:srgbClr val="FFFFFF"/>
          </a:solidFill>
          <a:ln w="9360">
            <a:solidFill>
              <a:srgbClr val="000000"/>
            </a:solidFill>
            <a:miter lim="800000"/>
            <a:headEnd/>
            <a:tailEnd/>
          </a:ln>
        </p:spPr>
        <p:txBody>
          <a:bodyPr wrap="none" lIns="90633" tIns="45316" rIns="90633" bIns="45316" anchor="ct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37931725" indent="-3747452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endParaRPr lang="ja-JP" altLang="en-US" sz="1800">
              <a:solidFill>
                <a:srgbClr val="000000"/>
              </a:solidFill>
              <a:ea typeface="ＭＳ Ｐゴシック" panose="020B0600070205080204" pitchFamily="50" charset="-128"/>
            </a:endParaRPr>
          </a:p>
        </p:txBody>
      </p:sp>
      <p:sp>
        <p:nvSpPr>
          <p:cNvPr id="67590" name="Rectangle 4">
            <a:extLst>
              <a:ext uri="{FF2B5EF4-FFF2-40B4-BE49-F238E27FC236}">
                <a16:creationId xmlns:a16="http://schemas.microsoft.com/office/drawing/2014/main" id="{40E77FEF-E4B1-4951-8D9A-BD05F89BE451}"/>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dirty="0"/>
              <a:t>1</a:t>
            </a:r>
            <a:r>
              <a:rPr lang="ja-JP" altLang="en-US" dirty="0"/>
              <a:t>円玉募金を通じて、彼らの健康・安全の改善のために、何ができるのか理解を深められたでしょうか？</a:t>
            </a:r>
            <a:endParaRPr lang="en-US" altLang="ja-JP" dirty="0"/>
          </a:p>
          <a:p>
            <a:pPr eaLnBrk="1" hangingPunct="1">
              <a:spcBef>
                <a:spcPct val="0"/>
              </a:spcBef>
            </a:pPr>
            <a:endParaRPr lang="en-US" altLang="ja-JP" dirty="0"/>
          </a:p>
          <a:p>
            <a:pPr eaLnBrk="1" hangingPunct="1">
              <a:spcBef>
                <a:spcPct val="0"/>
              </a:spcBef>
            </a:pPr>
            <a:r>
              <a:rPr lang="ja-JP" altLang="en-US" dirty="0"/>
              <a:t>そして、私たちにできることは何でしょうか？</a:t>
            </a:r>
            <a:endParaRPr lang="en-US" altLang="ja-JP" dirty="0"/>
          </a:p>
          <a:p>
            <a:pPr eaLnBrk="1" hangingPunct="1">
              <a:spcBef>
                <a:spcPct val="0"/>
              </a:spcBef>
            </a:pPr>
            <a:r>
              <a:rPr lang="ja-JP" altLang="en-US" dirty="0"/>
              <a:t>・ネパールとバヌアツのこと、各国の子供たちの現状について調べてみよう</a:t>
            </a:r>
            <a:endParaRPr lang="en-US" altLang="ja-JP" dirty="0"/>
          </a:p>
          <a:p>
            <a:pPr eaLnBrk="1" hangingPunct="1">
              <a:spcBef>
                <a:spcPct val="0"/>
              </a:spcBef>
            </a:pPr>
            <a:r>
              <a:rPr lang="ja-JP" altLang="en-US" dirty="0"/>
              <a:t>・調べたこと、感じたことを人に伝えよう</a:t>
            </a:r>
            <a:endParaRPr lang="en-US" altLang="ja-JP" dirty="0"/>
          </a:p>
          <a:p>
            <a:pPr eaLnBrk="1" hangingPunct="1">
              <a:spcBef>
                <a:spcPct val="0"/>
              </a:spcBef>
            </a:pPr>
            <a:r>
              <a:rPr lang="ja-JP" altLang="en-US" dirty="0"/>
              <a:t>・現地の子供たちと交流しよう（支部主催の国際交流などのプログラムに参加しよう）</a:t>
            </a:r>
            <a:endParaRPr lang="en-US" altLang="ja-JP" dirty="0"/>
          </a:p>
          <a:p>
            <a:pPr eaLnBrk="1" hangingPunct="1">
              <a:spcBef>
                <a:spcPct val="0"/>
              </a:spcBef>
            </a:pPr>
            <a:r>
              <a:rPr lang="ja-JP" altLang="en-US" dirty="0"/>
              <a:t>・青少年赤十字活動資金（１円玉募金）に協力しよう</a:t>
            </a:r>
            <a:endParaRPr lang="en-US" altLang="ja-JP" dirty="0"/>
          </a:p>
          <a:p>
            <a:pPr eaLnBrk="1" hangingPunct="1">
              <a:spcBef>
                <a:spcPct val="0"/>
              </a:spcBef>
            </a:pPr>
            <a:endParaRPr lang="en-US" altLang="ja-JP" dirty="0"/>
          </a:p>
          <a:p>
            <a:pPr eaLnBrk="1" hangingPunct="1">
              <a:spcBef>
                <a:spcPct val="0"/>
              </a:spcBef>
            </a:pPr>
            <a:r>
              <a:rPr lang="ja-JP" altLang="en-US" dirty="0"/>
              <a:t>この「青少年赤十字海外支援事業」は、わたしたち青少年赤十字の３つの実践目標「健康・安全」「奉仕」「国際理解・親善」を体現する、大切な活動なのです。</a:t>
            </a:r>
          </a:p>
        </p:txBody>
      </p:sp>
      <p:sp>
        <p:nvSpPr>
          <p:cNvPr id="67592" name="スライド イメージ プレースホルダー 5">
            <a:extLst>
              <a:ext uri="{FF2B5EF4-FFF2-40B4-BE49-F238E27FC236}">
                <a16:creationId xmlns:a16="http://schemas.microsoft.com/office/drawing/2014/main" id="{F92EE0B7-181B-428F-B53F-3E9CDA727B52}"/>
              </a:ext>
            </a:extLst>
          </p:cNvPr>
          <p:cNvSpPr>
            <a:spLocks noGrp="1" noRot="1" noChangeAspect="1" noChangeArrowheads="1" noTextEdit="1"/>
          </p:cNvSpPr>
          <p:nvPr>
            <p:ph type="sldImg"/>
          </p:nvPr>
        </p:nvSpPr>
        <p:spPr>
          <a:ln/>
        </p:spPr>
      </p:sp>
      <p:sp>
        <p:nvSpPr>
          <p:cNvPr id="9" name="スライド番号プレースホルダー 3">
            <a:extLst>
              <a:ext uri="{FF2B5EF4-FFF2-40B4-BE49-F238E27FC236}">
                <a16:creationId xmlns:a16="http://schemas.microsoft.com/office/drawing/2014/main" id="{DDD22509-0919-49F1-A276-47F36E8AEB77}"/>
              </a:ext>
            </a:extLst>
          </p:cNvPr>
          <p:cNvSpPr txBox="1">
            <a:spLocks/>
          </p:cNvSpPr>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Calibri" pitchFamily="34"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147A63A4-D28D-4B44-BD40-C876B5FC5D6C}" type="slidenum">
              <a:rPr lang="en-US" altLang="ja-JP" smtClean="0"/>
              <a:pPr>
                <a:defRPr/>
              </a:pPr>
              <a:t>70</a:t>
            </a:fld>
            <a:endParaRPr lang="en-US" altLang="ja-JP" dirty="0"/>
          </a:p>
        </p:txBody>
      </p:sp>
    </p:spTree>
    <p:extLst>
      <p:ext uri="{BB962C8B-B14F-4D97-AF65-F5344CB8AC3E}">
        <p14:creationId xmlns:p14="http://schemas.microsoft.com/office/powerpoint/2010/main" val="2297599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最新情報は日本赤十字社のホームページからも閲覧いただけます。</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71</a:t>
            </a:fld>
            <a:endParaRPr lang="en-US" altLang="ja-JP"/>
          </a:p>
        </p:txBody>
      </p:sp>
    </p:spTree>
    <p:extLst>
      <p:ext uri="{BB962C8B-B14F-4D97-AF65-F5344CB8AC3E}">
        <p14:creationId xmlns:p14="http://schemas.microsoft.com/office/powerpoint/2010/main" val="11687189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47A63A4-D28D-4B44-BD40-C876B5FC5D6C}" type="slidenum">
              <a:rPr lang="en-US" altLang="ja-JP" smtClean="0"/>
              <a:pPr>
                <a:defRPr/>
              </a:pPr>
              <a:t>72</a:t>
            </a:fld>
            <a:endParaRPr lang="en-US" altLang="ja-JP"/>
          </a:p>
        </p:txBody>
      </p:sp>
    </p:spTree>
    <p:extLst>
      <p:ext uri="{BB962C8B-B14F-4D97-AF65-F5344CB8AC3E}">
        <p14:creationId xmlns:p14="http://schemas.microsoft.com/office/powerpoint/2010/main" val="16442064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73</a:t>
            </a:fld>
            <a:endParaRPr lang="en-US" altLang="ja-JP"/>
          </a:p>
        </p:txBody>
      </p:sp>
    </p:spTree>
    <p:extLst>
      <p:ext uri="{BB962C8B-B14F-4D97-AF65-F5344CB8AC3E}">
        <p14:creationId xmlns:p14="http://schemas.microsoft.com/office/powerpoint/2010/main" val="176793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青少年赤十字海外支援事業は、</a:t>
            </a:r>
            <a:endParaRPr lang="en-US" altLang="ja-JP" dirty="0"/>
          </a:p>
          <a:p>
            <a:pPr eaLnBrk="1" hangingPunct="1">
              <a:spcBef>
                <a:spcPct val="0"/>
              </a:spcBef>
            </a:pPr>
            <a:r>
              <a:rPr lang="ja-JP" altLang="en-US" dirty="0"/>
              <a:t>①青少年赤十字メンバーから寄せられる</a:t>
            </a:r>
            <a:r>
              <a:rPr lang="en-US" altLang="ja-JP" dirty="0"/>
              <a:t>1</a:t>
            </a:r>
            <a:r>
              <a:rPr lang="ja-JP" altLang="en-US" dirty="0"/>
              <a:t>円玉募金、</a:t>
            </a:r>
            <a:endParaRPr lang="en-US" altLang="ja-JP" dirty="0"/>
          </a:p>
          <a:p>
            <a:pPr eaLnBrk="1" hangingPunct="1">
              <a:spcBef>
                <a:spcPct val="0"/>
              </a:spcBef>
            </a:pPr>
            <a:r>
              <a:rPr lang="ja-JP" altLang="en-US" dirty="0"/>
              <a:t>②毎年</a:t>
            </a:r>
            <a:r>
              <a:rPr lang="en-US" altLang="ja-JP" dirty="0"/>
              <a:t>12</a:t>
            </a:r>
            <a:r>
              <a:rPr lang="ja-JP" altLang="en-US" dirty="0"/>
              <a:t>月に</a:t>
            </a:r>
            <a:r>
              <a:rPr lang="en-US" altLang="ja-JP" dirty="0"/>
              <a:t>NHK</a:t>
            </a:r>
            <a:r>
              <a:rPr lang="ja-JP" altLang="en-US" dirty="0"/>
              <a:t>と協同で実施している「海外たすけあい」キャンペーンで集められた資金、</a:t>
            </a:r>
            <a:endParaRPr lang="en-US" altLang="ja-JP" dirty="0"/>
          </a:p>
          <a:p>
            <a:pPr eaLnBrk="1" hangingPunct="1">
              <a:spcBef>
                <a:spcPct val="0"/>
              </a:spcBef>
            </a:pPr>
            <a:r>
              <a:rPr lang="ja-JP" altLang="en-US" dirty="0"/>
              <a:t>③各都道府県支部から海外の青少年事業のために寄せられた資金をもとに、実施しております。</a:t>
            </a:r>
            <a:endParaRPr lang="en-US" altLang="ja-JP" dirty="0"/>
          </a:p>
          <a:p>
            <a:pPr eaLnBrk="1" hangingPunct="1">
              <a:spcBef>
                <a:spcPct val="0"/>
              </a:spcBef>
            </a:pPr>
            <a:endParaRPr lang="en-US" altLang="ja-JP" dirty="0"/>
          </a:p>
          <a:p>
            <a:pPr eaLnBrk="1" hangingPunct="1">
              <a:spcBef>
                <a:spcPct val="0"/>
              </a:spcBef>
            </a:pPr>
            <a:r>
              <a:rPr lang="ja-JP" altLang="en-US" dirty="0"/>
              <a:t>集められた資金は、日本赤十字社本社を通じて、海外の赤十字・赤新月社に届けられ、現地のニーズに応じた活動に充てられます。</a:t>
            </a:r>
            <a:endParaRPr lang="en-US" altLang="ja-JP" dirty="0"/>
          </a:p>
          <a:p>
            <a:pPr eaLnBrk="1" hangingPunct="1">
              <a:spcBef>
                <a:spcPct val="0"/>
              </a:spcBef>
            </a:pPr>
            <a:endParaRPr lang="en-US" altLang="ja-JP" dirty="0"/>
          </a:p>
          <a:p>
            <a:pPr eaLnBrk="1" hangingPunct="1">
              <a:spcBef>
                <a:spcPct val="0"/>
              </a:spcBef>
            </a:pPr>
            <a:r>
              <a:rPr lang="ja-JP" altLang="en-US" dirty="0"/>
              <a:t>日本赤十字社から各国の赤十字・赤十字社に対する支援では、現場の状況について各国赤十字・赤新月社から直接報告を受け、</a:t>
            </a:r>
            <a:endParaRPr lang="en-US" altLang="ja-JP" dirty="0"/>
          </a:p>
          <a:p>
            <a:pPr eaLnBrk="1" hangingPunct="1">
              <a:spcBef>
                <a:spcPct val="0"/>
              </a:spcBef>
            </a:pPr>
            <a:r>
              <a:rPr lang="ja-JP" altLang="en-US" dirty="0"/>
              <a:t>支援内容を決定するため、より現地の問題やニーズに柔軟に対応できることが特徴です。</a:t>
            </a:r>
          </a:p>
        </p:txBody>
      </p:sp>
      <p:sp>
        <p:nvSpPr>
          <p:cNvPr id="4" name="スライド番号プレースホルダー 3">
            <a:extLst>
              <a:ext uri="{FF2B5EF4-FFF2-40B4-BE49-F238E27FC236}">
                <a16:creationId xmlns:a16="http://schemas.microsoft.com/office/drawing/2014/main" id="{72B3B541-BF4E-47D3-95DD-9114BB647F74}"/>
              </a:ext>
            </a:extLst>
          </p:cNvPr>
          <p:cNvSpPr>
            <a:spLocks noGrp="1"/>
          </p:cNvSpPr>
          <p:nvPr>
            <p:ph type="sldNum" sz="quarter" idx="5"/>
          </p:nvPr>
        </p:nvSpPr>
        <p:spPr bwMode="auto">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37931725" indent="-37474525">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BDBDCE2F-BCDB-4F28-A2CA-26D36F5020F7}" type="slidenum">
              <a:rPr lang="en-US" altLang="ja-JP" smtClean="0"/>
              <a:pPr>
                <a:spcBef>
                  <a:spcPct val="0"/>
                </a:spcBef>
              </a:pPr>
              <a:t>8</a:t>
            </a:fld>
            <a:endParaRPr lang="en-US"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a:t>１</a:t>
            </a:r>
            <a:r>
              <a:rPr kumimoji="1" lang="ja-JP" altLang="en-US" sz="1200" kern="1200" dirty="0">
                <a:solidFill>
                  <a:schemeClr val="tx1"/>
                </a:solidFill>
                <a:latin typeface="+mn-lt"/>
                <a:ea typeface="+mn-ea"/>
                <a:cs typeface="+mn-cs"/>
              </a:rPr>
              <a:t>円玉</a:t>
            </a:r>
            <a:r>
              <a:rPr lang="ja-JP" altLang="en-US" dirty="0"/>
              <a:t>募金で実現できることの例を見ていきましょう。</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0B51E249-DDE5-43E6-9755-FB2A085DEA83}" type="slidenum">
              <a:rPr lang="en-US" altLang="ja-JP" smtClean="0"/>
              <a:pPr>
                <a:defRPr/>
              </a:pPr>
              <a:t>9</a:t>
            </a:fld>
            <a:endParaRPr lang="en-US" altLang="ja-JP"/>
          </a:p>
        </p:txBody>
      </p:sp>
    </p:spTree>
    <p:extLst>
      <p:ext uri="{BB962C8B-B14F-4D97-AF65-F5344CB8AC3E}">
        <p14:creationId xmlns:p14="http://schemas.microsoft.com/office/powerpoint/2010/main" val="2991270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タイトル スライド">
    <p:spTree>
      <p:nvGrpSpPr>
        <p:cNvPr id="1" name=""/>
        <p:cNvGrpSpPr/>
        <p:nvPr/>
      </p:nvGrpSpPr>
      <p:grpSpPr>
        <a:xfrm>
          <a:off x="0" y="0"/>
          <a:ext cx="0" cy="0"/>
          <a:chOff x="0" y="0"/>
          <a:chExt cx="0" cy="0"/>
        </a:xfrm>
      </p:grpSpPr>
      <p:sp>
        <p:nvSpPr>
          <p:cNvPr id="4" name="Line 4"/>
          <p:cNvSpPr>
            <a:spLocks noChangeShapeType="1"/>
          </p:cNvSpPr>
          <p:nvPr/>
        </p:nvSpPr>
        <p:spPr bwMode="auto">
          <a:xfrm>
            <a:off x="0" y="457200"/>
            <a:ext cx="9144000" cy="0"/>
          </a:xfrm>
          <a:prstGeom prst="line">
            <a:avLst/>
          </a:prstGeom>
          <a:noFill/>
          <a:ln w="25400">
            <a:solidFill>
              <a:srgbClr val="EC0000"/>
            </a:solidFill>
            <a:round/>
            <a:headEnd/>
            <a:tailEnd/>
          </a:ln>
          <a:extLst>
            <a:ext uri="{909E8E84-426E-40DD-AFC4-6F175D3DCCD1}">
              <a14:hiddenFill xmlns:a14="http://schemas.microsoft.com/office/drawing/2010/main">
                <a:noFill/>
              </a14:hiddenFill>
            </a:ext>
          </a:extLst>
        </p:spPr>
        <p:txBody>
          <a:bodyPr lIns="91352" tIns="45680" rIns="91352" bIns="45680"/>
          <a:lstStyle/>
          <a:p>
            <a:endParaRPr lang="ja-JP" altLang="en-US"/>
          </a:p>
        </p:txBody>
      </p:sp>
      <p:pic>
        <p:nvPicPr>
          <p:cNvPr id="5" name="Picture 5" descr="横型ロゴ"/>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76200"/>
            <a:ext cx="914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userDrawn="1"/>
        </p:nvSpPr>
        <p:spPr bwMode="auto">
          <a:xfrm>
            <a:off x="609600" y="685800"/>
            <a:ext cx="5029200" cy="685800"/>
          </a:xfrm>
          <a:prstGeom prst="rect">
            <a:avLst/>
          </a:prstGeom>
          <a:solidFill>
            <a:srgbClr val="FAFAFA"/>
          </a:solidFill>
          <a:ln w="9525">
            <a:solidFill>
              <a:srgbClr val="E1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dirty="0"/>
          </a:p>
        </p:txBody>
      </p:sp>
      <p:sp>
        <p:nvSpPr>
          <p:cNvPr id="128005" name="Rectangle 3"/>
          <p:cNvSpPr>
            <a:spLocks noGrp="1" noChangeArrowheads="1"/>
          </p:cNvSpPr>
          <p:nvPr>
            <p:ph type="subTitle" idx="1"/>
          </p:nvPr>
        </p:nvSpPr>
        <p:spPr>
          <a:xfrm>
            <a:off x="1371600" y="3886200"/>
            <a:ext cx="6400800" cy="1752600"/>
          </a:xfrm>
        </p:spPr>
        <p:txBody>
          <a:bodyPr/>
          <a:lstStyle>
            <a:lvl1pPr marL="0" indent="0" algn="ctr">
              <a:buFontTx/>
              <a:buNone/>
              <a:defRPr sz="1800" smtClean="0"/>
            </a:lvl1pPr>
          </a:lstStyle>
          <a:p>
            <a:pPr lvl="0"/>
            <a:r>
              <a:rPr lang="ja-JP" altLang="en-US" noProof="0"/>
              <a:t>マスタ</a:t>
            </a:r>
            <a:r>
              <a:rPr lang="en-US" altLang="ja-JP" noProof="0"/>
              <a:t> </a:t>
            </a:r>
            <a:r>
              <a:rPr lang="ja-JP" altLang="en-US" noProof="0"/>
              <a:t>サブタイトルの書式設定</a:t>
            </a:r>
          </a:p>
        </p:txBody>
      </p:sp>
      <p:sp>
        <p:nvSpPr>
          <p:cNvPr id="128011" name="Rectangle 2"/>
          <p:cNvSpPr>
            <a:spLocks noGrp="1" noChangeArrowheads="1"/>
          </p:cNvSpPr>
          <p:nvPr>
            <p:ph type="ctrTitle"/>
          </p:nvPr>
        </p:nvSpPr>
        <p:spPr>
          <a:xfrm>
            <a:off x="685800" y="762000"/>
            <a:ext cx="4876800" cy="533400"/>
          </a:xfrm>
        </p:spPr>
        <p:txBody>
          <a:bodyPr/>
          <a:lstStyle>
            <a:lvl1pPr>
              <a:defRPr sz="2400" smtClean="0"/>
            </a:lvl1pPr>
          </a:lstStyle>
          <a:p>
            <a:pPr lvl="0"/>
            <a:r>
              <a:rPr lang="ja-JP" altLang="en-US" noProof="0"/>
              <a:t>マスタ</a:t>
            </a:r>
            <a:r>
              <a:rPr lang="en-US" altLang="ja-JP" noProof="0"/>
              <a:t> </a:t>
            </a:r>
            <a:r>
              <a:rPr lang="ja-JP" altLang="en-US" noProof="0"/>
              <a:t>タイトルの書式設定</a:t>
            </a:r>
          </a:p>
        </p:txBody>
      </p:sp>
      <p:sp>
        <p:nvSpPr>
          <p:cNvPr id="7" name="Rectangle 4"/>
          <p:cNvSpPr>
            <a:spLocks noGrp="1" noChangeArrowheads="1"/>
          </p:cNvSpPr>
          <p:nvPr>
            <p:ph type="dt" sz="half" idx="10"/>
          </p:nvPr>
        </p:nvSpPr>
        <p:spPr>
          <a:xfrm>
            <a:off x="685800" y="6248400"/>
            <a:ext cx="1905000" cy="457200"/>
          </a:xfrm>
        </p:spPr>
        <p:txBody>
          <a:bodyPr/>
          <a:lstStyle>
            <a:lvl1pPr>
              <a:defRPr/>
            </a:lvl1pPr>
          </a:lstStyle>
          <a:p>
            <a:pPr>
              <a:defRPr/>
            </a:pPr>
            <a:fld id="{1DA4E42E-5761-4C73-AD0D-5B29E5F6F8A3}" type="datetime1">
              <a:rPr lang="en-US" altLang="ja-JP"/>
              <a:pPr>
                <a:defRPr/>
              </a:pPr>
              <a:t>5/6/2021</a:t>
            </a:fld>
            <a:endParaRPr lang="en-US" altLang="ja-JP" dirty="0"/>
          </a:p>
        </p:txBody>
      </p:sp>
      <p:sp>
        <p:nvSpPr>
          <p:cNvPr id="8"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en-US" altLang="ja-JP"/>
              <a:t>ver.1.0</a:t>
            </a:r>
            <a:endParaRPr lang="ja-JP" altLang="en-US"/>
          </a:p>
        </p:txBody>
      </p:sp>
      <p:sp>
        <p:nvSpPr>
          <p:cNvPr id="9" name="Rectangle 6"/>
          <p:cNvSpPr>
            <a:spLocks noGrp="1" noChangeArrowheads="1"/>
          </p:cNvSpPr>
          <p:nvPr>
            <p:ph type="sldNum" sz="quarter" idx="12"/>
          </p:nvPr>
        </p:nvSpPr>
        <p:spPr>
          <a:xfrm>
            <a:off x="6553200" y="6248400"/>
            <a:ext cx="1905000" cy="457200"/>
          </a:xfrm>
        </p:spPr>
        <p:txBody>
          <a:bodyPr/>
          <a:lstStyle>
            <a:lvl1pPr>
              <a:defRPr sz="1300">
                <a:latin typeface="Arial" charset="0"/>
              </a:defRPr>
            </a:lvl1pPr>
          </a:lstStyle>
          <a:p>
            <a:pPr>
              <a:defRPr/>
            </a:pPr>
            <a:fld id="{210B93B3-4919-45BF-89C8-1C376887238F}" type="slidenum">
              <a:rPr lang="en-US" altLang="ja-JP"/>
              <a:pPr>
                <a:defRPr/>
              </a:pPr>
              <a:t>‹#›</a:t>
            </a:fld>
            <a:endParaRPr lang="en-US" altLang="ja-JP"/>
          </a:p>
        </p:txBody>
      </p:sp>
    </p:spTree>
    <p:extLst>
      <p:ext uri="{BB962C8B-B14F-4D97-AF65-F5344CB8AC3E}">
        <p14:creationId xmlns:p14="http://schemas.microsoft.com/office/powerpoint/2010/main" val="4068704124"/>
      </p:ext>
    </p:extLst>
  </p:cSld>
  <p:clrMapOvr>
    <a:masterClrMapping/>
  </p:clrMapOvr>
  <p:transition spd="slow"/>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6760" indent="0">
              <a:buNone/>
              <a:defRPr sz="1200"/>
            </a:lvl2pPr>
            <a:lvl3pPr marL="913520" indent="0">
              <a:buNone/>
              <a:defRPr sz="1000"/>
            </a:lvl3pPr>
            <a:lvl4pPr marL="1370281" indent="0">
              <a:buNone/>
              <a:defRPr sz="900"/>
            </a:lvl4pPr>
            <a:lvl5pPr marL="1827041" indent="0">
              <a:buNone/>
              <a:defRPr sz="900"/>
            </a:lvl5pPr>
            <a:lvl6pPr marL="2283805" indent="0">
              <a:buNone/>
              <a:defRPr sz="900"/>
            </a:lvl6pPr>
            <a:lvl7pPr marL="2740568" indent="0">
              <a:buNone/>
              <a:defRPr sz="900"/>
            </a:lvl7pPr>
            <a:lvl8pPr marL="3197328" indent="0">
              <a:buNone/>
              <a:defRPr sz="900"/>
            </a:lvl8pPr>
            <a:lvl9pPr marL="3654091" indent="0">
              <a:buNone/>
              <a:defRPr sz="900"/>
            </a:lvl9pPr>
          </a:lstStyle>
          <a:p>
            <a:pPr lvl="0"/>
            <a:r>
              <a:rPr lang="ja-JP" altLang="en-US"/>
              <a:t>マスタ テキストの書式設定</a:t>
            </a:r>
          </a:p>
        </p:txBody>
      </p:sp>
      <p:sp>
        <p:nvSpPr>
          <p:cNvPr id="5" name="Rectangle 8"/>
          <p:cNvSpPr>
            <a:spLocks noGrp="1" noChangeArrowheads="1"/>
          </p:cNvSpPr>
          <p:nvPr>
            <p:ph type="dt" sz="half" idx="10"/>
          </p:nvPr>
        </p:nvSpPr>
        <p:spPr/>
        <p:txBody>
          <a:bodyPr/>
          <a:lstStyle>
            <a:lvl1pPr>
              <a:defRPr/>
            </a:lvl1pPr>
          </a:lstStyle>
          <a:p>
            <a:pPr>
              <a:defRPr/>
            </a:pPr>
            <a:fld id="{EFF31F82-D4A4-47A1-A94A-799DAEDA113E}" type="datetime1">
              <a:rPr lang="ja-JP" altLang="en-US"/>
              <a:pPr>
                <a:defRPr/>
              </a:pPr>
              <a:t>2021/5/6</a:t>
            </a:fld>
            <a:endParaRPr lang="en-US" altLang="ja-JP" dirty="0"/>
          </a:p>
        </p:txBody>
      </p:sp>
      <p:sp>
        <p:nvSpPr>
          <p:cNvPr id="6" name="Rectangle 9"/>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7" name="Rectangle 10"/>
          <p:cNvSpPr>
            <a:spLocks noGrp="1" noChangeArrowheads="1"/>
          </p:cNvSpPr>
          <p:nvPr>
            <p:ph type="sldNum" sz="quarter" idx="12"/>
          </p:nvPr>
        </p:nvSpPr>
        <p:spPr/>
        <p:txBody>
          <a:bodyPr/>
          <a:lstStyle>
            <a:lvl1pPr>
              <a:defRPr sz="1300">
                <a:latin typeface="Arial" charset="0"/>
              </a:defRPr>
            </a:lvl1pPr>
          </a:lstStyle>
          <a:p>
            <a:pPr>
              <a:defRPr/>
            </a:pPr>
            <a:fld id="{AF5CA716-8652-4003-8066-F65B06A90F5A}" type="slidenum">
              <a:rPr lang="en-US" altLang="ja-JP"/>
              <a:pPr>
                <a:defRPr/>
              </a:pPr>
              <a:t>‹#›</a:t>
            </a:fld>
            <a:endParaRPr lang="en-US" altLang="ja-JP"/>
          </a:p>
        </p:txBody>
      </p:sp>
    </p:spTree>
    <p:extLst>
      <p:ext uri="{BB962C8B-B14F-4D97-AF65-F5344CB8AC3E}">
        <p14:creationId xmlns:p14="http://schemas.microsoft.com/office/powerpoint/2010/main" val="411374907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760" indent="0">
              <a:buNone/>
              <a:defRPr sz="2800"/>
            </a:lvl2pPr>
            <a:lvl3pPr marL="913520" indent="0">
              <a:buNone/>
              <a:defRPr sz="2400"/>
            </a:lvl3pPr>
            <a:lvl4pPr marL="1370281" indent="0">
              <a:buNone/>
              <a:defRPr sz="2000"/>
            </a:lvl4pPr>
            <a:lvl5pPr marL="1827041" indent="0">
              <a:buNone/>
              <a:defRPr sz="2000"/>
            </a:lvl5pPr>
            <a:lvl6pPr marL="2283805" indent="0">
              <a:buNone/>
              <a:defRPr sz="2000"/>
            </a:lvl6pPr>
            <a:lvl7pPr marL="2740568" indent="0">
              <a:buNone/>
              <a:defRPr sz="2000"/>
            </a:lvl7pPr>
            <a:lvl8pPr marL="3197328" indent="0">
              <a:buNone/>
              <a:defRPr sz="2000"/>
            </a:lvl8pPr>
            <a:lvl9pPr marL="3654091"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760" indent="0">
              <a:buNone/>
              <a:defRPr sz="1200"/>
            </a:lvl2pPr>
            <a:lvl3pPr marL="913520" indent="0">
              <a:buNone/>
              <a:defRPr sz="1000"/>
            </a:lvl3pPr>
            <a:lvl4pPr marL="1370281" indent="0">
              <a:buNone/>
              <a:defRPr sz="900"/>
            </a:lvl4pPr>
            <a:lvl5pPr marL="1827041" indent="0">
              <a:buNone/>
              <a:defRPr sz="900"/>
            </a:lvl5pPr>
            <a:lvl6pPr marL="2283805" indent="0">
              <a:buNone/>
              <a:defRPr sz="900"/>
            </a:lvl6pPr>
            <a:lvl7pPr marL="2740568" indent="0">
              <a:buNone/>
              <a:defRPr sz="900"/>
            </a:lvl7pPr>
            <a:lvl8pPr marL="3197328" indent="0">
              <a:buNone/>
              <a:defRPr sz="900"/>
            </a:lvl8pPr>
            <a:lvl9pPr marL="3654091" indent="0">
              <a:buNone/>
              <a:defRPr sz="900"/>
            </a:lvl9pPr>
          </a:lstStyle>
          <a:p>
            <a:pPr lvl="0"/>
            <a:r>
              <a:rPr lang="ja-JP" altLang="en-US"/>
              <a:t>マスタ テキストの書式設定</a:t>
            </a:r>
          </a:p>
        </p:txBody>
      </p:sp>
      <p:sp>
        <p:nvSpPr>
          <p:cNvPr id="5" name="Rectangle 8"/>
          <p:cNvSpPr>
            <a:spLocks noGrp="1" noChangeArrowheads="1"/>
          </p:cNvSpPr>
          <p:nvPr>
            <p:ph type="dt" sz="half" idx="10"/>
          </p:nvPr>
        </p:nvSpPr>
        <p:spPr/>
        <p:txBody>
          <a:bodyPr/>
          <a:lstStyle>
            <a:lvl1pPr>
              <a:defRPr/>
            </a:lvl1pPr>
          </a:lstStyle>
          <a:p>
            <a:pPr>
              <a:defRPr/>
            </a:pPr>
            <a:fld id="{3A0D6308-BA55-4313-A2C1-4F79B2595B82}" type="datetime1">
              <a:rPr lang="ja-JP" altLang="en-US"/>
              <a:pPr>
                <a:defRPr/>
              </a:pPr>
              <a:t>2021/5/6</a:t>
            </a:fld>
            <a:endParaRPr lang="en-US" altLang="ja-JP" dirty="0"/>
          </a:p>
        </p:txBody>
      </p:sp>
      <p:sp>
        <p:nvSpPr>
          <p:cNvPr id="6" name="Rectangle 9"/>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7" name="Rectangle 10"/>
          <p:cNvSpPr>
            <a:spLocks noGrp="1" noChangeArrowheads="1"/>
          </p:cNvSpPr>
          <p:nvPr>
            <p:ph type="sldNum" sz="quarter" idx="12"/>
          </p:nvPr>
        </p:nvSpPr>
        <p:spPr/>
        <p:txBody>
          <a:bodyPr/>
          <a:lstStyle>
            <a:lvl1pPr>
              <a:defRPr sz="1300">
                <a:latin typeface="Arial" charset="0"/>
              </a:defRPr>
            </a:lvl1pPr>
          </a:lstStyle>
          <a:p>
            <a:pPr>
              <a:defRPr/>
            </a:pPr>
            <a:fld id="{FF453BF4-0037-430F-8823-B0B2B137F99B}" type="slidenum">
              <a:rPr lang="en-US" altLang="ja-JP"/>
              <a:pPr>
                <a:defRPr/>
              </a:pPr>
              <a:t>‹#›</a:t>
            </a:fld>
            <a:endParaRPr lang="en-US" altLang="ja-JP"/>
          </a:p>
        </p:txBody>
      </p:sp>
    </p:spTree>
    <p:extLst>
      <p:ext uri="{BB962C8B-B14F-4D97-AF65-F5344CB8AC3E}">
        <p14:creationId xmlns:p14="http://schemas.microsoft.com/office/powerpoint/2010/main" val="46187085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fld id="{D5A3F803-4442-402A-AC93-5EB4C76EA239}" type="datetime1">
              <a:rPr lang="ja-JP" altLang="en-US"/>
              <a:pPr>
                <a:defRPr/>
              </a:pPr>
              <a:t>2021/5/6</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C51BE525-D741-48D3-94CB-69C9C09ED5E9}" type="slidenum">
              <a:rPr lang="en-US" altLang="ja-JP"/>
              <a:pPr>
                <a:defRPr/>
              </a:pPr>
              <a:t>‹#›</a:t>
            </a:fld>
            <a:endParaRPr lang="en-US" altLang="ja-JP"/>
          </a:p>
        </p:txBody>
      </p:sp>
    </p:spTree>
    <p:extLst>
      <p:ext uri="{BB962C8B-B14F-4D97-AF65-F5344CB8AC3E}">
        <p14:creationId xmlns:p14="http://schemas.microsoft.com/office/powerpoint/2010/main" val="934297905"/>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6"/>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6"/>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fld id="{98301FA2-24BC-49E1-A89D-933FE42DA93D}" type="datetime1">
              <a:rPr lang="ja-JP" altLang="en-US"/>
              <a:pPr>
                <a:defRPr/>
              </a:pPr>
              <a:t>2021/5/6</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7A4E7D9B-AF39-4B2E-94CD-BEF1D64F6199}" type="slidenum">
              <a:rPr lang="en-US" altLang="ja-JP"/>
              <a:pPr>
                <a:defRPr/>
              </a:pPr>
              <a:t>‹#›</a:t>
            </a:fld>
            <a:endParaRPr lang="en-US" altLang="ja-JP"/>
          </a:p>
        </p:txBody>
      </p:sp>
    </p:spTree>
    <p:extLst>
      <p:ext uri="{BB962C8B-B14F-4D97-AF65-F5344CB8AC3E}">
        <p14:creationId xmlns:p14="http://schemas.microsoft.com/office/powerpoint/2010/main" val="395294102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SQ">
    <p:spTree>
      <p:nvGrpSpPr>
        <p:cNvPr id="1" name=""/>
        <p:cNvGrpSpPr/>
        <p:nvPr/>
      </p:nvGrpSpPr>
      <p:grpSpPr>
        <a:xfrm>
          <a:off x="0" y="0"/>
          <a:ext cx="0" cy="0"/>
          <a:chOff x="0" y="0"/>
          <a:chExt cx="0" cy="0"/>
        </a:xfrm>
      </p:grpSpPr>
      <p:sp>
        <p:nvSpPr>
          <p:cNvPr id="6" name="スライド番号プレースホルダー 1">
            <a:extLst>
              <a:ext uri="{FF2B5EF4-FFF2-40B4-BE49-F238E27FC236}">
                <a16:creationId xmlns:a16="http://schemas.microsoft.com/office/drawing/2014/main" id="{A856B2CD-FCB6-4075-A48D-559C172AA2DD}"/>
              </a:ext>
            </a:extLst>
          </p:cNvPr>
          <p:cNvSpPr txBox="1">
            <a:spLocks/>
          </p:cNvSpPr>
          <p:nvPr userDrawn="1"/>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a:t>
            </a:fld>
            <a:endParaRPr lang="en-US" altLang="ja-JP"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14327228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grpSp>
        <p:nvGrpSpPr>
          <p:cNvPr id="4" name="Group 14"/>
          <p:cNvGrpSpPr>
            <a:grpSpLocks/>
          </p:cNvGrpSpPr>
          <p:nvPr/>
        </p:nvGrpSpPr>
        <p:grpSpPr bwMode="auto">
          <a:xfrm>
            <a:off x="0" y="188913"/>
            <a:ext cx="9144000" cy="6480175"/>
            <a:chOff x="0" y="119"/>
            <a:chExt cx="5760" cy="4082"/>
          </a:xfrm>
        </p:grpSpPr>
        <p:grpSp>
          <p:nvGrpSpPr>
            <p:cNvPr id="5" name="Group 10"/>
            <p:cNvGrpSpPr>
              <a:grpSpLocks/>
            </p:cNvGrpSpPr>
            <p:nvPr userDrawn="1"/>
          </p:nvGrpSpPr>
          <p:grpSpPr bwMode="auto">
            <a:xfrm>
              <a:off x="0" y="119"/>
              <a:ext cx="5760" cy="4082"/>
              <a:chOff x="0" y="119"/>
              <a:chExt cx="5760" cy="4082"/>
            </a:xfrm>
          </p:grpSpPr>
          <p:sp>
            <p:nvSpPr>
              <p:cNvPr id="7" name="Line 4"/>
              <p:cNvSpPr>
                <a:spLocks noChangeShapeType="1"/>
              </p:cNvSpPr>
              <p:nvPr/>
            </p:nvSpPr>
            <p:spPr bwMode="auto">
              <a:xfrm>
                <a:off x="0" y="4201"/>
                <a:ext cx="5760" cy="0"/>
              </a:xfrm>
              <a:prstGeom prst="line">
                <a:avLst/>
              </a:prstGeom>
              <a:noFill/>
              <a:ln w="76200">
                <a:solidFill>
                  <a:srgbClr val="E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 name="Line 5"/>
              <p:cNvSpPr>
                <a:spLocks noChangeShapeType="1"/>
              </p:cNvSpPr>
              <p:nvPr/>
            </p:nvSpPr>
            <p:spPr bwMode="auto">
              <a:xfrm>
                <a:off x="0" y="119"/>
                <a:ext cx="5760" cy="0"/>
              </a:xfrm>
              <a:prstGeom prst="line">
                <a:avLst/>
              </a:prstGeom>
              <a:noFill/>
              <a:ln w="28575">
                <a:solidFill>
                  <a:srgbClr val="EC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6" name="Picture 13" descr="0101 カラー"/>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2" y="2890"/>
              <a:ext cx="101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02" name="Rectangle 2"/>
          <p:cNvSpPr>
            <a:spLocks noGrp="1" noChangeArrowheads="1"/>
          </p:cNvSpPr>
          <p:nvPr>
            <p:ph type="ctrTitle"/>
          </p:nvPr>
        </p:nvSpPr>
        <p:spPr>
          <a:xfrm>
            <a:off x="685800" y="2130433"/>
            <a:ext cx="7772400" cy="1470025"/>
          </a:xfrm>
        </p:spPr>
        <p:txBody>
          <a:bodyPr/>
          <a:lstStyle>
            <a:lvl1pPr>
              <a:defRPr smtClean="0"/>
            </a:lvl1pPr>
          </a:lstStyle>
          <a:p>
            <a:r>
              <a:rPr lang="ja-JP" altLang="en-US"/>
              <a:t>マスタ タイトルの書式設定</a:t>
            </a:r>
          </a:p>
        </p:txBody>
      </p:sp>
      <p:sp>
        <p:nvSpPr>
          <p:cNvPr id="563203"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ja-JP" altLang="en-US"/>
              <a:t>マスタ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fld id="{F4542881-3F55-460D-BAB7-9DB8559753EF}" type="datetime1">
              <a:rPr lang="ja-JP" altLang="en-US"/>
              <a:pPr>
                <a:defRPr/>
              </a:pPr>
              <a:t>2021/5/6</a:t>
            </a:fld>
            <a:endParaRPr lang="en-US" altLang="ja-JP" dirty="0"/>
          </a:p>
        </p:txBody>
      </p:sp>
      <p:sp>
        <p:nvSpPr>
          <p:cNvPr id="10"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11" name="Rectangle 6"/>
          <p:cNvSpPr>
            <a:spLocks noGrp="1" noChangeArrowheads="1"/>
          </p:cNvSpPr>
          <p:nvPr>
            <p:ph type="sldNum" sz="quarter" idx="12"/>
          </p:nvPr>
        </p:nvSpPr>
        <p:spPr>
          <a:xfrm>
            <a:off x="7010400" y="6192838"/>
            <a:ext cx="2133600" cy="476250"/>
          </a:xfrm>
        </p:spPr>
        <p:txBody>
          <a:bodyPr/>
          <a:lstStyle>
            <a:lvl1pPr>
              <a:defRPr sz="1300">
                <a:latin typeface="Arial" charset="0"/>
              </a:defRPr>
            </a:lvl1pPr>
          </a:lstStyle>
          <a:p>
            <a:pPr>
              <a:defRPr/>
            </a:pPr>
            <a:fld id="{FB91400E-626E-4865-A315-22DC093BB0FD}" type="slidenum">
              <a:rPr lang="en-US" altLang="ja-JP"/>
              <a:pPr>
                <a:defRPr/>
              </a:pPr>
              <a:t>‹#›</a:t>
            </a:fld>
            <a:endParaRPr lang="en-US" altLang="ja-JP"/>
          </a:p>
        </p:txBody>
      </p:sp>
    </p:spTree>
    <p:extLst>
      <p:ext uri="{BB962C8B-B14F-4D97-AF65-F5344CB8AC3E}">
        <p14:creationId xmlns:p14="http://schemas.microsoft.com/office/powerpoint/2010/main" val="188530948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6760" indent="0" algn="ctr">
              <a:buNone/>
              <a:defRPr/>
            </a:lvl2pPr>
            <a:lvl3pPr marL="913520" indent="0" algn="ctr">
              <a:buNone/>
              <a:defRPr/>
            </a:lvl3pPr>
            <a:lvl4pPr marL="1370281" indent="0" algn="ctr">
              <a:buNone/>
              <a:defRPr/>
            </a:lvl4pPr>
            <a:lvl5pPr marL="1827041" indent="0" algn="ctr">
              <a:buNone/>
              <a:defRPr/>
            </a:lvl5pPr>
            <a:lvl6pPr marL="2283805" indent="0" algn="ctr">
              <a:buNone/>
              <a:defRPr/>
            </a:lvl6pPr>
            <a:lvl7pPr marL="2740568" indent="0" algn="ctr">
              <a:buNone/>
              <a:defRPr/>
            </a:lvl7pPr>
            <a:lvl8pPr marL="3197328" indent="0" algn="ctr">
              <a:buNone/>
              <a:defRPr/>
            </a:lvl8pPr>
            <a:lvl9pPr marL="3654091"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fld id="{80711673-8DDD-4C3D-ACB7-5806A7BAA27B}" type="datetime1">
              <a:rPr lang="ja-JP" altLang="en-US"/>
              <a:pPr>
                <a:defRPr/>
              </a:pPr>
              <a:t>2021/5/6</a:t>
            </a:fld>
            <a:endParaRPr lang="en-US" altLang="ja-JP"/>
          </a:p>
          <a:p>
            <a:pPr>
              <a:defRPr/>
            </a:pPr>
            <a:r>
              <a:rPr lang="en-US" altLang="ja-JP"/>
              <a:t>Ver.1.0</a:t>
            </a:r>
            <a:endParaRPr lang="ja-JP" altLang="en-US"/>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4B2A0215-CD4A-4C51-9C98-670BEDFD058C}" type="slidenum">
              <a:rPr lang="en-US" altLang="ja-JP"/>
              <a:pPr>
                <a:defRPr/>
              </a:pPr>
              <a:t>‹#›</a:t>
            </a:fld>
            <a:endParaRPr lang="en-US" altLang="ja-JP"/>
          </a:p>
        </p:txBody>
      </p:sp>
    </p:spTree>
    <p:extLst>
      <p:ext uri="{BB962C8B-B14F-4D97-AF65-F5344CB8AC3E}">
        <p14:creationId xmlns:p14="http://schemas.microsoft.com/office/powerpoint/2010/main" val="296834991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lvl1pPr>
          </a:lstStyle>
          <a:p>
            <a:pPr>
              <a:defRPr/>
            </a:pPr>
            <a:fld id="{9AE00E40-EB49-427E-9F19-566C8DCCB177}" type="datetime1">
              <a:rPr lang="ja-JP" altLang="en-US"/>
              <a:pPr>
                <a:defRPr/>
              </a:pPr>
              <a:t>2021/5/6</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A676A16C-8A20-4E28-B7F1-319298913D16}" type="slidenum">
              <a:rPr lang="en-US" altLang="ja-JP"/>
              <a:pPr>
                <a:defRPr/>
              </a:pPr>
              <a:t>‹#›</a:t>
            </a:fld>
            <a:endParaRPr lang="en-US" altLang="ja-JP"/>
          </a:p>
        </p:txBody>
      </p:sp>
    </p:spTree>
    <p:extLst>
      <p:ext uri="{BB962C8B-B14F-4D97-AF65-F5344CB8AC3E}">
        <p14:creationId xmlns:p14="http://schemas.microsoft.com/office/powerpoint/2010/main" val="201299109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lvl1pPr>
            <a:lvl2pPr marL="456760" indent="0">
              <a:buNone/>
              <a:defRPr sz="1800"/>
            </a:lvl2pPr>
            <a:lvl3pPr marL="913520" indent="0">
              <a:buNone/>
              <a:defRPr sz="1600"/>
            </a:lvl3pPr>
            <a:lvl4pPr marL="1370281" indent="0">
              <a:buNone/>
              <a:defRPr sz="1400"/>
            </a:lvl4pPr>
            <a:lvl5pPr marL="1827041" indent="0">
              <a:buNone/>
              <a:defRPr sz="1400"/>
            </a:lvl5pPr>
            <a:lvl6pPr marL="2283805" indent="0">
              <a:buNone/>
              <a:defRPr sz="1400"/>
            </a:lvl6pPr>
            <a:lvl7pPr marL="2740568" indent="0">
              <a:buNone/>
              <a:defRPr sz="1400"/>
            </a:lvl7pPr>
            <a:lvl8pPr marL="3197328" indent="0">
              <a:buNone/>
              <a:defRPr sz="1400"/>
            </a:lvl8pPr>
            <a:lvl9pPr marL="365409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a:defRPr/>
            </a:lvl1pPr>
          </a:lstStyle>
          <a:p>
            <a:pPr>
              <a:defRPr/>
            </a:pPr>
            <a:fld id="{0002A2BC-AFBD-47F6-A473-6BDF48160510}" type="datetime1">
              <a:rPr lang="ja-JP" altLang="en-US"/>
              <a:pPr>
                <a:defRPr/>
              </a:pPr>
              <a:t>2021/5/6</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18BE11CA-E411-49E1-A1C8-8B7582FF6795}" type="slidenum">
              <a:rPr lang="en-US" altLang="ja-JP"/>
              <a:pPr>
                <a:defRPr/>
              </a:pPr>
              <a:t>‹#›</a:t>
            </a:fld>
            <a:endParaRPr lang="en-US" altLang="ja-JP"/>
          </a:p>
        </p:txBody>
      </p:sp>
    </p:spTree>
    <p:extLst>
      <p:ext uri="{BB962C8B-B14F-4D97-AF65-F5344CB8AC3E}">
        <p14:creationId xmlns:p14="http://schemas.microsoft.com/office/powerpoint/2010/main" val="164009743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8"/>
          <p:cNvSpPr>
            <a:spLocks noGrp="1" noChangeArrowheads="1"/>
          </p:cNvSpPr>
          <p:nvPr>
            <p:ph type="dt" sz="half" idx="10"/>
          </p:nvPr>
        </p:nvSpPr>
        <p:spPr/>
        <p:txBody>
          <a:bodyPr/>
          <a:lstStyle>
            <a:lvl1pPr>
              <a:defRPr/>
            </a:lvl1pPr>
          </a:lstStyle>
          <a:p>
            <a:pPr>
              <a:defRPr/>
            </a:pPr>
            <a:fld id="{E7C166F2-8459-468B-9FF1-ABCA8C140066}" type="datetime1">
              <a:rPr lang="ja-JP" altLang="en-US"/>
              <a:pPr>
                <a:defRPr/>
              </a:pPr>
              <a:t>2021/5/6</a:t>
            </a:fld>
            <a:endParaRPr lang="en-US" altLang="ja-JP" dirty="0"/>
          </a:p>
        </p:txBody>
      </p:sp>
      <p:sp>
        <p:nvSpPr>
          <p:cNvPr id="6" name="Rectangle 9"/>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7" name="Rectangle 10"/>
          <p:cNvSpPr>
            <a:spLocks noGrp="1" noChangeArrowheads="1"/>
          </p:cNvSpPr>
          <p:nvPr>
            <p:ph type="sldNum" sz="quarter" idx="12"/>
          </p:nvPr>
        </p:nvSpPr>
        <p:spPr/>
        <p:txBody>
          <a:bodyPr/>
          <a:lstStyle>
            <a:lvl1pPr>
              <a:defRPr sz="1300">
                <a:latin typeface="Arial" charset="0"/>
              </a:defRPr>
            </a:lvl1pPr>
          </a:lstStyle>
          <a:p>
            <a:pPr>
              <a:defRPr/>
            </a:pPr>
            <a:fld id="{843F6217-890A-4498-AFA9-B05F858E21F3}" type="slidenum">
              <a:rPr lang="en-US" altLang="ja-JP"/>
              <a:pPr>
                <a:defRPr/>
              </a:pPr>
              <a:t>‹#›</a:t>
            </a:fld>
            <a:endParaRPr lang="en-US" altLang="ja-JP"/>
          </a:p>
        </p:txBody>
      </p:sp>
    </p:spTree>
    <p:extLst>
      <p:ext uri="{BB962C8B-B14F-4D97-AF65-F5344CB8AC3E}">
        <p14:creationId xmlns:p14="http://schemas.microsoft.com/office/powerpoint/2010/main" val="359272815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760" indent="0">
              <a:buNone/>
              <a:defRPr sz="2000" b="1"/>
            </a:lvl2pPr>
            <a:lvl3pPr marL="913520" indent="0">
              <a:buNone/>
              <a:defRPr sz="1800" b="1"/>
            </a:lvl3pPr>
            <a:lvl4pPr marL="1370281" indent="0">
              <a:buNone/>
              <a:defRPr sz="1600" b="1"/>
            </a:lvl4pPr>
            <a:lvl5pPr marL="1827041" indent="0">
              <a:buNone/>
              <a:defRPr sz="1600" b="1"/>
            </a:lvl5pPr>
            <a:lvl6pPr marL="2283805" indent="0">
              <a:buNone/>
              <a:defRPr sz="1600" b="1"/>
            </a:lvl6pPr>
            <a:lvl7pPr marL="2740568" indent="0">
              <a:buNone/>
              <a:defRPr sz="1600" b="1"/>
            </a:lvl7pPr>
            <a:lvl8pPr marL="3197328" indent="0">
              <a:buNone/>
              <a:defRPr sz="1600" b="1"/>
            </a:lvl8pPr>
            <a:lvl9pPr marL="365409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33" y="1535113"/>
            <a:ext cx="4041775" cy="639762"/>
          </a:xfrm>
        </p:spPr>
        <p:txBody>
          <a:bodyPr anchor="b"/>
          <a:lstStyle>
            <a:lvl1pPr marL="0" indent="0">
              <a:buNone/>
              <a:defRPr sz="2400" b="1"/>
            </a:lvl1pPr>
            <a:lvl2pPr marL="456760" indent="0">
              <a:buNone/>
              <a:defRPr sz="2000" b="1"/>
            </a:lvl2pPr>
            <a:lvl3pPr marL="913520" indent="0">
              <a:buNone/>
              <a:defRPr sz="1800" b="1"/>
            </a:lvl3pPr>
            <a:lvl4pPr marL="1370281" indent="0">
              <a:buNone/>
              <a:defRPr sz="1600" b="1"/>
            </a:lvl4pPr>
            <a:lvl5pPr marL="1827041" indent="0">
              <a:buNone/>
              <a:defRPr sz="1600" b="1"/>
            </a:lvl5pPr>
            <a:lvl6pPr marL="2283805" indent="0">
              <a:buNone/>
              <a:defRPr sz="1600" b="1"/>
            </a:lvl6pPr>
            <a:lvl7pPr marL="2740568" indent="0">
              <a:buNone/>
              <a:defRPr sz="1600" b="1"/>
            </a:lvl7pPr>
            <a:lvl8pPr marL="3197328" indent="0">
              <a:buNone/>
              <a:defRPr sz="1600" b="1"/>
            </a:lvl8pPr>
            <a:lvl9pPr marL="365409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vl1pPr>
          </a:lstStyle>
          <a:p>
            <a:pPr>
              <a:defRPr/>
            </a:pPr>
            <a:fld id="{227DBEB1-AF95-403F-B659-2ACD9B03B732}" type="datetime1">
              <a:rPr lang="ja-JP" altLang="en-US"/>
              <a:pPr>
                <a:defRPr/>
              </a:pPr>
              <a:t>2021/5/6</a:t>
            </a:fld>
            <a:endParaRPr lang="en-US" altLang="ja-JP" dirty="0"/>
          </a:p>
        </p:txBody>
      </p:sp>
      <p:sp>
        <p:nvSpPr>
          <p:cNvPr id="8"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9" name="Rectangle 6"/>
          <p:cNvSpPr>
            <a:spLocks noGrp="1" noChangeArrowheads="1"/>
          </p:cNvSpPr>
          <p:nvPr>
            <p:ph type="sldNum" sz="quarter" idx="12"/>
          </p:nvPr>
        </p:nvSpPr>
        <p:spPr/>
        <p:txBody>
          <a:bodyPr/>
          <a:lstStyle>
            <a:lvl1pPr>
              <a:defRPr sz="1300">
                <a:latin typeface="Arial" charset="0"/>
              </a:defRPr>
            </a:lvl1pPr>
          </a:lstStyle>
          <a:p>
            <a:pPr>
              <a:defRPr/>
            </a:pPr>
            <a:fld id="{0727BE5F-C7E1-47C3-8EF6-8F6FD1953819}" type="slidenum">
              <a:rPr lang="en-US" altLang="ja-JP"/>
              <a:pPr>
                <a:defRPr/>
              </a:pPr>
              <a:t>‹#›</a:t>
            </a:fld>
            <a:endParaRPr lang="en-US" altLang="ja-JP"/>
          </a:p>
        </p:txBody>
      </p:sp>
    </p:spTree>
    <p:extLst>
      <p:ext uri="{BB962C8B-B14F-4D97-AF65-F5344CB8AC3E}">
        <p14:creationId xmlns:p14="http://schemas.microsoft.com/office/powerpoint/2010/main" val="36523164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a:lvl1pPr>
          </a:lstStyle>
          <a:p>
            <a:pPr>
              <a:defRPr/>
            </a:pPr>
            <a:fld id="{BAACB6BD-134D-4EAF-B58A-E14E48692E56}" type="datetime1">
              <a:rPr lang="ja-JP" altLang="en-US"/>
              <a:pPr>
                <a:defRPr/>
              </a:pPr>
              <a:t>2021/5/6</a:t>
            </a:fld>
            <a:endParaRPr lang="en-US" altLang="ja-JP" dirty="0"/>
          </a:p>
        </p:txBody>
      </p:sp>
      <p:sp>
        <p:nvSpPr>
          <p:cNvPr id="4"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5" name="Rectangle 6"/>
          <p:cNvSpPr>
            <a:spLocks noGrp="1" noChangeArrowheads="1"/>
          </p:cNvSpPr>
          <p:nvPr>
            <p:ph type="sldNum" sz="quarter" idx="12"/>
          </p:nvPr>
        </p:nvSpPr>
        <p:spPr/>
        <p:txBody>
          <a:bodyPr/>
          <a:lstStyle>
            <a:lvl1pPr>
              <a:defRPr sz="1300">
                <a:latin typeface="Arial" charset="0"/>
              </a:defRPr>
            </a:lvl1pPr>
          </a:lstStyle>
          <a:p>
            <a:pPr>
              <a:defRPr/>
            </a:pPr>
            <a:fld id="{45B608E2-A10F-4C27-83A0-86E7EF23ED05}" type="slidenum">
              <a:rPr lang="en-US" altLang="ja-JP"/>
              <a:pPr>
                <a:defRPr/>
              </a:pPr>
              <a:t>‹#›</a:t>
            </a:fld>
            <a:endParaRPr lang="en-US" altLang="ja-JP"/>
          </a:p>
        </p:txBody>
      </p:sp>
    </p:spTree>
    <p:extLst>
      <p:ext uri="{BB962C8B-B14F-4D97-AF65-F5344CB8AC3E}">
        <p14:creationId xmlns:p14="http://schemas.microsoft.com/office/powerpoint/2010/main" val="114541492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Line 4"/>
          <p:cNvSpPr>
            <a:spLocks noChangeShapeType="1"/>
          </p:cNvSpPr>
          <p:nvPr/>
        </p:nvSpPr>
        <p:spPr bwMode="auto">
          <a:xfrm>
            <a:off x="0" y="457200"/>
            <a:ext cx="9144000" cy="0"/>
          </a:xfrm>
          <a:prstGeom prst="line">
            <a:avLst/>
          </a:prstGeom>
          <a:noFill/>
          <a:ln w="25400">
            <a:solidFill>
              <a:srgbClr val="EC0000"/>
            </a:solidFill>
            <a:round/>
            <a:headEnd/>
            <a:tailEnd/>
          </a:ln>
          <a:extLst>
            <a:ext uri="{909E8E84-426E-40DD-AFC4-6F175D3DCCD1}">
              <a14:hiddenFill xmlns:a14="http://schemas.microsoft.com/office/drawing/2010/main">
                <a:noFill/>
              </a14:hiddenFill>
            </a:ext>
          </a:extLst>
        </p:spPr>
        <p:txBody>
          <a:bodyPr lIns="91352" tIns="45680" rIns="91352" bIns="45680"/>
          <a:lstStyle/>
          <a:p>
            <a:endParaRPr lang="ja-JP" altLang="en-US"/>
          </a:p>
        </p:txBody>
      </p:sp>
      <p:sp>
        <p:nvSpPr>
          <p:cNvPr id="4" name="Rectangle 4"/>
          <p:cNvSpPr>
            <a:spLocks noGrp="1" noChangeArrowheads="1"/>
          </p:cNvSpPr>
          <p:nvPr>
            <p:ph type="dt" sz="half" idx="10"/>
          </p:nvPr>
        </p:nvSpPr>
        <p:spPr/>
        <p:txBody>
          <a:bodyPr/>
          <a:lstStyle>
            <a:lvl1pPr>
              <a:defRPr/>
            </a:lvl1pPr>
          </a:lstStyle>
          <a:p>
            <a:pPr>
              <a:defRPr/>
            </a:pPr>
            <a:fld id="{F6ED9AAC-89E8-4FC3-9158-23393F1DE384}" type="datetime1">
              <a:rPr lang="en-US" altLang="ja-JP"/>
              <a:pPr>
                <a:defRPr/>
              </a:pPr>
              <a:t>5/6/2021</a:t>
            </a:fld>
            <a:endParaRPr lang="en-US" altLang="ja-JP" dirty="0"/>
          </a:p>
        </p:txBody>
      </p:sp>
      <p:sp>
        <p:nvSpPr>
          <p:cNvPr id="5" name="Rectangle 5"/>
          <p:cNvSpPr>
            <a:spLocks noGrp="1" noChangeArrowheads="1"/>
          </p:cNvSpPr>
          <p:nvPr>
            <p:ph type="ftr" sz="quarter" idx="11"/>
          </p:nvPr>
        </p:nvSpPr>
        <p:spPr/>
        <p:txBody>
          <a:bodyPr/>
          <a:lstStyle>
            <a:lvl1pPr>
              <a:defRPr/>
            </a:lvl1pPr>
          </a:lstStyle>
          <a:p>
            <a:pPr>
              <a:defRPr/>
            </a:pPr>
            <a:r>
              <a:rPr lang="en-US" altLang="ja-JP"/>
              <a:t>ver.1.0</a:t>
            </a:r>
            <a:endParaRPr lang="ja-JP" altLang="en-US"/>
          </a:p>
        </p:txBody>
      </p:sp>
      <p:sp>
        <p:nvSpPr>
          <p:cNvPr id="6" name="Rectangle 6"/>
          <p:cNvSpPr>
            <a:spLocks noGrp="1" noChangeArrowheads="1"/>
          </p:cNvSpPr>
          <p:nvPr>
            <p:ph type="sldNum" sz="quarter" idx="12"/>
          </p:nvPr>
        </p:nvSpPr>
        <p:spPr/>
        <p:txBody>
          <a:bodyPr/>
          <a:lstStyle>
            <a:lvl1pPr>
              <a:defRPr sz="1300">
                <a:latin typeface="Arial" charset="0"/>
              </a:defRPr>
            </a:lvl1pPr>
          </a:lstStyle>
          <a:p>
            <a:pPr>
              <a:defRPr/>
            </a:pPr>
            <a:fld id="{410F9F0B-CD84-4437-A2A8-87411AB140DC}" type="slidenum">
              <a:rPr lang="en-US" altLang="ja-JP"/>
              <a:pPr>
                <a:defRPr/>
              </a:pPr>
              <a:t>‹#›</a:t>
            </a:fld>
            <a:endParaRPr lang="en-US" altLang="ja-JP"/>
          </a:p>
        </p:txBody>
      </p:sp>
      <p:pic>
        <p:nvPicPr>
          <p:cNvPr id="8" name="Picture 5" descr="横型ロゴ"/>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57061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4"/>
          <p:cNvSpPr>
            <a:spLocks noChangeShapeType="1"/>
          </p:cNvSpPr>
          <p:nvPr/>
        </p:nvSpPr>
        <p:spPr bwMode="auto">
          <a:xfrm>
            <a:off x="0" y="476250"/>
            <a:ext cx="9144000" cy="0"/>
          </a:xfrm>
          <a:prstGeom prst="line">
            <a:avLst/>
          </a:prstGeom>
          <a:noFill/>
          <a:ln w="28575">
            <a:solidFill>
              <a:srgbClr val="EC0000"/>
            </a:solidFill>
            <a:round/>
            <a:headEnd/>
            <a:tailEnd/>
          </a:ln>
          <a:extLst>
            <a:ext uri="{909E8E84-426E-40DD-AFC4-6F175D3DCCD1}">
              <a14:hiddenFill xmlns:a14="http://schemas.microsoft.com/office/drawing/2010/main">
                <a:noFill/>
              </a14:hiddenFill>
            </a:ext>
          </a:extLst>
        </p:spPr>
        <p:txBody>
          <a:bodyPr lIns="91352" tIns="45680" rIns="91352" bIns="45680"/>
          <a:lstStyle/>
          <a:p>
            <a:endParaRPr lang="ja-JP" altLang="en-US"/>
          </a:p>
        </p:txBody>
      </p:sp>
      <p:pic>
        <p:nvPicPr>
          <p:cNvPr id="1027" name="Picture 5" descr="横型ロゴ"/>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80" rIns="91352" bIns="4568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80" rIns="91352" bIns="4568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211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lvl1pPr eaLnBrk="1" hangingPunct="1">
              <a:defRPr sz="1400">
                <a:solidFill>
                  <a:srgbClr val="000000"/>
                </a:solidFill>
                <a:latin typeface="Tahoma" pitchFamily="34" charset="0"/>
                <a:ea typeface="ＭＳ Ｐゴシック" pitchFamily="50" charset="-128"/>
              </a:defRPr>
            </a:lvl1pPr>
          </a:lstStyle>
          <a:p>
            <a:pPr>
              <a:defRPr/>
            </a:pPr>
            <a:fld id="{6FA7D575-6408-4B83-A1D5-14CE49E09690}" type="datetime1">
              <a:rPr lang="ja-JP" altLang="en-US"/>
              <a:pPr>
                <a:defRPr/>
              </a:pPr>
              <a:t>2021/5/6</a:t>
            </a:fld>
            <a:endParaRPr lang="en-US" altLang="ja-JP" dirty="0"/>
          </a:p>
        </p:txBody>
      </p:sp>
      <p:sp>
        <p:nvSpPr>
          <p:cNvPr id="1211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lvl1pPr algn="ctr" eaLnBrk="1" hangingPunct="1">
              <a:defRPr sz="1400">
                <a:solidFill>
                  <a:srgbClr val="000000"/>
                </a:solidFill>
                <a:latin typeface="Tahoma" pitchFamily="34" charset="0"/>
                <a:ea typeface="ＭＳ Ｐゴシック" pitchFamily="50" charset="-128"/>
              </a:defRPr>
            </a:lvl1pPr>
          </a:lstStyle>
          <a:p>
            <a:pPr>
              <a:defRPr/>
            </a:pPr>
            <a:r>
              <a:rPr lang="en-US" altLang="ja-JP"/>
              <a:t>ver.1.0</a:t>
            </a:r>
            <a:endParaRPr lang="ja-JP" altLang="en-US"/>
          </a:p>
        </p:txBody>
      </p:sp>
      <p:sp>
        <p:nvSpPr>
          <p:cNvPr id="1211398"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lvl1pPr algn="r" eaLnBrk="1" hangingPunct="1">
              <a:defRPr sz="2400">
                <a:solidFill>
                  <a:srgbClr val="000000"/>
                </a:solidFill>
                <a:latin typeface="Tahoma" pitchFamily="34" charset="0"/>
                <a:ea typeface="ＭＳ Ｐゴシック" pitchFamily="50" charset="-128"/>
              </a:defRPr>
            </a:lvl1pPr>
          </a:lstStyle>
          <a:p>
            <a:pPr>
              <a:defRPr/>
            </a:pPr>
            <a:fld id="{BBA5CA3A-C409-4ADA-8D12-054DEF868C0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 id="2147484777" r:id="rId14"/>
  </p:sldLayoutIdLst>
  <p:transition spd="slow"/>
  <p:hf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cs typeface="ＭＳ Ｐゴシック" charset="0"/>
        </a:defRPr>
      </a:lvl5pPr>
      <a:lvl6pPr marL="45676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352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0281"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7041"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4225" indent="-227013" algn="l" rtl="0" eaLnBrk="0" fontAlgn="base" hangingPunct="0">
        <a:spcBef>
          <a:spcPct val="20000"/>
        </a:spcBef>
        <a:spcAft>
          <a:spcPct val="0"/>
        </a:spcAft>
        <a:buChar char="»"/>
        <a:defRPr kumimoji="1" sz="2000">
          <a:solidFill>
            <a:schemeClr val="tx1"/>
          </a:solidFill>
          <a:latin typeface="+mn-lt"/>
          <a:ea typeface="+mn-ea"/>
        </a:defRPr>
      </a:lvl5pPr>
      <a:lvl6pPr marL="2512186" indent="-228380" algn="l" rtl="0" eaLnBrk="1" fontAlgn="base" hangingPunct="1">
        <a:spcBef>
          <a:spcPct val="20000"/>
        </a:spcBef>
        <a:spcAft>
          <a:spcPct val="0"/>
        </a:spcAft>
        <a:buChar char="»"/>
        <a:defRPr kumimoji="1" sz="2000">
          <a:solidFill>
            <a:schemeClr val="tx1"/>
          </a:solidFill>
          <a:latin typeface="+mn-lt"/>
          <a:ea typeface="+mn-ea"/>
        </a:defRPr>
      </a:lvl6pPr>
      <a:lvl7pPr marL="2968947" indent="-228380" algn="l" rtl="0" eaLnBrk="1" fontAlgn="base" hangingPunct="1">
        <a:spcBef>
          <a:spcPct val="20000"/>
        </a:spcBef>
        <a:spcAft>
          <a:spcPct val="0"/>
        </a:spcAft>
        <a:buChar char="»"/>
        <a:defRPr kumimoji="1" sz="2000">
          <a:solidFill>
            <a:schemeClr val="tx1"/>
          </a:solidFill>
          <a:latin typeface="+mn-lt"/>
          <a:ea typeface="+mn-ea"/>
        </a:defRPr>
      </a:lvl7pPr>
      <a:lvl8pPr marL="3425710" indent="-228380" algn="l" rtl="0" eaLnBrk="1" fontAlgn="base" hangingPunct="1">
        <a:spcBef>
          <a:spcPct val="20000"/>
        </a:spcBef>
        <a:spcAft>
          <a:spcPct val="0"/>
        </a:spcAft>
        <a:buChar char="»"/>
        <a:defRPr kumimoji="1" sz="2000">
          <a:solidFill>
            <a:schemeClr val="tx1"/>
          </a:solidFill>
          <a:latin typeface="+mn-lt"/>
          <a:ea typeface="+mn-ea"/>
        </a:defRPr>
      </a:lvl8pPr>
      <a:lvl9pPr marL="3882472" indent="-22838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3520" rtl="0" eaLnBrk="1" latinLnBrk="0" hangingPunct="1">
        <a:defRPr kumimoji="1" sz="1800" kern="1200">
          <a:solidFill>
            <a:schemeClr val="tx1"/>
          </a:solidFill>
          <a:latin typeface="+mn-lt"/>
          <a:ea typeface="+mn-ea"/>
          <a:cs typeface="+mn-cs"/>
        </a:defRPr>
      </a:lvl1pPr>
      <a:lvl2pPr marL="456760" algn="l" defTabSz="913520" rtl="0" eaLnBrk="1" latinLnBrk="0" hangingPunct="1">
        <a:defRPr kumimoji="1" sz="1800" kern="1200">
          <a:solidFill>
            <a:schemeClr val="tx1"/>
          </a:solidFill>
          <a:latin typeface="+mn-lt"/>
          <a:ea typeface="+mn-ea"/>
          <a:cs typeface="+mn-cs"/>
        </a:defRPr>
      </a:lvl2pPr>
      <a:lvl3pPr marL="913520" algn="l" defTabSz="913520" rtl="0" eaLnBrk="1" latinLnBrk="0" hangingPunct="1">
        <a:defRPr kumimoji="1" sz="1800" kern="1200">
          <a:solidFill>
            <a:schemeClr val="tx1"/>
          </a:solidFill>
          <a:latin typeface="+mn-lt"/>
          <a:ea typeface="+mn-ea"/>
          <a:cs typeface="+mn-cs"/>
        </a:defRPr>
      </a:lvl3pPr>
      <a:lvl4pPr marL="1370281" algn="l" defTabSz="913520" rtl="0" eaLnBrk="1" latinLnBrk="0" hangingPunct="1">
        <a:defRPr kumimoji="1" sz="1800" kern="1200">
          <a:solidFill>
            <a:schemeClr val="tx1"/>
          </a:solidFill>
          <a:latin typeface="+mn-lt"/>
          <a:ea typeface="+mn-ea"/>
          <a:cs typeface="+mn-cs"/>
        </a:defRPr>
      </a:lvl4pPr>
      <a:lvl5pPr marL="1827041" algn="l" defTabSz="913520" rtl="0" eaLnBrk="1" latinLnBrk="0" hangingPunct="1">
        <a:defRPr kumimoji="1" sz="1800" kern="1200">
          <a:solidFill>
            <a:schemeClr val="tx1"/>
          </a:solidFill>
          <a:latin typeface="+mn-lt"/>
          <a:ea typeface="+mn-ea"/>
          <a:cs typeface="+mn-cs"/>
        </a:defRPr>
      </a:lvl5pPr>
      <a:lvl6pPr marL="2283805" algn="l" defTabSz="913520" rtl="0" eaLnBrk="1" latinLnBrk="0" hangingPunct="1">
        <a:defRPr kumimoji="1" sz="1800" kern="1200">
          <a:solidFill>
            <a:schemeClr val="tx1"/>
          </a:solidFill>
          <a:latin typeface="+mn-lt"/>
          <a:ea typeface="+mn-ea"/>
          <a:cs typeface="+mn-cs"/>
        </a:defRPr>
      </a:lvl6pPr>
      <a:lvl7pPr marL="2740568" algn="l" defTabSz="913520" rtl="0" eaLnBrk="1" latinLnBrk="0" hangingPunct="1">
        <a:defRPr kumimoji="1" sz="1800" kern="1200">
          <a:solidFill>
            <a:schemeClr val="tx1"/>
          </a:solidFill>
          <a:latin typeface="+mn-lt"/>
          <a:ea typeface="+mn-ea"/>
          <a:cs typeface="+mn-cs"/>
        </a:defRPr>
      </a:lvl7pPr>
      <a:lvl8pPr marL="3197328" algn="l" defTabSz="913520" rtl="0" eaLnBrk="1" latinLnBrk="0" hangingPunct="1">
        <a:defRPr kumimoji="1" sz="1800" kern="1200">
          <a:solidFill>
            <a:schemeClr val="tx1"/>
          </a:solidFill>
          <a:latin typeface="+mn-lt"/>
          <a:ea typeface="+mn-ea"/>
          <a:cs typeface="+mn-cs"/>
        </a:defRPr>
      </a:lvl8pPr>
      <a:lvl9pPr marL="3654091" algn="l" defTabSz="91352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chart" Target="../charts/char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6.jpeg"/><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image" Target="../media/image20.jpeg"/><Relationship Id="rId4" Type="http://schemas.microsoft.com/office/2007/relationships/hdphoto" Target="../media/hdphoto2.wdp"/><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6.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jpe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5.png"/><Relationship Id="rId7" Type="http://schemas.openxmlformats.org/officeDocument/2006/relationships/image" Target="../media/image69.jpeg"/><Relationship Id="rId12"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45.png"/><Relationship Id="rId7"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5.png"/><Relationship Id="rId7"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jpg"/><Relationship Id="rId4" Type="http://schemas.openxmlformats.org/officeDocument/2006/relationships/image" Target="../media/image81.jpe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5.png"/><Relationship Id="rId7"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png"/><Relationship Id="rId9" Type="http://schemas.openxmlformats.org/officeDocument/2006/relationships/image" Target="../media/image9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jpeg"/><Relationship Id="rId7"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5.png"/><Relationship Id="rId5" Type="http://schemas.microsoft.com/office/2007/relationships/hdphoto" Target="../media/hdphoto7.wdp"/><Relationship Id="rId4" Type="http://schemas.openxmlformats.org/officeDocument/2006/relationships/image" Target="../media/image99.png"/><Relationship Id="rId9" Type="http://schemas.microsoft.com/office/2007/relationships/hdphoto" Target="../media/hdphoto8.wdp"/></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40.png"/><Relationship Id="rId4" Type="http://schemas.openxmlformats.org/officeDocument/2006/relationships/image" Target="../media/image103.png"/><Relationship Id="rId9" Type="http://schemas.openxmlformats.org/officeDocument/2006/relationships/image" Target="../media/image10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11.jpeg"/><Relationship Id="rId5" Type="http://schemas.openxmlformats.org/officeDocument/2006/relationships/image" Target="../media/image40.pn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4.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40.png"/><Relationship Id="rId7" Type="http://schemas.openxmlformats.org/officeDocument/2006/relationships/image" Target="../media/image118.jpe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17.jpeg"/><Relationship Id="rId5" Type="http://schemas.microsoft.com/office/2007/relationships/hdphoto" Target="../media/hdphoto9.wdp"/><Relationship Id="rId10" Type="http://schemas.openxmlformats.org/officeDocument/2006/relationships/image" Target="../media/image121.jpeg"/><Relationship Id="rId4" Type="http://schemas.openxmlformats.org/officeDocument/2006/relationships/image" Target="../media/image116.png"/><Relationship Id="rId9" Type="http://schemas.openxmlformats.org/officeDocument/2006/relationships/image" Target="../media/image120.jpeg"/></Relationships>
</file>

<file path=ppt/slides/_rels/slide3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40.png"/><Relationship Id="rId7"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23.jpeg"/><Relationship Id="rId5" Type="http://schemas.microsoft.com/office/2007/relationships/hdphoto" Target="../media/hdphoto10.wdp"/><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27.jpeg"/><Relationship Id="rId4" Type="http://schemas.openxmlformats.org/officeDocument/2006/relationships/image" Target="../media/image1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30.jpeg"/><Relationship Id="rId5" Type="http://schemas.openxmlformats.org/officeDocument/2006/relationships/image" Target="../media/image40.png"/><Relationship Id="rId4" Type="http://schemas.openxmlformats.org/officeDocument/2006/relationships/image" Target="../media/image129.jpeg"/></Relationships>
</file>

<file path=ppt/slides/_rels/slide3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40.png"/><Relationship Id="rId7" Type="http://schemas.openxmlformats.org/officeDocument/2006/relationships/image" Target="../media/image135.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1.jpe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40.png"/><Relationship Id="rId9"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microsoft.com/office/2007/relationships/hdphoto" Target="../media/hdphoto14.wdp"/><Relationship Id="rId5" Type="http://schemas.openxmlformats.org/officeDocument/2006/relationships/image" Target="../media/image146.png"/><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0.jpe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149.jpeg"/><Relationship Id="rId4" Type="http://schemas.openxmlformats.org/officeDocument/2006/relationships/image" Target="../media/image148.jpeg"/></Relationships>
</file>

<file path=ppt/slides/_rels/slide43.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1.jpeg"/><Relationship Id="rId7" Type="http://schemas.openxmlformats.org/officeDocument/2006/relationships/image" Target="../media/image154.jpe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160.jpeg"/><Relationship Id="rId4" Type="http://schemas.microsoft.com/office/2007/relationships/hdphoto" Target="../media/hdphoto15.wdp"/></Relationships>
</file>

<file path=ppt/slides/_rels/slide4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162.jpe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164.jpeg"/><Relationship Id="rId4" Type="http://schemas.openxmlformats.org/officeDocument/2006/relationships/image" Target="../media/image163.jpeg"/></Relationships>
</file>

<file path=ppt/slides/_rels/slide4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166.jpeg"/></Relationships>
</file>

<file path=ppt/slides/_rels/slide4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7.jpeg"/><Relationship Id="rId7" Type="http://schemas.openxmlformats.org/officeDocument/2006/relationships/image" Target="../media/image168.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71.png"/><Relationship Id="rId4" Type="http://schemas.openxmlformats.org/officeDocument/2006/relationships/image" Target="../media/image45.png"/><Relationship Id="rId9" Type="http://schemas.openxmlformats.org/officeDocument/2006/relationships/image" Target="../media/image17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74.png"/><Relationship Id="rId5" Type="http://schemas.openxmlformats.org/officeDocument/2006/relationships/image" Target="../media/image173.png"/><Relationship Id="rId4" Type="http://schemas.microsoft.com/office/2007/relationships/hdphoto" Target="../media/hdphoto16.wdp"/></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175.jpe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microsoft.com/office/2007/relationships/hdphoto" Target="../media/hdphoto17.wdp"/><Relationship Id="rId5" Type="http://schemas.openxmlformats.org/officeDocument/2006/relationships/image" Target="../media/image177.png"/><Relationship Id="rId4" Type="http://schemas.openxmlformats.org/officeDocument/2006/relationships/image" Target="../media/image176.jpeg"/></Relationships>
</file>

<file path=ppt/slides/_rels/slide5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8.jpeg"/><Relationship Id="rId7" Type="http://schemas.microsoft.com/office/2007/relationships/hdphoto" Target="../media/hdphoto18.wdp"/><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183.jpeg"/><Relationship Id="rId4" Type="http://schemas.openxmlformats.org/officeDocument/2006/relationships/image" Target="../media/image182.jpeg"/></Relationships>
</file>

<file path=ppt/slides/_rels/slide5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185.png"/></Relationships>
</file>

<file path=ppt/slides/_rels/slide5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188.png"/><Relationship Id="rId4" Type="http://schemas.microsoft.com/office/2007/relationships/hdphoto" Target="../media/hdphoto19.wdp"/></Relationships>
</file>

<file path=ppt/slides/_rels/slide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190.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45.png"/><Relationship Id="rId5" Type="http://schemas.microsoft.com/office/2007/relationships/hdphoto" Target="../media/hdphoto20.wdp"/><Relationship Id="rId4" Type="http://schemas.openxmlformats.org/officeDocument/2006/relationships/image" Target="../media/image192.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97.jpe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jpe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microsoft.com/office/2007/relationships/hdphoto" Target="../media/hdphoto21.wdp"/><Relationship Id="rId5" Type="http://schemas.openxmlformats.org/officeDocument/2006/relationships/image" Target="../media/image198.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45.png"/><Relationship Id="rId5" Type="http://schemas.microsoft.com/office/2007/relationships/hdphoto" Target="../media/hdphoto22.wdp"/><Relationship Id="rId4" Type="http://schemas.openxmlformats.org/officeDocument/2006/relationships/image" Target="../media/image200.png"/></Relationships>
</file>

<file path=ppt/slides/_rels/slide64.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3" Type="http://schemas.openxmlformats.org/officeDocument/2006/relationships/image" Target="../media/image20.jpeg"/><Relationship Id="rId7" Type="http://schemas.openxmlformats.org/officeDocument/2006/relationships/image" Target="../media/image204.png"/><Relationship Id="rId12" Type="http://schemas.openxmlformats.org/officeDocument/2006/relationships/image" Target="../media/image209.pn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pn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png"/></Relationships>
</file>

<file path=ppt/slides/_rels/slide6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0.jpeg"/></Relationships>
</file>

<file path=ppt/slides/_rels/slide6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4.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218.jpeg"/><Relationship Id="rId4" Type="http://schemas.openxmlformats.org/officeDocument/2006/relationships/image" Target="../media/image217.png"/></Relationships>
</file>

<file path=ppt/slides/_rels/slide6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68.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220.jpeg"/></Relationships>
</file>

<file path=ppt/slides/_rels/slide69.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jpeg"/><Relationship Id="rId7" Type="http://schemas.openxmlformats.org/officeDocument/2006/relationships/image" Target="../media/image225.jpeg"/><Relationship Id="rId12" Type="http://schemas.openxmlformats.org/officeDocument/2006/relationships/image" Target="../media/image230.jpeg"/><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image" Target="../media/image224.jpeg"/><Relationship Id="rId11" Type="http://schemas.openxmlformats.org/officeDocument/2006/relationships/image" Target="../media/image229.jpeg"/><Relationship Id="rId5" Type="http://schemas.openxmlformats.org/officeDocument/2006/relationships/image" Target="../media/image223.jpeg"/><Relationship Id="rId10" Type="http://schemas.openxmlformats.org/officeDocument/2006/relationships/image" Target="../media/image228.jpeg"/><Relationship Id="rId4" Type="http://schemas.openxmlformats.org/officeDocument/2006/relationships/image" Target="../media/image222.jpeg"/><Relationship Id="rId9" Type="http://schemas.openxmlformats.org/officeDocument/2006/relationships/image" Target="../media/image22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233.png"/></Relationships>
</file>

<file path=ppt/slides/_rels/slide7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235.png"/></Relationships>
</file>

<file path=ppt/slides/_rels/slide7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23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7.jpe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png"/><Relationship Id="rId10" Type="http://schemas.microsoft.com/office/2007/relationships/hdphoto" Target="../media/hdphoto1.wdp"/><Relationship Id="rId4" Type="http://schemas.openxmlformats.org/officeDocument/2006/relationships/image" Target="../media/image20.jpeg"/><Relationship Id="rId9" Type="http://schemas.openxmlformats.org/officeDocument/2006/relationships/image" Target="../media/image29.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48">
            <a:extLst>
              <a:ext uri="{FF2B5EF4-FFF2-40B4-BE49-F238E27FC236}">
                <a16:creationId xmlns:a16="http://schemas.microsoft.com/office/drawing/2014/main" id="{8E09E134-FA6E-4926-B930-B78319CE305A}"/>
              </a:ext>
            </a:extLst>
          </p:cNvPr>
          <p:cNvSpPr txBox="1">
            <a:spLocks noChangeArrowheads="1"/>
          </p:cNvSpPr>
          <p:nvPr/>
        </p:nvSpPr>
        <p:spPr bwMode="auto">
          <a:xfrm>
            <a:off x="119063" y="1220138"/>
            <a:ext cx="89042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0" tIns="45670" rIns="91330" bIns="4567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5400" b="1" dirty="0">
                <a:latin typeface="メイリオ" pitchFamily="50" charset="-128"/>
                <a:ea typeface="メイリオ" pitchFamily="50" charset="-128"/>
                <a:cs typeface="メイリオ" pitchFamily="50" charset="-128"/>
              </a:rPr>
              <a:t>1</a:t>
            </a:r>
            <a:r>
              <a:rPr lang="ja-JP" altLang="en-US" sz="5400" b="1" dirty="0">
                <a:latin typeface="メイリオ" pitchFamily="50" charset="-128"/>
                <a:ea typeface="メイリオ" pitchFamily="50" charset="-128"/>
                <a:cs typeface="メイリオ" pitchFamily="50" charset="-128"/>
              </a:rPr>
              <a:t>人ひとりの優しさが</a:t>
            </a:r>
            <a:endParaRPr lang="en-US" altLang="ja-JP" sz="54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5400" b="1" dirty="0">
                <a:latin typeface="メイリオ" pitchFamily="50" charset="-128"/>
                <a:ea typeface="メイリオ" pitchFamily="50" charset="-128"/>
                <a:cs typeface="メイリオ" pitchFamily="50" charset="-128"/>
              </a:rPr>
              <a:t>命を救う大きな支援へ</a:t>
            </a:r>
            <a:endParaRPr lang="en-US" altLang="ja-JP" sz="5400" b="1" dirty="0">
              <a:latin typeface="メイリオ" pitchFamily="50" charset="-128"/>
              <a:ea typeface="メイリオ" pitchFamily="50" charset="-128"/>
              <a:cs typeface="メイリオ" pitchFamily="50" charset="-128"/>
            </a:endParaRPr>
          </a:p>
          <a:p>
            <a:pPr algn="ctr" eaLnBrk="1" hangingPunct="1">
              <a:spcBef>
                <a:spcPct val="0"/>
              </a:spcBef>
              <a:buFontTx/>
              <a:buNone/>
            </a:pPr>
            <a:endParaRPr lang="en-US" altLang="ja-JP" sz="2800" b="1" dirty="0">
              <a:latin typeface="メイリオ" pitchFamily="50" charset="-128"/>
              <a:ea typeface="メイリオ" pitchFamily="50" charset="-128"/>
              <a:cs typeface="メイリオ" pitchFamily="50" charset="-128"/>
            </a:endParaRPr>
          </a:p>
          <a:p>
            <a:pPr algn="ctr" eaLnBrk="1" hangingPunct="1">
              <a:spcBef>
                <a:spcPct val="0"/>
              </a:spcBef>
              <a:buFontTx/>
              <a:buNone/>
            </a:pPr>
            <a:endParaRPr lang="en-US" altLang="ja-JP" sz="28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2800" b="1" dirty="0">
                <a:latin typeface="メイリオ" pitchFamily="50" charset="-128"/>
                <a:ea typeface="メイリオ" pitchFamily="50" charset="-128"/>
                <a:cs typeface="メイリオ" pitchFamily="50" charset="-128"/>
              </a:rPr>
              <a:t>～「第２次３カ年計画」青少年赤十字海外支援事業～</a:t>
            </a:r>
            <a:endParaRPr lang="en-US" altLang="ja-JP" sz="2800" b="1" dirty="0">
              <a:latin typeface="メイリオ" pitchFamily="50" charset="-128"/>
              <a:ea typeface="メイリオ" pitchFamily="50" charset="-128"/>
              <a:cs typeface="メイリオ" pitchFamily="50" charset="-128"/>
            </a:endParaRPr>
          </a:p>
        </p:txBody>
      </p:sp>
      <p:sp>
        <p:nvSpPr>
          <p:cNvPr id="20" name="テキスト ボックス 19">
            <a:extLst>
              <a:ext uri="{FF2B5EF4-FFF2-40B4-BE49-F238E27FC236}">
                <a16:creationId xmlns:a16="http://schemas.microsoft.com/office/drawing/2014/main" id="{41B3C8AA-B7AB-4C77-A785-AD993666FB92}"/>
              </a:ext>
            </a:extLst>
          </p:cNvPr>
          <p:cNvSpPr txBox="1"/>
          <p:nvPr/>
        </p:nvSpPr>
        <p:spPr>
          <a:xfrm>
            <a:off x="5832764" y="6219825"/>
            <a:ext cx="3161402" cy="523875"/>
          </a:xfrm>
          <a:prstGeom prst="rect">
            <a:avLst/>
          </a:prstGeom>
        </p:spPr>
        <p:txBody>
          <a:bodyPr wrap="none">
            <a:normAutofit fontScale="92500" lnSpcReduction="20000"/>
          </a:bodyPr>
          <a:lstStyle/>
          <a:p>
            <a:pPr>
              <a:lnSpc>
                <a:spcPct val="160000"/>
              </a:lnSpc>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日本赤十字社　事業局　パートナーシップ推進部</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60000"/>
              </a:lnSpc>
              <a:defRPr/>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ボランティア活動推進室　青少年・ボランティア課　</a:t>
            </a:r>
          </a:p>
        </p:txBody>
      </p:sp>
      <p:pic>
        <p:nvPicPr>
          <p:cNvPr id="21" name="Picture 2" descr="C:\DOCUME~1\ADMINI~1\LOCALS~1\Temp\VMwareDnD\d5e9297a\青少年赤十字マーク(新).png">
            <a:extLst>
              <a:ext uri="{FF2B5EF4-FFF2-40B4-BE49-F238E27FC236}">
                <a16:creationId xmlns:a16="http://schemas.microsoft.com/office/drawing/2014/main" id="{392EB4A9-CD0D-4500-9532-A55A8EEA2E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7419" y="4724973"/>
            <a:ext cx="1239526" cy="12643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DOCUME~1\ADMINI~1\LOCALS~1\Temp\VMwareDnD\011e57de\日本赤十字社.png">
            <a:extLst>
              <a:ext uri="{FF2B5EF4-FFF2-40B4-BE49-F238E27FC236}">
                <a16:creationId xmlns:a16="http://schemas.microsoft.com/office/drawing/2014/main" id="{7201E478-BC29-4153-BAB3-43BDF95274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8429" y="5145491"/>
            <a:ext cx="1494906" cy="423277"/>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挿絵, 記号 が含まれている画像&#10;&#10;自動的に生成された説明">
            <a:extLst>
              <a:ext uri="{FF2B5EF4-FFF2-40B4-BE49-F238E27FC236}">
                <a16:creationId xmlns:a16="http://schemas.microsoft.com/office/drawing/2014/main" id="{5D28E951-9886-46F6-BB68-8AD22D82B2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4547" y="4738278"/>
            <a:ext cx="2256621" cy="1224758"/>
          </a:xfrm>
          <a:prstGeom prst="rect">
            <a:avLst/>
          </a:prstGeom>
        </p:spPr>
      </p:pic>
      <p:pic>
        <p:nvPicPr>
          <p:cNvPr id="4" name="図 3" descr="ロゴ&#10;&#10;自動的に生成された説明">
            <a:extLst>
              <a:ext uri="{FF2B5EF4-FFF2-40B4-BE49-F238E27FC236}">
                <a16:creationId xmlns:a16="http://schemas.microsoft.com/office/drawing/2014/main" id="{F4EB893F-48C2-4453-B79B-311D04E7E2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7225" y="4739636"/>
            <a:ext cx="1264721" cy="1264315"/>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7D214B6-F67D-416D-AA50-283E95B4D80C}"/>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 name="Text Box 12">
            <a:extLst>
              <a:ext uri="{FF2B5EF4-FFF2-40B4-BE49-F238E27FC236}">
                <a16:creationId xmlns:a16="http://schemas.microsoft.com/office/drawing/2014/main" id="{B3843D9B-8DBF-4545-9AF4-65B965A8FDDF}"/>
              </a:ext>
            </a:extLst>
          </p:cNvPr>
          <p:cNvSpPr txBox="1">
            <a:spLocks noChangeArrowheads="1"/>
          </p:cNvSpPr>
          <p:nvPr/>
        </p:nvSpPr>
        <p:spPr bwMode="auto">
          <a:xfrm>
            <a:off x="321515" y="823541"/>
            <a:ext cx="53864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円玉募金で実現できること</a:t>
            </a:r>
          </a:p>
        </p:txBody>
      </p:sp>
      <p:pic>
        <p:nvPicPr>
          <p:cNvPr id="4" name="図 1">
            <a:extLst>
              <a:ext uri="{FF2B5EF4-FFF2-40B4-BE49-F238E27FC236}">
                <a16:creationId xmlns:a16="http://schemas.microsoft.com/office/drawing/2014/main" id="{00DD5E99-FFF6-4CC5-923F-FED6FD0E26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1A5F45E6-3B41-4049-933D-FB6732FF0209}"/>
              </a:ext>
            </a:extLst>
          </p:cNvPr>
          <p:cNvSpPr/>
          <p:nvPr/>
        </p:nvSpPr>
        <p:spPr bwMode="auto">
          <a:xfrm>
            <a:off x="423578" y="1621770"/>
            <a:ext cx="4970291" cy="734943"/>
          </a:xfrm>
          <a:prstGeom prst="rect">
            <a:avLst/>
          </a:prstGeom>
          <a:noFill/>
          <a:ln w="38100" cap="flat" cmpd="sng" algn="ctr">
            <a:solidFill>
              <a:srgbClr val="FF8C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HGPｺﾞｼｯｸE" pitchFamily="50" charset="-128"/>
            </a:endParaRPr>
          </a:p>
        </p:txBody>
      </p:sp>
      <p:sp>
        <p:nvSpPr>
          <p:cNvPr id="7" name="正方形/長方形 1">
            <a:extLst>
              <a:ext uri="{FF2B5EF4-FFF2-40B4-BE49-F238E27FC236}">
                <a16:creationId xmlns:a16="http://schemas.microsoft.com/office/drawing/2014/main" id="{15154F7A-0477-4F16-A06B-616620A241A0}"/>
              </a:ext>
            </a:extLst>
          </p:cNvPr>
          <p:cNvSpPr>
            <a:spLocks noChangeArrowheads="1"/>
          </p:cNvSpPr>
          <p:nvPr/>
        </p:nvSpPr>
        <p:spPr bwMode="auto">
          <a:xfrm>
            <a:off x="567267" y="1773393"/>
            <a:ext cx="4697141" cy="490339"/>
          </a:xfrm>
          <a:prstGeom prst="rect">
            <a:avLst/>
          </a:prstGeom>
          <a:noFill/>
          <a:ln>
            <a:noFill/>
          </a:ln>
        </p:spPr>
        <p:txBody>
          <a:bodyPr tIns="144000" anchor="b"/>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ctr">
              <a:buNone/>
              <a:defRPr sz="1400" b="0" i="0" u="none" strike="noStrike" kern="1200" spc="0" baseline="0">
                <a:solidFill>
                  <a:srgbClr val="000000">
                    <a:lumMod val="65000"/>
                    <a:lumOff val="35000"/>
                  </a:srgbClr>
                </a:solidFill>
                <a:latin typeface="+mn-lt"/>
                <a:ea typeface="+mn-ea"/>
                <a:cs typeface="+mn-cs"/>
              </a:defRPr>
            </a:pPr>
            <a:r>
              <a:rPr lang="ja-JP" altLang="ja-JP" sz="2400" b="1" dirty="0">
                <a:latin typeface="メイリオ" panose="020B0604030504040204" pitchFamily="50" charset="-128"/>
                <a:ea typeface="メイリオ" panose="020B0604030504040204" pitchFamily="50" charset="-128"/>
              </a:rPr>
              <a:t>青少年赤十字活動資金　推移</a:t>
            </a:r>
            <a:endParaRPr lang="ja-JP" altLang="ja-JP" sz="2400"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268055B3-E0BD-4CF7-95AD-C205E848D721}"/>
              </a:ext>
            </a:extLst>
          </p:cNvPr>
          <p:cNvGrpSpPr/>
          <p:nvPr/>
        </p:nvGrpSpPr>
        <p:grpSpPr>
          <a:xfrm>
            <a:off x="5727536" y="1604178"/>
            <a:ext cx="3044825" cy="1431925"/>
            <a:chOff x="5888038" y="1562100"/>
            <a:chExt cx="3044825" cy="1431925"/>
          </a:xfrm>
        </p:grpSpPr>
        <p:sp>
          <p:nvSpPr>
            <p:cNvPr id="9" name="角丸四角形 8">
              <a:extLst>
                <a:ext uri="{FF2B5EF4-FFF2-40B4-BE49-F238E27FC236}">
                  <a16:creationId xmlns:a16="http://schemas.microsoft.com/office/drawing/2014/main" id="{C0453370-533E-41AD-896C-396C73CA6FA3}"/>
                </a:ext>
              </a:extLst>
            </p:cNvPr>
            <p:cNvSpPr/>
            <p:nvPr/>
          </p:nvSpPr>
          <p:spPr>
            <a:xfrm>
              <a:off x="5888038" y="1562100"/>
              <a:ext cx="3044825" cy="1431925"/>
            </a:xfrm>
            <a:prstGeom prst="roundRect">
              <a:avLst>
                <a:gd name="adj" fmla="val 5972"/>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ja-JP" altLang="en-US" sz="2100" b="1" dirty="0">
                  <a:solidFill>
                    <a:srgbClr val="F65C00"/>
                  </a:solidFill>
                  <a:latin typeface="メイリオ" pitchFamily="50" charset="-128"/>
                  <a:ea typeface="メイリオ" pitchFamily="50" charset="-128"/>
                  <a:cs typeface="メイリオ" pitchFamily="50" charset="-128"/>
                </a:rPr>
                <a:t>青少年赤十字活動資金</a:t>
              </a:r>
              <a:endParaRPr lang="en-US" altLang="ja-JP" sz="2100" b="1" dirty="0">
                <a:solidFill>
                  <a:srgbClr val="FA6400"/>
                </a:solidFill>
                <a:latin typeface="メイリオ" pitchFamily="50" charset="-128"/>
                <a:ea typeface="メイリオ" pitchFamily="50" charset="-128"/>
                <a:cs typeface="メイリオ" pitchFamily="50" charset="-128"/>
              </a:endParaRPr>
            </a:p>
            <a:p>
              <a:pPr eaLnBrk="1" hangingPunct="1">
                <a:defRPr/>
              </a:pP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青少年赤十字のメンバー</a:t>
              </a: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が集めた資金</a:t>
              </a:r>
              <a:r>
                <a:rPr lang="en-US" altLang="ja-JP" sz="1500" dirty="0">
                  <a:latin typeface="メイリオ" pitchFamily="50" charset="-128"/>
                  <a:ea typeface="メイリオ" pitchFamily="50" charset="-128"/>
                  <a:cs typeface="メイリオ" pitchFamily="50" charset="-128"/>
                </a:rPr>
                <a:t>(1</a:t>
              </a:r>
              <a:r>
                <a:rPr lang="ja-JP" altLang="en-US" sz="1500" dirty="0">
                  <a:latin typeface="メイリオ" pitchFamily="50" charset="-128"/>
                  <a:ea typeface="メイリオ" pitchFamily="50" charset="-128"/>
                  <a:cs typeface="メイリオ" pitchFamily="50" charset="-128"/>
                </a:rPr>
                <a:t>円玉募金）</a:t>
              </a:r>
              <a:endParaRPr lang="en-US" altLang="ja-JP" b="1" dirty="0">
                <a:solidFill>
                  <a:schemeClr val="accent2"/>
                </a:solidFill>
                <a:latin typeface="メイリオ" pitchFamily="50" charset="-128"/>
                <a:ea typeface="メイリオ" pitchFamily="50" charset="-128"/>
                <a:cs typeface="メイリオ" pitchFamily="50" charset="-128"/>
              </a:endParaRPr>
            </a:p>
          </p:txBody>
        </p:sp>
        <p:pic>
          <p:nvPicPr>
            <p:cNvPr id="10" name="図 2">
              <a:extLst>
                <a:ext uri="{FF2B5EF4-FFF2-40B4-BE49-F238E27FC236}">
                  <a16:creationId xmlns:a16="http://schemas.microsoft.com/office/drawing/2014/main" id="{821F0CBB-44B7-48A0-AB12-98203D6A48E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9600" y="2297113"/>
              <a:ext cx="6604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グループ化 22">
            <a:extLst>
              <a:ext uri="{FF2B5EF4-FFF2-40B4-BE49-F238E27FC236}">
                <a16:creationId xmlns:a16="http://schemas.microsoft.com/office/drawing/2014/main" id="{EC4F53D5-02E3-4E9A-A856-2F27EBCA3F08}"/>
              </a:ext>
            </a:extLst>
          </p:cNvPr>
          <p:cNvGrpSpPr/>
          <p:nvPr/>
        </p:nvGrpSpPr>
        <p:grpSpPr>
          <a:xfrm>
            <a:off x="5727536" y="3240699"/>
            <a:ext cx="3044825" cy="3229040"/>
            <a:chOff x="5727536" y="3240699"/>
            <a:chExt cx="3044825" cy="3229040"/>
          </a:xfrm>
        </p:grpSpPr>
        <p:sp>
          <p:nvSpPr>
            <p:cNvPr id="30" name="吹き出し: 四角形 29">
              <a:extLst>
                <a:ext uri="{FF2B5EF4-FFF2-40B4-BE49-F238E27FC236}">
                  <a16:creationId xmlns:a16="http://schemas.microsoft.com/office/drawing/2014/main" id="{4D8536E3-C97B-4365-A52D-D0946A1C4EBC}"/>
                </a:ext>
              </a:extLst>
            </p:cNvPr>
            <p:cNvSpPr/>
            <p:nvPr/>
          </p:nvSpPr>
          <p:spPr bwMode="auto">
            <a:xfrm>
              <a:off x="5727536" y="3240699"/>
              <a:ext cx="3044825" cy="3229040"/>
            </a:xfrm>
            <a:prstGeom prst="wedgeRectCallout">
              <a:avLst>
                <a:gd name="adj1" fmla="val -75953"/>
                <a:gd name="adj2" fmla="val -20337"/>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12" name="テキスト ボックス 11">
              <a:extLst>
                <a:ext uri="{FF2B5EF4-FFF2-40B4-BE49-F238E27FC236}">
                  <a16:creationId xmlns:a16="http://schemas.microsoft.com/office/drawing/2014/main" id="{DA9EA9F9-2D22-4014-87AA-041A214E9DDA}"/>
                </a:ext>
              </a:extLst>
            </p:cNvPr>
            <p:cNvSpPr txBox="1"/>
            <p:nvPr/>
          </p:nvSpPr>
          <p:spPr>
            <a:xfrm>
              <a:off x="6300192" y="4294846"/>
              <a:ext cx="1296144" cy="842859"/>
            </a:xfrm>
            <a:prstGeom prst="rect">
              <a:avLst/>
            </a:prstGeom>
          </p:spPr>
          <p:txBody>
            <a:bodyPr wrap="square" rtlCol="0">
              <a:normAutofit lnSpcReduction="10000"/>
            </a:bodyPr>
            <a:lstStyle/>
            <a:p>
              <a:pPr>
                <a:buFontTx/>
                <a:buNone/>
              </a:pPr>
              <a:endParaRPr kumimoji="1" lang="ja-JP" altLang="en-US" sz="5200" dirty="0">
                <a:solidFill>
                  <a:schemeClr val="bg1">
                    <a:lumMod val="50000"/>
                  </a:schemeClr>
                </a:solidFill>
              </a:endParaRPr>
            </a:p>
          </p:txBody>
        </p:sp>
        <p:sp>
          <p:nvSpPr>
            <p:cNvPr id="13" name="テキスト ボックス 12">
              <a:extLst>
                <a:ext uri="{FF2B5EF4-FFF2-40B4-BE49-F238E27FC236}">
                  <a16:creationId xmlns:a16="http://schemas.microsoft.com/office/drawing/2014/main" id="{3FD92971-43CA-4D05-8FB7-BEE9617D7434}"/>
                </a:ext>
              </a:extLst>
            </p:cNvPr>
            <p:cNvSpPr txBox="1"/>
            <p:nvPr/>
          </p:nvSpPr>
          <p:spPr>
            <a:xfrm>
              <a:off x="5727536" y="3271477"/>
              <a:ext cx="3044825" cy="1548998"/>
            </a:xfrm>
            <a:prstGeom prst="rect">
              <a:avLst/>
            </a:prstGeom>
            <a:noFill/>
          </p:spPr>
          <p:txBody>
            <a:bodyPr wrap="square" lIns="216000" tIns="252000" rIns="216000" bIns="72000" rtlCol="0">
              <a:normAutofit fontScale="92500" lnSpcReduction="20000"/>
            </a:bodyPr>
            <a:lstStyle/>
            <a:p>
              <a:pPr>
                <a:lnSpc>
                  <a:spcPct val="120000"/>
                </a:lnSpc>
              </a:pPr>
              <a:r>
                <a:rPr lang="ja-JP" altLang="en-US" sz="1600" b="1" dirty="0">
                  <a:latin typeface="メイリオ" panose="020B0604030504040204" pitchFamily="50" charset="-128"/>
                  <a:ea typeface="メイリオ" panose="020B0604030504040204" pitchFamily="50" charset="-128"/>
                </a:rPr>
                <a:t>　  ネパールとバヌアツで</a:t>
              </a:r>
              <a:endParaRPr lang="en-US" altLang="ja-JP" sz="1600" b="1" dirty="0">
                <a:latin typeface="メイリオ" panose="020B0604030504040204" pitchFamily="50" charset="-128"/>
                <a:ea typeface="メイリオ" panose="020B0604030504040204" pitchFamily="50" charset="-128"/>
              </a:endParaRPr>
            </a:p>
            <a:p>
              <a:pPr>
                <a:lnSpc>
                  <a:spcPct val="120000"/>
                </a:lnSpc>
              </a:pPr>
              <a:r>
                <a:rPr lang="ja-JP" altLang="en-US" sz="1600" b="1" dirty="0">
                  <a:latin typeface="メイリオ" pitchFamily="50" charset="-128"/>
                  <a:ea typeface="メイリオ" pitchFamily="50" charset="-128"/>
                  <a:cs typeface="メイリオ" pitchFamily="50" charset="-128"/>
                </a:rPr>
                <a:t>　</a:t>
              </a:r>
              <a:r>
                <a:rPr lang="en-GB" altLang="ja-JP" sz="1600" b="1" dirty="0">
                  <a:latin typeface="メイリオ" pitchFamily="50" charset="-128"/>
                  <a:ea typeface="メイリオ" pitchFamily="50" charset="-128"/>
                  <a:cs typeface="メイリオ" pitchFamily="50" charset="-128"/>
                </a:rPr>
                <a:t>  </a:t>
              </a:r>
              <a:r>
                <a:rPr lang="ja-JP" altLang="en-US" sz="1600" b="1" dirty="0">
                  <a:latin typeface="メイリオ" pitchFamily="50" charset="-128"/>
                  <a:ea typeface="メイリオ" pitchFamily="50" charset="-128"/>
                  <a:cs typeface="メイリオ" pitchFamily="50" charset="-128"/>
                </a:rPr>
                <a:t>必要な協力金額は年間、</a:t>
              </a:r>
              <a:endParaRPr lang="en-US" altLang="ja-JP" sz="1600" b="1" dirty="0">
                <a:latin typeface="メイリオ" pitchFamily="50" charset="-128"/>
                <a:ea typeface="メイリオ" pitchFamily="50" charset="-128"/>
                <a:cs typeface="メイリオ" pitchFamily="50" charset="-128"/>
              </a:endParaRPr>
            </a:p>
            <a:p>
              <a:pPr algn="ctr">
                <a:lnSpc>
                  <a:spcPct val="120000"/>
                </a:lnSpc>
              </a:pPr>
              <a:r>
                <a:rPr lang="en-US" altLang="ja-JP" sz="3500" b="1" dirty="0">
                  <a:latin typeface="メイリオ" panose="020B0604030504040204" pitchFamily="50" charset="-128"/>
                  <a:ea typeface="メイリオ" panose="020B0604030504040204" pitchFamily="50" charset="-128"/>
                </a:rPr>
                <a:t>1</a:t>
              </a:r>
              <a:r>
                <a:rPr lang="en-GB" altLang="ja-JP" sz="3500" b="1" dirty="0">
                  <a:latin typeface="メイリオ" panose="020B0604030504040204" pitchFamily="50" charset="-128"/>
                  <a:ea typeface="メイリオ" panose="020B0604030504040204" pitchFamily="50" charset="-128"/>
                </a:rPr>
                <a:t>,</a:t>
              </a:r>
              <a:r>
                <a:rPr lang="en-US" altLang="ja-JP" sz="3500" b="1" dirty="0">
                  <a:latin typeface="メイリオ" panose="020B0604030504040204" pitchFamily="50" charset="-128"/>
                  <a:ea typeface="メイリオ" panose="020B0604030504040204" pitchFamily="50" charset="-128"/>
                </a:rPr>
                <a:t>600</a:t>
              </a:r>
              <a:r>
                <a:rPr lang="ja-JP" altLang="en-US" sz="1600" b="1" dirty="0">
                  <a:latin typeface="メイリオ" panose="020B0604030504040204" pitchFamily="50" charset="-128"/>
                  <a:ea typeface="メイリオ" panose="020B0604030504040204" pitchFamily="50" charset="-128"/>
                </a:rPr>
                <a:t>万円</a:t>
              </a:r>
              <a:endParaRPr lang="en-US" altLang="ja-JP" sz="1600" b="1" dirty="0">
                <a:latin typeface="メイリオ" panose="020B0604030504040204" pitchFamily="50" charset="-128"/>
                <a:ea typeface="メイリオ" panose="020B0604030504040204" pitchFamily="50" charset="-128"/>
              </a:endParaRPr>
            </a:p>
            <a:p>
              <a:pPr algn="ctr">
                <a:lnSpc>
                  <a:spcPct val="120000"/>
                </a:lnSpc>
              </a:pPr>
              <a:r>
                <a:rPr lang="ja-JP" altLang="en-US" sz="1300" dirty="0">
                  <a:solidFill>
                    <a:schemeClr val="bg1">
                      <a:lumMod val="50000"/>
                    </a:schemeClr>
                  </a:solidFill>
                  <a:latin typeface="メイリオ" panose="020B0604030504040204" pitchFamily="50" charset="-128"/>
                  <a:ea typeface="メイリオ" panose="020B0604030504040204" pitchFamily="50" charset="-128"/>
                </a:rPr>
                <a:t>（</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１カ国につき約</a:t>
              </a:r>
              <a:r>
                <a:rPr lang="en-US" altLang="ja-JP" sz="1300" dirty="0">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1300" dirty="0">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1300" dirty="0">
                  <a:solidFill>
                    <a:schemeClr val="bg1">
                      <a:lumMod val="50000"/>
                    </a:schemeClr>
                  </a:solidFill>
                  <a:latin typeface="メイリオ" panose="020B0604030504040204" pitchFamily="50" charset="-128"/>
                  <a:ea typeface="メイリオ" panose="020B0604030504040204" pitchFamily="50" charset="-128"/>
                </a:rPr>
                <a:t>）</a:t>
              </a:r>
              <a:endParaRPr lang="en-GB" altLang="ja-JP" sz="13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8310403E-4F08-47FE-A2E0-1CA6D4F58BD9}"/>
                </a:ext>
              </a:extLst>
            </p:cNvPr>
            <p:cNvSpPr/>
            <p:nvPr/>
          </p:nvSpPr>
          <p:spPr>
            <a:xfrm>
              <a:off x="5986825" y="5646786"/>
              <a:ext cx="2526244" cy="598366"/>
            </a:xfrm>
            <a:prstGeom prst="rect">
              <a:avLst/>
            </a:prstGeom>
            <a:solidFill>
              <a:schemeClr val="bg1"/>
            </a:solidFill>
            <a:ln w="38100">
              <a:solidFill>
                <a:srgbClr val="FF8C00"/>
              </a:solidFill>
            </a:ln>
          </p:spPr>
          <p:txBody>
            <a:bodyPr wrap="none" tIns="72000" anchor="ctr" anchorCtr="0">
              <a:noAutofit/>
            </a:bodyPr>
            <a:lstStyle/>
            <a:p>
              <a:pPr algn="ctr">
                <a:lnSpc>
                  <a:spcPct val="110000"/>
                </a:lnSpc>
              </a:pPr>
              <a:r>
                <a:rPr lang="ja-JP" altLang="en-US" sz="2000" b="1" dirty="0">
                  <a:latin typeface="メイリオ" pitchFamily="50" charset="-128"/>
                  <a:ea typeface="メイリオ" pitchFamily="50" charset="-128"/>
                  <a:cs typeface="メイリオ" pitchFamily="50" charset="-128"/>
                </a:rPr>
                <a:t>募金が不足している</a:t>
              </a:r>
              <a:endParaRPr lang="ja-JP" altLang="en-US" sz="20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1" name="右矢印 52">
              <a:extLst>
                <a:ext uri="{FF2B5EF4-FFF2-40B4-BE49-F238E27FC236}">
                  <a16:creationId xmlns:a16="http://schemas.microsoft.com/office/drawing/2014/main" id="{2CC57034-D9E9-47A8-B2DD-DD46CD256DF6}"/>
                </a:ext>
              </a:extLst>
            </p:cNvPr>
            <p:cNvSpPr/>
            <p:nvPr/>
          </p:nvSpPr>
          <p:spPr>
            <a:xfrm rot="5400000">
              <a:off x="6912336" y="4854202"/>
              <a:ext cx="675221" cy="547480"/>
            </a:xfrm>
            <a:prstGeom prst="rightArrow">
              <a:avLst>
                <a:gd name="adj1" fmla="val 50000"/>
                <a:gd name="adj2" fmla="val 59498"/>
              </a:avLst>
            </a:prstGeom>
            <a:solidFill>
              <a:srgbClr val="FF8C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1" name="正方形/長方形 40">
            <a:extLst>
              <a:ext uri="{FF2B5EF4-FFF2-40B4-BE49-F238E27FC236}">
                <a16:creationId xmlns:a16="http://schemas.microsoft.com/office/drawing/2014/main" id="{F80034FE-EB8F-4342-93C2-A9C5DCEE99DD}"/>
              </a:ext>
            </a:extLst>
          </p:cNvPr>
          <p:cNvSpPr/>
          <p:nvPr/>
        </p:nvSpPr>
        <p:spPr>
          <a:xfrm>
            <a:off x="751437" y="6243471"/>
            <a:ext cx="4352353" cy="298822"/>
          </a:xfrm>
          <a:prstGeom prst="rect">
            <a:avLst/>
          </a:prstGeom>
          <a:noFill/>
          <a:ln w="38100">
            <a:noFill/>
          </a:ln>
        </p:spPr>
        <p:txBody>
          <a:bodyPr wrap="square" tIns="72000" anchor="ctr" anchorCtr="0">
            <a:noAutofit/>
          </a:bodyPr>
          <a:lstStyle/>
          <a:p>
            <a:pPr marL="180975" indent="-180975" algn="ctr">
              <a:lnSpc>
                <a:spcPct val="110000"/>
              </a:lnSpc>
            </a:pPr>
            <a:r>
              <a:rPr lang="en-US" altLang="ja-JP" sz="1200" dirty="0">
                <a:latin typeface="メイリオ" pitchFamily="50" charset="-128"/>
                <a:ea typeface="メイリオ" pitchFamily="50" charset="-128"/>
                <a:cs typeface="メイリオ" pitchFamily="50" charset="-128"/>
              </a:rPr>
              <a:t>※</a:t>
            </a:r>
            <a:r>
              <a:rPr lang="ja-JP" altLang="en-US" sz="1200" dirty="0">
                <a:latin typeface="メイリオ" pitchFamily="50" charset="-128"/>
                <a:ea typeface="メイリオ" pitchFamily="50" charset="-128"/>
                <a:cs typeface="メイリオ" pitchFamily="50" charset="-128"/>
              </a:rPr>
              <a:t>不足分は海外たすけあいと支部からの資金で補っている</a:t>
            </a:r>
            <a:endParaRPr lang="ja-JP" altLang="en-US" sz="1200" dirty="0">
              <a:solidFill>
                <a:schemeClr val="bg1">
                  <a:lumMod val="50000"/>
                </a:schemeClr>
              </a:solidFill>
              <a:latin typeface="メイリオ" panose="020B0604030504040204" pitchFamily="50" charset="-128"/>
              <a:ea typeface="メイリオ" panose="020B0604030504040204" pitchFamily="50" charset="-128"/>
            </a:endParaRPr>
          </a:p>
        </p:txBody>
      </p:sp>
      <p:grpSp>
        <p:nvGrpSpPr>
          <p:cNvPr id="26" name="グループ化 25">
            <a:extLst>
              <a:ext uri="{FF2B5EF4-FFF2-40B4-BE49-F238E27FC236}">
                <a16:creationId xmlns:a16="http://schemas.microsoft.com/office/drawing/2014/main" id="{2BB72C78-3554-4051-96BB-B7AA9A99FDA1}"/>
              </a:ext>
            </a:extLst>
          </p:cNvPr>
          <p:cNvGrpSpPr/>
          <p:nvPr/>
        </p:nvGrpSpPr>
        <p:grpSpPr>
          <a:xfrm>
            <a:off x="379043" y="2608720"/>
            <a:ext cx="4885365" cy="3578105"/>
            <a:chOff x="379043" y="2608720"/>
            <a:chExt cx="4885365" cy="3578105"/>
          </a:xfrm>
        </p:grpSpPr>
        <p:grpSp>
          <p:nvGrpSpPr>
            <p:cNvPr id="5" name="グループ化 4">
              <a:extLst>
                <a:ext uri="{FF2B5EF4-FFF2-40B4-BE49-F238E27FC236}">
                  <a16:creationId xmlns:a16="http://schemas.microsoft.com/office/drawing/2014/main" id="{6CC787FE-CF87-46A2-BD4C-D9B539F87D97}"/>
                </a:ext>
              </a:extLst>
            </p:cNvPr>
            <p:cNvGrpSpPr/>
            <p:nvPr/>
          </p:nvGrpSpPr>
          <p:grpSpPr>
            <a:xfrm>
              <a:off x="379043" y="2608720"/>
              <a:ext cx="4730750" cy="3578105"/>
              <a:chOff x="507315" y="2671774"/>
              <a:chExt cx="4730750" cy="3578105"/>
            </a:xfrm>
          </p:grpSpPr>
          <p:graphicFrame>
            <p:nvGraphicFramePr>
              <p:cNvPr id="33" name="グラフ 32">
                <a:extLst>
                  <a:ext uri="{FF2B5EF4-FFF2-40B4-BE49-F238E27FC236}">
                    <a16:creationId xmlns:a16="http://schemas.microsoft.com/office/drawing/2014/main" id="{61192A3E-6F5E-4CEC-A219-1DDFBDEB1527}"/>
                  </a:ext>
                </a:extLst>
              </p:cNvPr>
              <p:cNvGraphicFramePr>
                <a:graphicFrameLocks/>
              </p:cNvGraphicFramePr>
              <p:nvPr>
                <p:extLst>
                  <p:ext uri="{D42A27DB-BD31-4B8C-83A1-F6EECF244321}">
                    <p14:modId xmlns:p14="http://schemas.microsoft.com/office/powerpoint/2010/main" val="1195657764"/>
                  </p:ext>
                </p:extLst>
              </p:nvPr>
            </p:nvGraphicFramePr>
            <p:xfrm>
              <a:off x="507315" y="2671774"/>
              <a:ext cx="4730750" cy="3301106"/>
            </p:xfrm>
            <a:graphic>
              <a:graphicData uri="http://schemas.openxmlformats.org/drawingml/2006/chart">
                <c:chart xmlns:c="http://schemas.openxmlformats.org/drawingml/2006/chart" xmlns:r="http://schemas.openxmlformats.org/officeDocument/2006/relationships" r:id="rId5"/>
              </a:graphicData>
            </a:graphic>
          </p:graphicFrame>
          <p:grpSp>
            <p:nvGrpSpPr>
              <p:cNvPr id="32" name="グループ化 31">
                <a:extLst>
                  <a:ext uri="{FF2B5EF4-FFF2-40B4-BE49-F238E27FC236}">
                    <a16:creationId xmlns:a16="http://schemas.microsoft.com/office/drawing/2014/main" id="{1FA9F7BE-A0F9-4076-8A76-0DF4CC313091}"/>
                  </a:ext>
                </a:extLst>
              </p:cNvPr>
              <p:cNvGrpSpPr/>
              <p:nvPr/>
            </p:nvGrpSpPr>
            <p:grpSpPr>
              <a:xfrm>
                <a:off x="2634321" y="5972880"/>
                <a:ext cx="939430" cy="276999"/>
                <a:chOff x="2324849" y="5972880"/>
                <a:chExt cx="939430" cy="276999"/>
              </a:xfrm>
            </p:grpSpPr>
            <p:sp>
              <p:nvSpPr>
                <p:cNvPr id="36" name="正方形/長方形 35">
                  <a:extLst>
                    <a:ext uri="{FF2B5EF4-FFF2-40B4-BE49-F238E27FC236}">
                      <a16:creationId xmlns:a16="http://schemas.microsoft.com/office/drawing/2014/main" id="{1CE95C9D-43A2-4CC8-BBA4-8042422A77FB}"/>
                    </a:ext>
                  </a:extLst>
                </p:cNvPr>
                <p:cNvSpPr/>
                <p:nvPr/>
              </p:nvSpPr>
              <p:spPr bwMode="auto">
                <a:xfrm>
                  <a:off x="2324849" y="6009024"/>
                  <a:ext cx="324319" cy="156341"/>
                </a:xfrm>
                <a:prstGeom prst="rect">
                  <a:avLst/>
                </a:prstGeom>
                <a:solidFill>
                  <a:srgbClr val="00B0F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37" name="正方形/長方形 36">
                  <a:extLst>
                    <a:ext uri="{FF2B5EF4-FFF2-40B4-BE49-F238E27FC236}">
                      <a16:creationId xmlns:a16="http://schemas.microsoft.com/office/drawing/2014/main" id="{20AFE4C6-0846-4D27-B69A-595CC9255294}"/>
                    </a:ext>
                  </a:extLst>
                </p:cNvPr>
                <p:cNvSpPr/>
                <p:nvPr/>
              </p:nvSpPr>
              <p:spPr>
                <a:xfrm>
                  <a:off x="2617948" y="5972880"/>
                  <a:ext cx="646331" cy="276999"/>
                </a:xfrm>
                <a:prstGeom prst="rect">
                  <a:avLst/>
                </a:prstGeom>
                <a:ln>
                  <a:noFill/>
                </a:ln>
              </p:spPr>
              <p:txBody>
                <a:bodyPr wrap="none">
                  <a:spAutoFit/>
                </a:bodyPr>
                <a:lstStyle/>
                <a:p>
                  <a:r>
                    <a:rPr lang="ja-JP" altLang="en-US" sz="1200" b="1" dirty="0">
                      <a:latin typeface="メイリオ" panose="020B0604030504040204" pitchFamily="50" charset="-128"/>
                      <a:ea typeface="メイリオ" panose="020B0604030504040204" pitchFamily="50" charset="-128"/>
                    </a:rPr>
                    <a:t>募金額</a:t>
                  </a:r>
                </a:p>
              </p:txBody>
            </p:sp>
          </p:grpSp>
          <p:sp>
            <p:nvSpPr>
              <p:cNvPr id="34" name="正方形/長方形 33">
                <a:extLst>
                  <a:ext uri="{FF2B5EF4-FFF2-40B4-BE49-F238E27FC236}">
                    <a16:creationId xmlns:a16="http://schemas.microsoft.com/office/drawing/2014/main" id="{6825D629-873B-452F-A197-BBCFF8464378}"/>
                  </a:ext>
                </a:extLst>
              </p:cNvPr>
              <p:cNvSpPr/>
              <p:nvPr/>
            </p:nvSpPr>
            <p:spPr bwMode="auto">
              <a:xfrm>
                <a:off x="4886867" y="3180967"/>
                <a:ext cx="100800" cy="1341265"/>
              </a:xfrm>
              <a:prstGeom prst="rect">
                <a:avLst/>
              </a:prstGeom>
              <a:noFill/>
              <a:ln w="26670" cap="sq" cmpd="sng" algn="ctr">
                <a:solidFill>
                  <a:srgbClr val="FF0000"/>
                </a:solidFill>
                <a:prstDash val="sysDash"/>
                <a:miter lim="800000"/>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grpSp>
        <p:sp>
          <p:nvSpPr>
            <p:cNvPr id="40" name="正方形/長方形 39">
              <a:extLst>
                <a:ext uri="{FF2B5EF4-FFF2-40B4-BE49-F238E27FC236}">
                  <a16:creationId xmlns:a16="http://schemas.microsoft.com/office/drawing/2014/main" id="{627D21F3-AB26-413E-BAFA-3898705B7A6D}"/>
                </a:ext>
              </a:extLst>
            </p:cNvPr>
            <p:cNvSpPr/>
            <p:nvPr/>
          </p:nvSpPr>
          <p:spPr>
            <a:xfrm>
              <a:off x="4353581" y="2868926"/>
              <a:ext cx="910827" cy="276999"/>
            </a:xfrm>
            <a:prstGeom prst="rect">
              <a:avLst/>
            </a:prstGeom>
            <a:ln>
              <a:noFill/>
            </a:ln>
          </p:spPr>
          <p:txBody>
            <a:bodyPr wrap="none">
              <a:spAutoFit/>
            </a:bodyPr>
            <a:lstStyle/>
            <a:p>
              <a:r>
                <a:rPr lang="en-GB" altLang="ja-JP" sz="1200" b="1" dirty="0">
                  <a:solidFill>
                    <a:srgbClr val="FF0000"/>
                  </a:solidFill>
                  <a:latin typeface="メイリオ" panose="020B0604030504040204" pitchFamily="50" charset="-128"/>
                  <a:ea typeface="メイリオ" panose="020B0604030504040204" pitchFamily="50" charset="-128"/>
                </a:rPr>
                <a:t>1,600</a:t>
              </a:r>
              <a:r>
                <a:rPr lang="ja-JP" altLang="en-US" sz="1000" b="1" dirty="0">
                  <a:solidFill>
                    <a:srgbClr val="FF0000"/>
                  </a:solidFill>
                  <a:latin typeface="メイリオ" panose="020B0604030504040204" pitchFamily="50" charset="-128"/>
                  <a:ea typeface="メイリオ" panose="020B0604030504040204" pitchFamily="50" charset="-128"/>
                </a:rPr>
                <a:t>万円</a:t>
              </a:r>
            </a:p>
          </p:txBody>
        </p:sp>
      </p:grpSp>
    </p:spTree>
    <p:extLst>
      <p:ext uri="{BB962C8B-B14F-4D97-AF65-F5344CB8AC3E}">
        <p14:creationId xmlns:p14="http://schemas.microsoft.com/office/powerpoint/2010/main" val="5177391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2A4F4DA-AAC4-461D-9C38-76E69428DE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2462213" y="2598472"/>
            <a:ext cx="2033587" cy="1733805"/>
          </a:xfrm>
          <a:prstGeom prst="rect">
            <a:avLst/>
          </a:prstGeom>
        </p:spPr>
      </p:pic>
      <p:sp>
        <p:nvSpPr>
          <p:cNvPr id="75" name="正方形/長方形 74"/>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78" name="Text Box 12"/>
          <p:cNvSpPr txBox="1">
            <a:spLocks noChangeArrowheads="1"/>
          </p:cNvSpPr>
          <p:nvPr/>
        </p:nvSpPr>
        <p:spPr bwMode="auto">
          <a:xfrm>
            <a:off x="1018213" y="796647"/>
            <a:ext cx="56477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円玉募金のゆくえ </a:t>
            </a:r>
            <a:r>
              <a:rPr lang="ja-JP" altLang="en-US" sz="1800" b="1" dirty="0">
                <a:solidFill>
                  <a:schemeClr val="bg1"/>
                </a:solidFill>
                <a:latin typeface="メイリオ" pitchFamily="50" charset="-128"/>
                <a:ea typeface="メイリオ" pitchFamily="50" charset="-128"/>
                <a:cs typeface="メイリオ" pitchFamily="50" charset="-128"/>
              </a:rPr>
              <a:t>─ </a:t>
            </a:r>
            <a:r>
              <a:rPr lang="en-US" altLang="ja-JP" sz="1800" b="1" dirty="0">
                <a:solidFill>
                  <a:schemeClr val="bg1"/>
                </a:solidFill>
                <a:latin typeface="メイリオ" pitchFamily="50" charset="-128"/>
                <a:ea typeface="メイリオ" pitchFamily="50" charset="-128"/>
                <a:cs typeface="メイリオ" pitchFamily="50" charset="-128"/>
              </a:rPr>
              <a:t>in </a:t>
            </a:r>
            <a:r>
              <a:rPr lang="ja-JP" altLang="en-US" sz="1800" b="1" dirty="0">
                <a:solidFill>
                  <a:schemeClr val="bg1"/>
                </a:solidFill>
                <a:latin typeface="メイリオ" pitchFamily="50" charset="-128"/>
                <a:ea typeface="メイリオ" pitchFamily="50" charset="-128"/>
                <a:cs typeface="メイリオ" pitchFamily="50" charset="-128"/>
              </a:rPr>
              <a:t>ネパール─</a:t>
            </a:r>
          </a:p>
        </p:txBody>
      </p:sp>
      <p:pic>
        <p:nvPicPr>
          <p:cNvPr id="1027" name="Picture 3" descr="61529615_2830080320550366_2581652941240795136_n">
            <a:extLst>
              <a:ext uri="{FF2B5EF4-FFF2-40B4-BE49-F238E27FC236}">
                <a16:creationId xmlns:a16="http://schemas.microsoft.com/office/drawing/2014/main" id="{435A0815-8C9F-412D-B0CA-1C619811F8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628403" y="3457147"/>
            <a:ext cx="2037510" cy="87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a:extLst>
              <a:ext uri="{FF2B5EF4-FFF2-40B4-BE49-F238E27FC236}">
                <a16:creationId xmlns:a16="http://schemas.microsoft.com/office/drawing/2014/main" id="{39BDDE39-AFFF-45C7-84FC-A99D400FF0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90216" y="3444146"/>
            <a:ext cx="2033203" cy="888132"/>
          </a:xfrm>
          <a:prstGeom prst="rect">
            <a:avLst/>
          </a:prstGeom>
        </p:spPr>
      </p:pic>
      <p:pic>
        <p:nvPicPr>
          <p:cNvPr id="32" name="Picture 2" descr="4">
            <a:extLst>
              <a:ext uri="{FF2B5EF4-FFF2-40B4-BE49-F238E27FC236}">
                <a16:creationId xmlns:a16="http://schemas.microsoft.com/office/drawing/2014/main" id="{DC5E7E3D-B4B4-4D32-B164-329D52CB18D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628403" y="2605078"/>
            <a:ext cx="2037510" cy="86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2">
            <a:extLst>
              <a:ext uri="{FF2B5EF4-FFF2-40B4-BE49-F238E27FC236}">
                <a16:creationId xmlns:a16="http://schemas.microsoft.com/office/drawing/2014/main" id="{58E4948E-0307-4342-A5C4-5DDEC1A9AF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790216" y="2598472"/>
            <a:ext cx="2033203" cy="867577"/>
          </a:xfrm>
          <a:prstGeom prst="rect">
            <a:avLst/>
          </a:prstGeom>
        </p:spPr>
      </p:pic>
      <p:pic>
        <p:nvPicPr>
          <p:cNvPr id="34" name="図 33">
            <a:extLst>
              <a:ext uri="{FF2B5EF4-FFF2-40B4-BE49-F238E27FC236}">
                <a16:creationId xmlns:a16="http://schemas.microsoft.com/office/drawing/2014/main" id="{24E6A066-E386-4DE3-9D40-5EAFE06ED5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92100" y="2609850"/>
            <a:ext cx="2047875" cy="1727202"/>
          </a:xfrm>
          <a:prstGeom prst="rect">
            <a:avLst/>
          </a:prstGeom>
        </p:spPr>
      </p:pic>
      <p:sp>
        <p:nvSpPr>
          <p:cNvPr id="41987" name="テキスト ボックス 21"/>
          <p:cNvSpPr txBox="1">
            <a:spLocks noChangeArrowheads="1"/>
          </p:cNvSpPr>
          <p:nvPr/>
        </p:nvSpPr>
        <p:spPr bwMode="auto">
          <a:xfrm>
            <a:off x="365405" y="4365104"/>
            <a:ext cx="1934228"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日本にいる青少年赤十字メンバーがお小遣いを節約したり、募金活動をして集めたお金を日本赤十字社を通じてネパール赤十字社に送金します。</a:t>
            </a:r>
          </a:p>
        </p:txBody>
      </p:sp>
      <p:sp>
        <p:nvSpPr>
          <p:cNvPr id="12" name="角丸四角形 11"/>
          <p:cNvSpPr/>
          <p:nvPr/>
        </p:nvSpPr>
        <p:spPr>
          <a:xfrm>
            <a:off x="292100"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日本国内の学校で</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円玉募金を実施</a:t>
            </a:r>
            <a:endParaRPr lang="ja-JP" altLang="en-US" sz="17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37"/>
          <p:cNvSpPr/>
          <p:nvPr/>
        </p:nvSpPr>
        <p:spPr>
          <a:xfrm>
            <a:off x="292100" y="1717676"/>
            <a:ext cx="2047875"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2" name="テキスト ボックス 21"/>
          <p:cNvSpPr txBox="1">
            <a:spLocks noChangeArrowheads="1"/>
          </p:cNvSpPr>
          <p:nvPr/>
        </p:nvSpPr>
        <p:spPr bwMode="auto">
          <a:xfrm>
            <a:off x="2513806" y="4365104"/>
            <a:ext cx="19332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日本から受け取った募金をもとに現地の赤十字スタッフが学校、教育庁や地域の人々と話し合い、学校や地域に本当に必要な支援を考えます。手洗い場の整備やトイレなどの改善に使われます。</a:t>
            </a:r>
          </a:p>
        </p:txBody>
      </p:sp>
      <p:sp>
        <p:nvSpPr>
          <p:cNvPr id="52" name="角丸四角形 51"/>
          <p:cNvSpPr/>
          <p:nvPr/>
        </p:nvSpPr>
        <p:spPr>
          <a:xfrm>
            <a:off x="2447925"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募金の使い道を</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現地のニーズに</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応じて工夫</a:t>
            </a:r>
          </a:p>
        </p:txBody>
      </p:sp>
      <p:sp>
        <p:nvSpPr>
          <p:cNvPr id="53" name="角丸四角形 52"/>
          <p:cNvSpPr/>
          <p:nvPr/>
        </p:nvSpPr>
        <p:spPr>
          <a:xfrm>
            <a:off x="2447925" y="1717676"/>
            <a:ext cx="2047875"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5" name="テキスト ボックス 21"/>
          <p:cNvSpPr txBox="1">
            <a:spLocks noChangeArrowheads="1"/>
          </p:cNvSpPr>
          <p:nvPr/>
        </p:nvSpPr>
        <p:spPr bwMode="auto">
          <a:xfrm>
            <a:off x="4679016" y="4365104"/>
            <a:ext cx="193320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活動は、トイレの正しい使い方や手洗いの大切さなどの知識を学ぶことに重点を置いています。</a:t>
            </a:r>
            <a:endParaRPr lang="en-US" altLang="ja-JP" sz="1200" dirty="0">
              <a:latin typeface="メイリオ" pitchFamily="50" charset="-128"/>
              <a:ea typeface="メイリオ" pitchFamily="50" charset="-128"/>
              <a:cs typeface="メイリオ" pitchFamily="50" charset="-128"/>
            </a:endParaRPr>
          </a:p>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知識を普及することで、正しい実践が根付くことを期待しています。</a:t>
            </a:r>
          </a:p>
        </p:txBody>
      </p:sp>
      <p:sp>
        <p:nvSpPr>
          <p:cNvPr id="62" name="角丸四角形 61"/>
          <p:cNvSpPr/>
          <p:nvPr/>
        </p:nvSpPr>
        <p:spPr>
          <a:xfrm>
            <a:off x="4618038"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正しい知識を学び</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学校内で広める</a:t>
            </a:r>
          </a:p>
        </p:txBody>
      </p:sp>
      <p:sp>
        <p:nvSpPr>
          <p:cNvPr id="63" name="角丸四角形 62"/>
          <p:cNvSpPr/>
          <p:nvPr/>
        </p:nvSpPr>
        <p:spPr>
          <a:xfrm>
            <a:off x="4618038" y="1717676"/>
            <a:ext cx="2047875"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8" name="テキスト ボックス 21"/>
          <p:cNvSpPr txBox="1">
            <a:spLocks noChangeArrowheads="1"/>
          </p:cNvSpPr>
          <p:nvPr/>
        </p:nvSpPr>
        <p:spPr bwMode="auto">
          <a:xfrm>
            <a:off x="6834887" y="4365104"/>
            <a:ext cx="1933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 typeface="Arial" charset="0"/>
              <a:buNone/>
            </a:pPr>
            <a:r>
              <a:rPr lang="ja-JP" altLang="en-US" sz="1200" dirty="0">
                <a:latin typeface="メイリオ" pitchFamily="50" charset="-128"/>
                <a:ea typeface="メイリオ" pitchFamily="50" charset="-128"/>
                <a:cs typeface="メイリオ" pitchFamily="50" charset="-128"/>
              </a:rPr>
              <a:t>学んだ知識は、子供たちの家族や地域の人たちにも伝えられます。子供たちから地域の人たちに衛生に関する正しい知識が伝わることで、その地域一帯の衛生環境が整い、下痢症の発生率の減少等につながります。</a:t>
            </a:r>
            <a:endParaRPr lang="en-US" altLang="ja-JP" sz="1200" dirty="0">
              <a:latin typeface="メイリオ" pitchFamily="50" charset="-128"/>
              <a:ea typeface="メイリオ" pitchFamily="50" charset="-128"/>
              <a:cs typeface="メイリオ" pitchFamily="50" charset="-128"/>
            </a:endParaRPr>
          </a:p>
        </p:txBody>
      </p:sp>
      <p:sp>
        <p:nvSpPr>
          <p:cNvPr id="72" name="角丸四角形 71"/>
          <p:cNvSpPr/>
          <p:nvPr/>
        </p:nvSpPr>
        <p:spPr>
          <a:xfrm>
            <a:off x="6775544" y="1719263"/>
            <a:ext cx="2047875" cy="890587"/>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子どもから家庭や</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地域コミュニティへ発信</a:t>
            </a:r>
          </a:p>
        </p:txBody>
      </p:sp>
      <p:sp>
        <p:nvSpPr>
          <p:cNvPr id="73" name="角丸四角形 72"/>
          <p:cNvSpPr/>
          <p:nvPr/>
        </p:nvSpPr>
        <p:spPr>
          <a:xfrm>
            <a:off x="6773956" y="1717676"/>
            <a:ext cx="2049463" cy="473415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11</a:t>
            </a:fld>
            <a:endParaRPr lang="en-US" altLang="ja-JP" dirty="0">
              <a:latin typeface="メイリオ" pitchFamily="50" charset="-128"/>
              <a:ea typeface="メイリオ" pitchFamily="50" charset="-128"/>
              <a:cs typeface="メイリオ" pitchFamily="50" charset="-128"/>
            </a:endParaRPr>
          </a:p>
        </p:txBody>
      </p:sp>
      <p:sp>
        <p:nvSpPr>
          <p:cNvPr id="56" name="右矢印 55"/>
          <p:cNvSpPr/>
          <p:nvPr/>
        </p:nvSpPr>
        <p:spPr>
          <a:xfrm>
            <a:off x="2190689" y="385684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右矢印 56"/>
          <p:cNvSpPr/>
          <p:nvPr/>
        </p:nvSpPr>
        <p:spPr>
          <a:xfrm>
            <a:off x="4346935" y="385684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右矢印 57"/>
          <p:cNvSpPr/>
          <p:nvPr/>
        </p:nvSpPr>
        <p:spPr>
          <a:xfrm>
            <a:off x="6529444" y="385684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71"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グループ化 66"/>
          <p:cNvGrpSpPr/>
          <p:nvPr/>
        </p:nvGrpSpPr>
        <p:grpSpPr>
          <a:xfrm>
            <a:off x="157608" y="614002"/>
            <a:ext cx="806895" cy="908005"/>
            <a:chOff x="51505" y="635704"/>
            <a:chExt cx="806895" cy="908005"/>
          </a:xfrm>
        </p:grpSpPr>
        <p:pic>
          <p:nvPicPr>
            <p:cNvPr id="68" name="Picture 2" descr="C:\DOCUME~1\ADMINI~1\LOCALS~1\Temp\VMwareDnD\cf604e98\国旗_ネパール.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69"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1349C8-BB02-4801-997B-7C57992E7F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0"/>
          <a:stretch/>
        </p:blipFill>
        <p:spPr>
          <a:xfrm flipH="1">
            <a:off x="6799497" y="2609850"/>
            <a:ext cx="2031194" cy="1724699"/>
          </a:xfrm>
          <a:prstGeom prst="rect">
            <a:avLst/>
          </a:prstGeom>
        </p:spPr>
      </p:pic>
      <p:sp>
        <p:nvSpPr>
          <p:cNvPr id="73" name="正方形/長方形 72"/>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74" name="Text Box 12"/>
          <p:cNvSpPr txBox="1">
            <a:spLocks noChangeArrowheads="1"/>
          </p:cNvSpPr>
          <p:nvPr/>
        </p:nvSpPr>
        <p:spPr bwMode="auto">
          <a:xfrm>
            <a:off x="1018213" y="796647"/>
            <a:ext cx="56477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円玉募金のゆくえ </a:t>
            </a:r>
            <a:r>
              <a:rPr lang="ja-JP" altLang="en-US" sz="1800" b="1" dirty="0">
                <a:solidFill>
                  <a:schemeClr val="bg1"/>
                </a:solidFill>
                <a:latin typeface="メイリオ" pitchFamily="50" charset="-128"/>
                <a:ea typeface="メイリオ" pitchFamily="50" charset="-128"/>
                <a:cs typeface="メイリオ" pitchFamily="50" charset="-128"/>
              </a:rPr>
              <a:t>─ </a:t>
            </a:r>
            <a:r>
              <a:rPr lang="en-US" altLang="ja-JP" sz="1800" b="1" dirty="0">
                <a:solidFill>
                  <a:schemeClr val="bg1"/>
                </a:solidFill>
                <a:latin typeface="メイリオ" pitchFamily="50" charset="-128"/>
                <a:ea typeface="メイリオ" pitchFamily="50" charset="-128"/>
                <a:cs typeface="メイリオ" pitchFamily="50" charset="-128"/>
              </a:rPr>
              <a:t>in</a:t>
            </a:r>
            <a:r>
              <a:rPr lang="ja-JP" altLang="en-US" sz="1800" b="1" dirty="0">
                <a:solidFill>
                  <a:schemeClr val="bg1"/>
                </a:solidFill>
                <a:latin typeface="メイリオ" pitchFamily="50" charset="-128"/>
                <a:ea typeface="メイリオ" pitchFamily="50" charset="-128"/>
                <a:cs typeface="メイリオ" pitchFamily="50" charset="-128"/>
              </a:rPr>
              <a:t>バヌアツ─</a:t>
            </a:r>
          </a:p>
        </p:txBody>
      </p:sp>
      <p:pic>
        <p:nvPicPr>
          <p:cNvPr id="44" name="図 43">
            <a:extLst>
              <a:ext uri="{FF2B5EF4-FFF2-40B4-BE49-F238E27FC236}">
                <a16:creationId xmlns:a16="http://schemas.microsoft.com/office/drawing/2014/main" id="{A6FF312D-ACF3-4494-BC3A-BC9819D4B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31893" y="2598472"/>
            <a:ext cx="2034020" cy="1733808"/>
          </a:xfrm>
          <a:prstGeom prst="rect">
            <a:avLst/>
          </a:prstGeom>
        </p:spPr>
      </p:pic>
      <p:pic>
        <p:nvPicPr>
          <p:cNvPr id="46" name="図 45">
            <a:extLst>
              <a:ext uri="{FF2B5EF4-FFF2-40B4-BE49-F238E27FC236}">
                <a16:creationId xmlns:a16="http://schemas.microsoft.com/office/drawing/2014/main" id="{33B65264-14D1-45DF-A999-2432AFC46DC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b="-1889"/>
          <a:stretch/>
        </p:blipFill>
        <p:spPr>
          <a:xfrm>
            <a:off x="2453188" y="2594566"/>
            <a:ext cx="2056467" cy="1770537"/>
          </a:xfrm>
          <a:prstGeom prst="rect">
            <a:avLst/>
          </a:prstGeom>
        </p:spPr>
      </p:pic>
      <p:pic>
        <p:nvPicPr>
          <p:cNvPr id="47" name="図 46">
            <a:extLst>
              <a:ext uri="{FF2B5EF4-FFF2-40B4-BE49-F238E27FC236}">
                <a16:creationId xmlns:a16="http://schemas.microsoft.com/office/drawing/2014/main" id="{B82ACA03-0AEB-420F-AD02-378A3823FD60}"/>
              </a:ext>
            </a:extLst>
          </p:cNvPr>
          <p:cNvPicPr>
            <a:picLocks noChangeAspect="1"/>
          </p:cNvPicPr>
          <p:nvPr/>
        </p:nvPicPr>
        <p:blipFill rotWithShape="1">
          <a:blip r:embed="rId7"/>
          <a:srcRect l="3200" r="7574" b="7771"/>
          <a:stretch/>
        </p:blipFill>
        <p:spPr>
          <a:xfrm>
            <a:off x="292100" y="2611894"/>
            <a:ext cx="2047875" cy="1720385"/>
          </a:xfrm>
          <a:prstGeom prst="rect">
            <a:avLst/>
          </a:prstGeom>
        </p:spPr>
      </p:pic>
      <p:sp>
        <p:nvSpPr>
          <p:cNvPr id="9" name="テキスト ボックス 21"/>
          <p:cNvSpPr txBox="1">
            <a:spLocks noChangeArrowheads="1"/>
          </p:cNvSpPr>
          <p:nvPr/>
        </p:nvSpPr>
        <p:spPr bwMode="auto">
          <a:xfrm>
            <a:off x="365405" y="4365104"/>
            <a:ext cx="1934228"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日本にいる青少年赤十字メンバーがお小遣いを節約したり、募金活動をして集めたお金を日本赤十字社を通じてバヌアツ赤十字社に送金します。</a:t>
            </a:r>
          </a:p>
        </p:txBody>
      </p:sp>
      <p:sp>
        <p:nvSpPr>
          <p:cNvPr id="10" name="角丸四角形 9"/>
          <p:cNvSpPr/>
          <p:nvPr/>
        </p:nvSpPr>
        <p:spPr>
          <a:xfrm>
            <a:off x="292100"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日本国内の学校で</a:t>
            </a:r>
          </a:p>
          <a:p>
            <a:pPr algn="ctr">
              <a:lnSpc>
                <a:spcPts val="2400"/>
              </a:lnSpc>
              <a:defRPr/>
            </a:pPr>
            <a:r>
              <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円玉募金を実施</a:t>
            </a:r>
          </a:p>
        </p:txBody>
      </p:sp>
      <p:sp>
        <p:nvSpPr>
          <p:cNvPr id="11" name="角丸四角形 10"/>
          <p:cNvSpPr/>
          <p:nvPr/>
        </p:nvSpPr>
        <p:spPr>
          <a:xfrm>
            <a:off x="292100" y="1717676"/>
            <a:ext cx="2047875"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21"/>
          <p:cNvSpPr txBox="1">
            <a:spLocks noChangeArrowheads="1"/>
          </p:cNvSpPr>
          <p:nvPr/>
        </p:nvSpPr>
        <p:spPr bwMode="auto">
          <a:xfrm>
            <a:off x="2513806" y="4365104"/>
            <a:ext cx="1933200" cy="119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日本から受け取った募金をもとに現地の赤十字スタッフが政府、教育庁や学校と話し合い、学校で使える防災教材を作成。</a:t>
            </a:r>
          </a:p>
        </p:txBody>
      </p:sp>
      <p:sp>
        <p:nvSpPr>
          <p:cNvPr id="13" name="角丸四角形 12"/>
          <p:cNvSpPr/>
          <p:nvPr/>
        </p:nvSpPr>
        <p:spPr>
          <a:xfrm>
            <a:off x="2447925"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募金の使い道を</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現地のニーズに</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応じて工夫</a:t>
            </a:r>
          </a:p>
        </p:txBody>
      </p:sp>
      <p:sp>
        <p:nvSpPr>
          <p:cNvPr id="14" name="角丸四角形 13"/>
          <p:cNvSpPr/>
          <p:nvPr/>
        </p:nvSpPr>
        <p:spPr>
          <a:xfrm>
            <a:off x="2447925" y="1717676"/>
            <a:ext cx="2047875"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21"/>
          <p:cNvSpPr txBox="1">
            <a:spLocks noChangeArrowheads="1"/>
          </p:cNvSpPr>
          <p:nvPr/>
        </p:nvSpPr>
        <p:spPr bwMode="auto">
          <a:xfrm>
            <a:off x="4679016" y="4365104"/>
            <a:ext cx="1933200" cy="141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FontTx/>
              <a:buNone/>
            </a:pPr>
            <a:r>
              <a:rPr lang="ja-JP" altLang="en-US" sz="1200" dirty="0">
                <a:latin typeface="メイリオ" pitchFamily="50" charset="-128"/>
                <a:ea typeface="メイリオ" pitchFamily="50" charset="-128"/>
                <a:cs typeface="メイリオ" pitchFamily="50" charset="-128"/>
              </a:rPr>
              <a:t>授業の中で災害について学び、命の守り方についての理解を深めるだけではなく、避難訓練などを通じて実践的な方法を学びます。</a:t>
            </a:r>
          </a:p>
        </p:txBody>
      </p:sp>
      <p:sp>
        <p:nvSpPr>
          <p:cNvPr id="16" name="角丸四角形 15"/>
          <p:cNvSpPr/>
          <p:nvPr/>
        </p:nvSpPr>
        <p:spPr>
          <a:xfrm>
            <a:off x="4618038"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lnSpc>
                <a:spcPts val="2400"/>
              </a:lnSpc>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正しい知識を学び</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学校内で広める</a:t>
            </a:r>
          </a:p>
        </p:txBody>
      </p:sp>
      <p:sp>
        <p:nvSpPr>
          <p:cNvPr id="17" name="角丸四角形 16"/>
          <p:cNvSpPr/>
          <p:nvPr/>
        </p:nvSpPr>
        <p:spPr>
          <a:xfrm>
            <a:off x="4618038" y="1717676"/>
            <a:ext cx="2047875"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テキスト ボックス 21"/>
          <p:cNvSpPr txBox="1">
            <a:spLocks noChangeArrowheads="1"/>
          </p:cNvSpPr>
          <p:nvPr/>
        </p:nvSpPr>
        <p:spPr bwMode="auto">
          <a:xfrm>
            <a:off x="6834887" y="4365104"/>
            <a:ext cx="1933200"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algn="just" eaLnBrk="1" hangingPunct="1">
              <a:lnSpc>
                <a:spcPct val="120000"/>
              </a:lnSpc>
              <a:spcBef>
                <a:spcPct val="0"/>
              </a:spcBef>
              <a:buNone/>
            </a:pPr>
            <a:r>
              <a:rPr lang="ja-JP" altLang="en-US" sz="1200" dirty="0">
                <a:latin typeface="メイリオ" pitchFamily="50" charset="-128"/>
                <a:ea typeface="メイリオ" pitchFamily="50" charset="-128"/>
                <a:cs typeface="メイリオ" pitchFamily="50" charset="-128"/>
              </a:rPr>
              <a:t>防災学習がカリキュラムに正式に組まれることで、知識の広がりを確実にし、また学んだ知識を子供たちから親、地域に広げ、バヌアツに住む人たちが災害に対する共通認識をもてるようにします。</a:t>
            </a:r>
          </a:p>
        </p:txBody>
      </p:sp>
      <p:sp>
        <p:nvSpPr>
          <p:cNvPr id="19" name="角丸四角形 18"/>
          <p:cNvSpPr/>
          <p:nvPr/>
        </p:nvSpPr>
        <p:spPr>
          <a:xfrm>
            <a:off x="6775544" y="1719263"/>
            <a:ext cx="2047875" cy="890587"/>
          </a:xfrm>
          <a:prstGeom prst="roundRect">
            <a:avLst>
              <a:gd name="adj" fmla="val 0"/>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子どもから家庭や</a:t>
            </a:r>
            <a:endParaRPr lang="en-US" altLang="ja-JP"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7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地域コミュニティへ発信</a:t>
            </a:r>
          </a:p>
        </p:txBody>
      </p:sp>
      <p:sp>
        <p:nvSpPr>
          <p:cNvPr id="20" name="角丸四角形 19"/>
          <p:cNvSpPr/>
          <p:nvPr/>
        </p:nvSpPr>
        <p:spPr>
          <a:xfrm>
            <a:off x="6773956" y="1717676"/>
            <a:ext cx="2049463" cy="473415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12</a:t>
            </a:fld>
            <a:endParaRPr lang="en-US" altLang="ja-JP" dirty="0">
              <a:latin typeface="メイリオ" pitchFamily="50" charset="-128"/>
              <a:ea typeface="メイリオ" pitchFamily="50" charset="-128"/>
              <a:cs typeface="メイリオ" pitchFamily="50" charset="-128"/>
            </a:endParaRPr>
          </a:p>
        </p:txBody>
      </p:sp>
      <p:sp>
        <p:nvSpPr>
          <p:cNvPr id="51" name="右矢印 50"/>
          <p:cNvSpPr/>
          <p:nvPr/>
        </p:nvSpPr>
        <p:spPr>
          <a:xfrm>
            <a:off x="2190689" y="3856848"/>
            <a:ext cx="664162" cy="547480"/>
          </a:xfrm>
          <a:prstGeom prst="rightArrow">
            <a:avLst>
              <a:gd name="adj1" fmla="val 50000"/>
              <a:gd name="adj2" fmla="val 75953"/>
            </a:avLst>
          </a:prstGeom>
          <a:solidFill>
            <a:srgbClr val="1C90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2" name="右矢印 51"/>
          <p:cNvSpPr/>
          <p:nvPr/>
        </p:nvSpPr>
        <p:spPr>
          <a:xfrm>
            <a:off x="4346935" y="3856848"/>
            <a:ext cx="664162" cy="547480"/>
          </a:xfrm>
          <a:prstGeom prst="rightArrow">
            <a:avLst>
              <a:gd name="adj1" fmla="val 50000"/>
              <a:gd name="adj2" fmla="val 75953"/>
            </a:avLst>
          </a:prstGeom>
          <a:solidFill>
            <a:srgbClr val="1C90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右矢印 52"/>
          <p:cNvSpPr/>
          <p:nvPr/>
        </p:nvSpPr>
        <p:spPr>
          <a:xfrm>
            <a:off x="6529444" y="3856848"/>
            <a:ext cx="664162" cy="547480"/>
          </a:xfrm>
          <a:prstGeom prst="rightArrow">
            <a:avLst>
              <a:gd name="adj1" fmla="val 50000"/>
              <a:gd name="adj2" fmla="val 75953"/>
            </a:avLst>
          </a:prstGeom>
          <a:solidFill>
            <a:srgbClr val="1C904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3"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グループ化 58"/>
          <p:cNvGrpSpPr/>
          <p:nvPr/>
        </p:nvGrpSpPr>
        <p:grpSpPr>
          <a:xfrm>
            <a:off x="251476" y="704480"/>
            <a:ext cx="806895" cy="729493"/>
            <a:chOff x="830042" y="680647"/>
            <a:chExt cx="806895" cy="729493"/>
          </a:xfrm>
        </p:grpSpPr>
        <p:pic>
          <p:nvPicPr>
            <p:cNvPr id="60" name="Picture 2" descr="C:\DOCUME~1\ADMINI~1\LOCALS~1\Temp\VMwareDnD\8017dcea\国旗_バヌアツ.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6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Tree>
    <p:extLst>
      <p:ext uri="{BB962C8B-B14F-4D97-AF65-F5344CB8AC3E}">
        <p14:creationId xmlns:p14="http://schemas.microsoft.com/office/powerpoint/2010/main" val="29241931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5">
            <a:extLst>
              <a:ext uri="{FF2B5EF4-FFF2-40B4-BE49-F238E27FC236}">
                <a16:creationId xmlns:a16="http://schemas.microsoft.com/office/drawing/2014/main" id="{C4690635-5C67-44C3-A01B-68AED9DC2303}"/>
              </a:ext>
            </a:extLst>
          </p:cNvPr>
          <p:cNvSpPr txBox="1">
            <a:spLocks noChangeArrowheads="1"/>
          </p:cNvSpPr>
          <p:nvPr/>
        </p:nvSpPr>
        <p:spPr bwMode="auto">
          <a:xfrm>
            <a:off x="1024950" y="904915"/>
            <a:ext cx="5293130" cy="6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b="1" dirty="0">
                <a:latin typeface="メイリオ" pitchFamily="50" charset="-128"/>
                <a:ea typeface="メイリオ" pitchFamily="50" charset="-128"/>
                <a:cs typeface="メイリオ" pitchFamily="50" charset="-128"/>
              </a:rPr>
              <a:t>衛生面での状況</a:t>
            </a:r>
          </a:p>
        </p:txBody>
      </p:sp>
      <p:pic>
        <p:nvPicPr>
          <p:cNvPr id="36" name="図 1">
            <a:extLst>
              <a:ext uri="{FF2B5EF4-FFF2-40B4-BE49-F238E27FC236}">
                <a16:creationId xmlns:a16="http://schemas.microsoft.com/office/drawing/2014/main" id="{8EB62EAF-F8B1-4008-81F7-F47769830F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7071" y="605349"/>
            <a:ext cx="3689425" cy="8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グループ化 36">
            <a:extLst>
              <a:ext uri="{FF2B5EF4-FFF2-40B4-BE49-F238E27FC236}">
                <a16:creationId xmlns:a16="http://schemas.microsoft.com/office/drawing/2014/main" id="{20097A42-C52A-4EC3-B003-19B8CC4A63C8}"/>
              </a:ext>
            </a:extLst>
          </p:cNvPr>
          <p:cNvGrpSpPr/>
          <p:nvPr/>
        </p:nvGrpSpPr>
        <p:grpSpPr>
          <a:xfrm>
            <a:off x="171094" y="555636"/>
            <a:ext cx="806895" cy="908005"/>
            <a:chOff x="51505" y="635704"/>
            <a:chExt cx="806895" cy="908005"/>
          </a:xfrm>
        </p:grpSpPr>
        <p:pic>
          <p:nvPicPr>
            <p:cNvPr id="40" name="Picture 2" descr="C:\DOCUME~1\ADMINI~1\LOCALS~1\Temp\VMwareDnD\cf604e98\国旗_ネパール.png">
              <a:extLst>
                <a:ext uri="{FF2B5EF4-FFF2-40B4-BE49-F238E27FC236}">
                  <a16:creationId xmlns:a16="http://schemas.microsoft.com/office/drawing/2014/main" id="{9D6F6859-2705-4CF6-A0A8-9AB8CAE87B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41" name="タイトル 5">
              <a:extLst>
                <a:ext uri="{FF2B5EF4-FFF2-40B4-BE49-F238E27FC236}">
                  <a16:creationId xmlns:a16="http://schemas.microsoft.com/office/drawing/2014/main" id="{7A75EEA4-FE89-44CA-B662-CEFDB0FFFA16}"/>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grpSp>
        <p:nvGrpSpPr>
          <p:cNvPr id="44" name="グループ化 43">
            <a:extLst>
              <a:ext uri="{FF2B5EF4-FFF2-40B4-BE49-F238E27FC236}">
                <a16:creationId xmlns:a16="http://schemas.microsoft.com/office/drawing/2014/main" id="{38B962ED-E715-4F9D-B676-58B6DF393268}"/>
              </a:ext>
            </a:extLst>
          </p:cNvPr>
          <p:cNvGrpSpPr/>
          <p:nvPr/>
        </p:nvGrpSpPr>
        <p:grpSpPr>
          <a:xfrm>
            <a:off x="174392" y="1705443"/>
            <a:ext cx="8807654" cy="637804"/>
            <a:chOff x="174392" y="1705443"/>
            <a:chExt cx="8807654" cy="637804"/>
          </a:xfrm>
        </p:grpSpPr>
        <p:sp>
          <p:nvSpPr>
            <p:cNvPr id="45" name="コンテンツ プレースホルダー 1">
              <a:extLst>
                <a:ext uri="{FF2B5EF4-FFF2-40B4-BE49-F238E27FC236}">
                  <a16:creationId xmlns:a16="http://schemas.microsoft.com/office/drawing/2014/main" id="{38E36D09-53C2-4C4D-BF6B-84CA22C37B77}"/>
                </a:ext>
              </a:extLst>
            </p:cNvPr>
            <p:cNvSpPr txBox="1">
              <a:spLocks noChangeArrowheads="1"/>
            </p:cNvSpPr>
            <p:nvPr/>
          </p:nvSpPr>
          <p:spPr bwMode="auto">
            <a:xfrm>
              <a:off x="1514219" y="1782216"/>
              <a:ext cx="7348956" cy="56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上下水道の整備</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が遅れている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6" name="グループ化 45">
              <a:extLst>
                <a:ext uri="{FF2B5EF4-FFF2-40B4-BE49-F238E27FC236}">
                  <a16:creationId xmlns:a16="http://schemas.microsoft.com/office/drawing/2014/main" id="{51215BC9-9044-4C7B-A2E3-A70FE0B45CE9}"/>
                </a:ext>
              </a:extLst>
            </p:cNvPr>
            <p:cNvGrpSpPr/>
            <p:nvPr/>
          </p:nvGrpSpPr>
          <p:grpSpPr>
            <a:xfrm>
              <a:off x="174392" y="1705443"/>
              <a:ext cx="8807654" cy="614374"/>
              <a:chOff x="139490" y="1700808"/>
              <a:chExt cx="8807654" cy="614374"/>
            </a:xfrm>
          </p:grpSpPr>
          <p:sp>
            <p:nvSpPr>
              <p:cNvPr id="47" name="角丸四角形 25">
                <a:extLst>
                  <a:ext uri="{FF2B5EF4-FFF2-40B4-BE49-F238E27FC236}">
                    <a16:creationId xmlns:a16="http://schemas.microsoft.com/office/drawing/2014/main" id="{6C50ABEA-7118-4BEF-B6D8-3968778A87DA}"/>
                  </a:ext>
                </a:extLst>
              </p:cNvPr>
              <p:cNvSpPr/>
              <p:nvPr/>
            </p:nvSpPr>
            <p:spPr>
              <a:xfrm>
                <a:off x="139490" y="1700808"/>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角丸四角形 25">
                <a:extLst>
                  <a:ext uri="{FF2B5EF4-FFF2-40B4-BE49-F238E27FC236}">
                    <a16:creationId xmlns:a16="http://schemas.microsoft.com/office/drawing/2014/main" id="{F66554DC-E60E-41E3-815E-84CB094B219A}"/>
                  </a:ext>
                </a:extLst>
              </p:cNvPr>
              <p:cNvSpPr/>
              <p:nvPr/>
            </p:nvSpPr>
            <p:spPr>
              <a:xfrm>
                <a:off x="152846" y="1705757"/>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49" name="グループ化 48">
            <a:extLst>
              <a:ext uri="{FF2B5EF4-FFF2-40B4-BE49-F238E27FC236}">
                <a16:creationId xmlns:a16="http://schemas.microsoft.com/office/drawing/2014/main" id="{746A685D-BB39-40DF-98A3-DA841F33326F}"/>
              </a:ext>
            </a:extLst>
          </p:cNvPr>
          <p:cNvGrpSpPr/>
          <p:nvPr/>
        </p:nvGrpSpPr>
        <p:grpSpPr>
          <a:xfrm>
            <a:off x="174392" y="2475278"/>
            <a:ext cx="8807654" cy="953722"/>
            <a:chOff x="174392" y="2493384"/>
            <a:chExt cx="8807654" cy="1032816"/>
          </a:xfrm>
        </p:grpSpPr>
        <p:sp>
          <p:nvSpPr>
            <p:cNvPr id="50" name="コンテンツ プレースホルダー 1">
              <a:extLst>
                <a:ext uri="{FF2B5EF4-FFF2-40B4-BE49-F238E27FC236}">
                  <a16:creationId xmlns:a16="http://schemas.microsoft.com/office/drawing/2014/main" id="{4952DBA4-40C3-4E27-9609-7C24ECCE8E4C}"/>
                </a:ext>
              </a:extLst>
            </p:cNvPr>
            <p:cNvSpPr txBox="1">
              <a:spLocks noChangeArrowheads="1"/>
            </p:cNvSpPr>
            <p:nvPr/>
          </p:nvSpPr>
          <p:spPr bwMode="auto">
            <a:xfrm>
              <a:off x="1514219" y="2633847"/>
              <a:ext cx="7348956" cy="89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毎年</a:t>
              </a:r>
              <a:r>
                <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万人</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を超える人が、</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不衛生な水を使って</a:t>
              </a:r>
              <a:endParaRPr lang="en-US" altLang="ja-JP" sz="28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感染症</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にかかり亡くなっている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1" name="グループ化 50">
              <a:extLst>
                <a:ext uri="{FF2B5EF4-FFF2-40B4-BE49-F238E27FC236}">
                  <a16:creationId xmlns:a16="http://schemas.microsoft.com/office/drawing/2014/main" id="{E46B654F-DB26-4269-849C-8BCF0B1A5809}"/>
                </a:ext>
              </a:extLst>
            </p:cNvPr>
            <p:cNvGrpSpPr/>
            <p:nvPr/>
          </p:nvGrpSpPr>
          <p:grpSpPr>
            <a:xfrm>
              <a:off x="174392" y="2493384"/>
              <a:ext cx="8807654" cy="1013208"/>
              <a:chOff x="139490" y="2488749"/>
              <a:chExt cx="8807654" cy="1013208"/>
            </a:xfrm>
          </p:grpSpPr>
          <p:sp>
            <p:nvSpPr>
              <p:cNvPr id="52" name="角丸四角形 25">
                <a:extLst>
                  <a:ext uri="{FF2B5EF4-FFF2-40B4-BE49-F238E27FC236}">
                    <a16:creationId xmlns:a16="http://schemas.microsoft.com/office/drawing/2014/main" id="{F3227D1A-B7B8-4DA4-A7E8-ECCC351ED0F6}"/>
                  </a:ext>
                </a:extLst>
              </p:cNvPr>
              <p:cNvSpPr/>
              <p:nvPr/>
            </p:nvSpPr>
            <p:spPr>
              <a:xfrm>
                <a:off x="139490" y="2488749"/>
                <a:ext cx="1291228" cy="99847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角丸四角形 25">
                <a:extLst>
                  <a:ext uri="{FF2B5EF4-FFF2-40B4-BE49-F238E27FC236}">
                    <a16:creationId xmlns:a16="http://schemas.microsoft.com/office/drawing/2014/main" id="{0C4DFF5E-015A-492D-B994-8ECE20E22BF6}"/>
                  </a:ext>
                </a:extLst>
              </p:cNvPr>
              <p:cNvSpPr/>
              <p:nvPr/>
            </p:nvSpPr>
            <p:spPr>
              <a:xfrm>
                <a:off x="152846" y="2497656"/>
                <a:ext cx="8794298" cy="1004301"/>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54" name="グループ化 53">
            <a:extLst>
              <a:ext uri="{FF2B5EF4-FFF2-40B4-BE49-F238E27FC236}">
                <a16:creationId xmlns:a16="http://schemas.microsoft.com/office/drawing/2014/main" id="{232F754E-EEE7-401C-AFB5-67B003602175}"/>
              </a:ext>
            </a:extLst>
          </p:cNvPr>
          <p:cNvGrpSpPr/>
          <p:nvPr/>
        </p:nvGrpSpPr>
        <p:grpSpPr>
          <a:xfrm>
            <a:off x="174392" y="5489151"/>
            <a:ext cx="8812502" cy="697011"/>
            <a:chOff x="174392" y="5679264"/>
            <a:chExt cx="8812502" cy="697011"/>
          </a:xfrm>
        </p:grpSpPr>
        <p:sp>
          <p:nvSpPr>
            <p:cNvPr id="55" name="コンテンツ プレースホルダー 1">
              <a:extLst>
                <a:ext uri="{FF2B5EF4-FFF2-40B4-BE49-F238E27FC236}">
                  <a16:creationId xmlns:a16="http://schemas.microsoft.com/office/drawing/2014/main" id="{5D3E3C10-76BF-4911-B26D-FC2E218C15CA}"/>
                </a:ext>
              </a:extLst>
            </p:cNvPr>
            <p:cNvSpPr txBox="1">
              <a:spLocks noChangeArrowheads="1"/>
            </p:cNvSpPr>
            <p:nvPr/>
          </p:nvSpPr>
          <p:spPr bwMode="auto">
            <a:xfrm>
              <a:off x="1514219" y="5764486"/>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女子生徒の</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３分の１</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が生理中に</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学校を休んで</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いる</a:t>
              </a:r>
            </a:p>
          </p:txBody>
        </p:sp>
        <p:grpSp>
          <p:nvGrpSpPr>
            <p:cNvPr id="58" name="グループ化 57">
              <a:extLst>
                <a:ext uri="{FF2B5EF4-FFF2-40B4-BE49-F238E27FC236}">
                  <a16:creationId xmlns:a16="http://schemas.microsoft.com/office/drawing/2014/main" id="{292236C4-DF57-4743-BBB1-A059E00C1393}"/>
                </a:ext>
              </a:extLst>
            </p:cNvPr>
            <p:cNvGrpSpPr/>
            <p:nvPr/>
          </p:nvGrpSpPr>
          <p:grpSpPr>
            <a:xfrm>
              <a:off x="174392" y="5679264"/>
              <a:ext cx="8812502" cy="647700"/>
              <a:chOff x="139490" y="5674629"/>
              <a:chExt cx="8812502" cy="647700"/>
            </a:xfrm>
          </p:grpSpPr>
          <p:sp>
            <p:nvSpPr>
              <p:cNvPr id="59" name="角丸四角形 25">
                <a:extLst>
                  <a:ext uri="{FF2B5EF4-FFF2-40B4-BE49-F238E27FC236}">
                    <a16:creationId xmlns:a16="http://schemas.microsoft.com/office/drawing/2014/main" id="{B7184EF3-0D0B-4785-AE22-5BE49BDA396C}"/>
                  </a:ext>
                </a:extLst>
              </p:cNvPr>
              <p:cNvSpPr/>
              <p:nvPr/>
            </p:nvSpPr>
            <p:spPr>
              <a:xfrm>
                <a:off x="139490" y="5674629"/>
                <a:ext cx="1291228" cy="64770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角丸四角形 25">
                <a:extLst>
                  <a:ext uri="{FF2B5EF4-FFF2-40B4-BE49-F238E27FC236}">
                    <a16:creationId xmlns:a16="http://schemas.microsoft.com/office/drawing/2014/main" id="{AE498C89-0800-4D05-9D76-D43DD9072BAE}"/>
                  </a:ext>
                </a:extLst>
              </p:cNvPr>
              <p:cNvSpPr/>
              <p:nvPr/>
            </p:nvSpPr>
            <p:spPr>
              <a:xfrm>
                <a:off x="152846" y="5679578"/>
                <a:ext cx="8799146" cy="63780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61" name="グループ化 60">
            <a:extLst>
              <a:ext uri="{FF2B5EF4-FFF2-40B4-BE49-F238E27FC236}">
                <a16:creationId xmlns:a16="http://schemas.microsoft.com/office/drawing/2014/main" id="{52BAC00C-6A96-441D-A3B9-D5F083AD5006}"/>
              </a:ext>
            </a:extLst>
          </p:cNvPr>
          <p:cNvGrpSpPr/>
          <p:nvPr/>
        </p:nvGrpSpPr>
        <p:grpSpPr>
          <a:xfrm>
            <a:off x="174392" y="3569891"/>
            <a:ext cx="8807654" cy="712204"/>
            <a:chOff x="174392" y="3669474"/>
            <a:chExt cx="8807654" cy="712204"/>
          </a:xfrm>
        </p:grpSpPr>
        <p:sp>
          <p:nvSpPr>
            <p:cNvPr id="64" name="コンテンツ プレースホルダー 1">
              <a:extLst>
                <a:ext uri="{FF2B5EF4-FFF2-40B4-BE49-F238E27FC236}">
                  <a16:creationId xmlns:a16="http://schemas.microsoft.com/office/drawing/2014/main" id="{2F61F10D-5DC7-444C-8513-D92717560261}"/>
                </a:ext>
              </a:extLst>
            </p:cNvPr>
            <p:cNvSpPr txBox="1">
              <a:spLocks noChangeArrowheads="1"/>
            </p:cNvSpPr>
            <p:nvPr/>
          </p:nvSpPr>
          <p:spPr bwMode="auto">
            <a:xfrm>
              <a:off x="1514219" y="3769889"/>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ネパール全土</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手洗い設備の普及率が</a:t>
              </a:r>
              <a:r>
                <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46</a:t>
              </a:r>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程度</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5" name="グループ化 64">
              <a:extLst>
                <a:ext uri="{FF2B5EF4-FFF2-40B4-BE49-F238E27FC236}">
                  <a16:creationId xmlns:a16="http://schemas.microsoft.com/office/drawing/2014/main" id="{83F098AA-FF22-4346-973C-6BD7A4BC91DF}"/>
                </a:ext>
              </a:extLst>
            </p:cNvPr>
            <p:cNvGrpSpPr/>
            <p:nvPr/>
          </p:nvGrpSpPr>
          <p:grpSpPr>
            <a:xfrm>
              <a:off x="174392" y="3669474"/>
              <a:ext cx="8807654" cy="614374"/>
              <a:chOff x="139490" y="3664839"/>
              <a:chExt cx="8807654" cy="614374"/>
            </a:xfrm>
          </p:grpSpPr>
          <p:sp>
            <p:nvSpPr>
              <p:cNvPr id="68" name="角丸四角形 25">
                <a:extLst>
                  <a:ext uri="{FF2B5EF4-FFF2-40B4-BE49-F238E27FC236}">
                    <a16:creationId xmlns:a16="http://schemas.microsoft.com/office/drawing/2014/main" id="{281C0C54-3478-4178-82A4-DD2C5E579BBA}"/>
                  </a:ext>
                </a:extLst>
              </p:cNvPr>
              <p:cNvSpPr/>
              <p:nvPr/>
            </p:nvSpPr>
            <p:spPr>
              <a:xfrm>
                <a:off x="139490" y="3664839"/>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角丸四角形 25">
                <a:extLst>
                  <a:ext uri="{FF2B5EF4-FFF2-40B4-BE49-F238E27FC236}">
                    <a16:creationId xmlns:a16="http://schemas.microsoft.com/office/drawing/2014/main" id="{8FDD3E8D-982D-4132-96D8-1D17E5AA04B0}"/>
                  </a:ext>
                </a:extLst>
              </p:cNvPr>
              <p:cNvSpPr/>
              <p:nvPr/>
            </p:nvSpPr>
            <p:spPr>
              <a:xfrm>
                <a:off x="152846" y="3669788"/>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70" name="グループ化 69">
            <a:extLst>
              <a:ext uri="{FF2B5EF4-FFF2-40B4-BE49-F238E27FC236}">
                <a16:creationId xmlns:a16="http://schemas.microsoft.com/office/drawing/2014/main" id="{C3A0908B-C7FA-4D4B-B336-021687708E0E}"/>
              </a:ext>
            </a:extLst>
          </p:cNvPr>
          <p:cNvGrpSpPr/>
          <p:nvPr/>
        </p:nvGrpSpPr>
        <p:grpSpPr>
          <a:xfrm>
            <a:off x="174392" y="4324204"/>
            <a:ext cx="8807654" cy="1290551"/>
            <a:chOff x="174392" y="4432840"/>
            <a:chExt cx="8807654" cy="1290551"/>
          </a:xfrm>
        </p:grpSpPr>
        <p:sp>
          <p:nvSpPr>
            <p:cNvPr id="71" name="コンテンツ プレースホルダー 1">
              <a:extLst>
                <a:ext uri="{FF2B5EF4-FFF2-40B4-BE49-F238E27FC236}">
                  <a16:creationId xmlns:a16="http://schemas.microsoft.com/office/drawing/2014/main" id="{50583B7B-23CC-46EB-B9A7-711A6F12AB35}"/>
                </a:ext>
              </a:extLst>
            </p:cNvPr>
            <p:cNvSpPr txBox="1">
              <a:spLocks noChangeArrowheads="1"/>
            </p:cNvSpPr>
            <p:nvPr/>
          </p:nvSpPr>
          <p:spPr bwMode="auto">
            <a:xfrm>
              <a:off x="1514219" y="4580621"/>
              <a:ext cx="7348956" cy="114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不衛生な環境の中で</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下痢に悩まされる</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ことも多く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歳未満児</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の死亡につながっている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2" name="グループ化 71">
              <a:extLst>
                <a:ext uri="{FF2B5EF4-FFF2-40B4-BE49-F238E27FC236}">
                  <a16:creationId xmlns:a16="http://schemas.microsoft.com/office/drawing/2014/main" id="{2D7F0F7B-957A-413C-AF68-838361411768}"/>
                </a:ext>
              </a:extLst>
            </p:cNvPr>
            <p:cNvGrpSpPr/>
            <p:nvPr/>
          </p:nvGrpSpPr>
          <p:grpSpPr>
            <a:xfrm>
              <a:off x="174392" y="4432840"/>
              <a:ext cx="8807654" cy="1013182"/>
              <a:chOff x="139490" y="4428205"/>
              <a:chExt cx="8807654" cy="1013182"/>
            </a:xfrm>
          </p:grpSpPr>
          <p:sp>
            <p:nvSpPr>
              <p:cNvPr id="74" name="角丸四角形 25">
                <a:extLst>
                  <a:ext uri="{FF2B5EF4-FFF2-40B4-BE49-F238E27FC236}">
                    <a16:creationId xmlns:a16="http://schemas.microsoft.com/office/drawing/2014/main" id="{33F3AB7B-F17A-4B11-819B-E5BB626B410B}"/>
                  </a:ext>
                </a:extLst>
              </p:cNvPr>
              <p:cNvSpPr/>
              <p:nvPr/>
            </p:nvSpPr>
            <p:spPr>
              <a:xfrm>
                <a:off x="139490" y="4428205"/>
                <a:ext cx="1291228" cy="1013182"/>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25">
                <a:extLst>
                  <a:ext uri="{FF2B5EF4-FFF2-40B4-BE49-F238E27FC236}">
                    <a16:creationId xmlns:a16="http://schemas.microsoft.com/office/drawing/2014/main" id="{CE0C2A00-BD55-4F42-9CEC-C30C8FA92A91}"/>
                  </a:ext>
                </a:extLst>
              </p:cNvPr>
              <p:cNvSpPr/>
              <p:nvPr/>
            </p:nvSpPr>
            <p:spPr>
              <a:xfrm>
                <a:off x="152846" y="4437112"/>
                <a:ext cx="8794298" cy="1004274"/>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76" name="タイトル 5">
            <a:extLst>
              <a:ext uri="{FF2B5EF4-FFF2-40B4-BE49-F238E27FC236}">
                <a16:creationId xmlns:a16="http://schemas.microsoft.com/office/drawing/2014/main" id="{C437C290-4D20-44AB-BA36-FEF6445DF3EC}"/>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sp>
        <p:nvSpPr>
          <p:cNvPr id="79" name="テキスト ボックス 78">
            <a:extLst>
              <a:ext uri="{FF2B5EF4-FFF2-40B4-BE49-F238E27FC236}">
                <a16:creationId xmlns:a16="http://schemas.microsoft.com/office/drawing/2014/main" id="{5F85719F-0183-446F-BF1F-8519AEBF80B7}"/>
              </a:ext>
            </a:extLst>
          </p:cNvPr>
          <p:cNvSpPr txBox="1"/>
          <p:nvPr/>
        </p:nvSpPr>
        <p:spPr>
          <a:xfrm>
            <a:off x="4943898" y="6252651"/>
            <a:ext cx="4038148" cy="238517"/>
          </a:xfrm>
          <a:prstGeom prst="rect">
            <a:avLst/>
          </a:prstGeom>
          <a:effectLst/>
        </p:spPr>
        <p:txBody>
          <a:bodyPr wrap="none" lIns="0" tIns="0" rIns="0" bIns="0">
            <a:noAutofit/>
          </a:bodyPr>
          <a:lstStyle/>
          <a:p>
            <a:pPr algn="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WHO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及び</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UNICEF</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の共同調査データ</a:t>
            </a:r>
          </a:p>
        </p:txBody>
      </p:sp>
    </p:spTree>
    <p:extLst>
      <p:ext uri="{BB962C8B-B14F-4D97-AF65-F5344CB8AC3E}">
        <p14:creationId xmlns:p14="http://schemas.microsoft.com/office/powerpoint/2010/main" val="1091648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2">
            <a:extLst>
              <a:ext uri="{FF2B5EF4-FFF2-40B4-BE49-F238E27FC236}">
                <a16:creationId xmlns:a16="http://schemas.microsoft.com/office/drawing/2014/main" id="{3F38DD56-75A6-4DED-96FB-F204AF945D72}"/>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dirty="0"/>
          </a:p>
        </p:txBody>
      </p:sp>
      <p:pic>
        <p:nvPicPr>
          <p:cNvPr id="58371" name="Picture 5" descr="横型ロゴ">
            <a:extLst>
              <a:ext uri="{FF2B5EF4-FFF2-40B4-BE49-F238E27FC236}">
                <a16:creationId xmlns:a16="http://schemas.microsoft.com/office/drawing/2014/main" id="{F324C1A2-21F1-46B5-8FDB-86BCD93F7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3">
            <a:extLst>
              <a:ext uri="{FF2B5EF4-FFF2-40B4-BE49-F238E27FC236}">
                <a16:creationId xmlns:a16="http://schemas.microsoft.com/office/drawing/2014/main" id="{E45C0AAE-7BE2-4892-9C7D-FFA802A222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79205" y="3072679"/>
            <a:ext cx="4667385" cy="322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7">
            <a:extLst>
              <a:ext uri="{FF2B5EF4-FFF2-40B4-BE49-F238E27FC236}">
                <a16:creationId xmlns:a16="http://schemas.microsoft.com/office/drawing/2014/main" id="{474A9987-E094-43FA-A793-75779A9E8653}"/>
              </a:ext>
            </a:extLst>
          </p:cNvPr>
          <p:cNvSpPr txBox="1">
            <a:spLocks noChangeArrowheads="1"/>
          </p:cNvSpPr>
          <p:nvPr/>
        </p:nvSpPr>
        <p:spPr bwMode="auto">
          <a:xfrm>
            <a:off x="3985018" y="6291128"/>
            <a:ext cx="46615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Saraswoti</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Secondary School</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図 2">
            <a:extLst>
              <a:ext uri="{FF2B5EF4-FFF2-40B4-BE49-F238E27FC236}">
                <a16:creationId xmlns:a16="http://schemas.microsoft.com/office/drawing/2014/main" id="{B749DF46-E512-4015-9071-F668A7C5DE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534816" y="3072681"/>
            <a:ext cx="3172601" cy="322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
            <a:extLst>
              <a:ext uri="{FF2B5EF4-FFF2-40B4-BE49-F238E27FC236}">
                <a16:creationId xmlns:a16="http://schemas.microsoft.com/office/drawing/2014/main" id="{00D4C958-62CD-428B-BCBF-65AEE754ECEB}"/>
              </a:ext>
            </a:extLst>
          </p:cNvPr>
          <p:cNvSpPr txBox="1">
            <a:spLocks noChangeArrowheads="1"/>
          </p:cNvSpPr>
          <p:nvPr/>
        </p:nvSpPr>
        <p:spPr bwMode="auto">
          <a:xfrm>
            <a:off x="554621" y="6291128"/>
            <a:ext cx="31527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Devbani</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lower Secondary School</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171094" y="555636"/>
            <a:ext cx="806895" cy="908005"/>
            <a:chOff x="51505" y="635704"/>
            <a:chExt cx="806895" cy="908005"/>
          </a:xfrm>
        </p:grpSpPr>
        <p:pic>
          <p:nvPicPr>
            <p:cNvPr id="20" name="Picture 2" descr="C:\DOCUME~1\ADMINI~1\LOCALS~1\Temp\VMwareDnD\cf604e98\国旗_ネパール.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sp>
        <p:nvSpPr>
          <p:cNvPr id="26"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ネパールの学校にあるトイレ①</a:t>
            </a:r>
          </a:p>
        </p:txBody>
      </p:sp>
      <p:sp>
        <p:nvSpPr>
          <p:cNvPr id="28"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2287325" y="1574047"/>
            <a:ext cx="4608512" cy="1113467"/>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清掃員がいない</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手洗い場がない</a:t>
            </a:r>
            <a:endParaRPr lang="en-GB" altLang="ja-JP" sz="1800" b="1"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ゴミが散らかっている</a:t>
            </a:r>
          </a:p>
        </p:txBody>
      </p:sp>
      <p:cxnSp>
        <p:nvCxnSpPr>
          <p:cNvPr id="29" name="直線矢印コネクタ 28"/>
          <p:cNvCxnSpPr/>
          <p:nvPr/>
        </p:nvCxnSpPr>
        <p:spPr bwMode="auto">
          <a:xfrm flipH="1">
            <a:off x="3511461" y="2687514"/>
            <a:ext cx="311741" cy="387085"/>
          </a:xfrm>
          <a:prstGeom prst="straightConnector1">
            <a:avLst/>
          </a:prstGeom>
          <a:noFill/>
          <a:ln w="19050" cap="flat" cmpd="sng" algn="ctr">
            <a:solidFill>
              <a:srgbClr val="C00000"/>
            </a:solidFill>
            <a:prstDash val="dash"/>
            <a:round/>
            <a:headEnd type="none" w="med" len="med"/>
            <a:tailEnd type="oval" w="lg" len="lg"/>
          </a:ln>
          <a:effectLst/>
        </p:spPr>
      </p:cxnSp>
      <p:cxnSp>
        <p:nvCxnSpPr>
          <p:cNvPr id="31" name="直線矢印コネクタ 30"/>
          <p:cNvCxnSpPr/>
          <p:nvPr/>
        </p:nvCxnSpPr>
        <p:spPr bwMode="auto">
          <a:xfrm>
            <a:off x="5268236" y="2687514"/>
            <a:ext cx="331457" cy="387085"/>
          </a:xfrm>
          <a:prstGeom prst="straightConnector1">
            <a:avLst/>
          </a:prstGeom>
          <a:noFill/>
          <a:ln w="19050" cap="flat" cmpd="sng" algn="ctr">
            <a:solidFill>
              <a:srgbClr val="C00000"/>
            </a:solidFill>
            <a:prstDash val="dash"/>
            <a:round/>
            <a:headEnd type="none" w="med" len="med"/>
            <a:tailEnd type="oval" w="lg" len="lg"/>
          </a:ln>
          <a:effectLst/>
        </p:spPr>
      </p:cxnSp>
      <p:sp>
        <p:nvSpPr>
          <p:cNvPr id="36"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14</a:t>
            </a:fld>
            <a:endParaRPr lang="en-US" altLang="ja-JP"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29639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2">
            <a:extLst>
              <a:ext uri="{FF2B5EF4-FFF2-40B4-BE49-F238E27FC236}">
                <a16:creationId xmlns:a16="http://schemas.microsoft.com/office/drawing/2014/main" id="{3F38DD56-75A6-4DED-96FB-F204AF945D72}"/>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58371" name="Picture 5" descr="横型ロゴ">
            <a:extLst>
              <a:ext uri="{FF2B5EF4-FFF2-40B4-BE49-F238E27FC236}">
                <a16:creationId xmlns:a16="http://schemas.microsoft.com/office/drawing/2014/main" id="{F324C1A2-21F1-46B5-8FDB-86BCD93F7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グループ化 17"/>
          <p:cNvGrpSpPr/>
          <p:nvPr/>
        </p:nvGrpSpPr>
        <p:grpSpPr>
          <a:xfrm>
            <a:off x="171094" y="555636"/>
            <a:ext cx="806895" cy="908005"/>
            <a:chOff x="51505" y="635704"/>
            <a:chExt cx="806895" cy="908005"/>
          </a:xfrm>
        </p:grpSpPr>
        <p:pic>
          <p:nvPicPr>
            <p:cNvPr id="19" name="Picture 2" descr="C:\DOCUME~1\ADMINI~1\LOCALS~1\Temp\VMwareDnD\cf604e98\国旗_ネパール.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sp>
        <p:nvSpPr>
          <p:cNvPr id="22"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ネパールの学校にあるトイレ②</a:t>
            </a:r>
            <a:endParaRPr lang="en-US" altLang="ja-JP" b="1" dirty="0">
              <a:latin typeface="メイリオ" pitchFamily="50" charset="-128"/>
              <a:ea typeface="メイリオ" pitchFamily="50" charset="-128"/>
              <a:cs typeface="メイリオ" pitchFamily="50" charset="-128"/>
            </a:endParaRPr>
          </a:p>
          <a:p>
            <a:pPr>
              <a:spcBef>
                <a:spcPct val="0"/>
              </a:spcBef>
              <a:buFontTx/>
              <a:buNone/>
            </a:pPr>
            <a:endParaRPr lang="ja-JP" altLang="en-US" b="1" dirty="0">
              <a:latin typeface="メイリオ" pitchFamily="50" charset="-128"/>
              <a:ea typeface="メイリオ" pitchFamily="50" charset="-128"/>
              <a:cs typeface="メイリオ" pitchFamily="50" charset="-128"/>
            </a:endParaRPr>
          </a:p>
        </p:txBody>
      </p:sp>
      <p:sp>
        <p:nvSpPr>
          <p:cNvPr id="27"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2251111" y="1583770"/>
            <a:ext cx="3298925" cy="986921"/>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年に起きた</a:t>
            </a:r>
            <a:br>
              <a:rPr lang="en-GB" altLang="ja-JP" sz="1800" b="1"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ネパール地震で傾き</a:t>
            </a:r>
            <a:br>
              <a:rPr lang="en-GB" altLang="ja-JP" sz="1800" b="1"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今にも崩れてきそうな天井</a:t>
            </a:r>
          </a:p>
        </p:txBody>
      </p:sp>
      <p:sp>
        <p:nvSpPr>
          <p:cNvPr id="28"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375264" y="2764885"/>
            <a:ext cx="2041895" cy="505431"/>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トイレが古い</a:t>
            </a:r>
            <a:endParaRPr lang="ja-JP" altLang="en-US" sz="18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 name="直線矢印コネクタ 2"/>
          <p:cNvCxnSpPr>
            <a:cxnSpLocks/>
            <a:stCxn id="28" idx="2"/>
          </p:cNvCxnSpPr>
          <p:nvPr/>
        </p:nvCxnSpPr>
        <p:spPr bwMode="auto">
          <a:xfrm flipH="1">
            <a:off x="1368894" y="3270316"/>
            <a:ext cx="27318" cy="763137"/>
          </a:xfrm>
          <a:prstGeom prst="straightConnector1">
            <a:avLst/>
          </a:prstGeom>
          <a:noFill/>
          <a:ln w="38100" cap="flat" cmpd="sng" algn="ctr">
            <a:noFill/>
            <a:prstDash val="solid"/>
            <a:round/>
            <a:headEnd type="none" w="med" len="med"/>
            <a:tailEnd type="arrow"/>
          </a:ln>
          <a:effectLst/>
        </p:spPr>
      </p:cxnSp>
      <p:pic>
        <p:nvPicPr>
          <p:cNvPr id="23" name="図 22">
            <a:extLst>
              <a:ext uri="{FF2B5EF4-FFF2-40B4-BE49-F238E27FC236}">
                <a16:creationId xmlns:a16="http://schemas.microsoft.com/office/drawing/2014/main" id="{2BDCE6DA-06C3-4CE6-B91E-B732B911F1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5661837" y="3432150"/>
            <a:ext cx="3636102" cy="2316140"/>
          </a:xfrm>
          <a:prstGeom prst="rect">
            <a:avLst/>
          </a:prstGeom>
        </p:spPr>
      </p:pic>
      <p:pic>
        <p:nvPicPr>
          <p:cNvPr id="24" name="図 23">
            <a:extLst>
              <a:ext uri="{FF2B5EF4-FFF2-40B4-BE49-F238E27FC236}">
                <a16:creationId xmlns:a16="http://schemas.microsoft.com/office/drawing/2014/main" id="{0FE15013-3301-403A-8F0D-887C3FC4B3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3204731" y="3427284"/>
            <a:ext cx="3640677" cy="2321291"/>
          </a:xfrm>
          <a:prstGeom prst="rect">
            <a:avLst/>
          </a:prstGeom>
        </p:spPr>
      </p:pic>
      <p:pic>
        <p:nvPicPr>
          <p:cNvPr id="7" name="図 6">
            <a:extLst>
              <a:ext uri="{FF2B5EF4-FFF2-40B4-BE49-F238E27FC236}">
                <a16:creationId xmlns:a16="http://schemas.microsoft.com/office/drawing/2014/main" id="{AED95478-1AD7-4F97-B330-45B037EB9F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11365" y="3555858"/>
            <a:ext cx="3221302" cy="2852410"/>
          </a:xfrm>
          <a:prstGeom prst="rect">
            <a:avLst/>
          </a:prstGeom>
        </p:spPr>
      </p:pic>
      <p:sp>
        <p:nvSpPr>
          <p:cNvPr id="29" name="コンテンツ プレースホルダー 1">
            <a:extLst>
              <a:ext uri="{FF2B5EF4-FFF2-40B4-BE49-F238E27FC236}">
                <a16:creationId xmlns:a16="http://schemas.microsoft.com/office/drawing/2014/main" id="{E051877E-0697-4D02-A4F0-319BF1B8B0D4}"/>
              </a:ext>
            </a:extLst>
          </p:cNvPr>
          <p:cNvSpPr txBox="1">
            <a:spLocks noChangeArrowheads="1"/>
          </p:cNvSpPr>
          <p:nvPr/>
        </p:nvSpPr>
        <p:spPr bwMode="auto">
          <a:xfrm>
            <a:off x="5940152" y="1815310"/>
            <a:ext cx="2813654" cy="498978"/>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壁にヒビが入っている</a:t>
            </a:r>
          </a:p>
        </p:txBody>
      </p:sp>
      <p:cxnSp>
        <p:nvCxnSpPr>
          <p:cNvPr id="5" name="直線矢印コネクタ 4"/>
          <p:cNvCxnSpPr>
            <a:cxnSpLocks/>
            <a:stCxn id="29" idx="2"/>
          </p:cNvCxnSpPr>
          <p:nvPr/>
        </p:nvCxnSpPr>
        <p:spPr bwMode="auto">
          <a:xfrm>
            <a:off x="7346979" y="2314288"/>
            <a:ext cx="0" cy="450597"/>
          </a:xfrm>
          <a:prstGeom prst="straightConnector1">
            <a:avLst/>
          </a:prstGeom>
          <a:noFill/>
          <a:ln w="19050" cap="flat" cmpd="sng" algn="ctr">
            <a:solidFill>
              <a:srgbClr val="C00000"/>
            </a:solidFill>
            <a:prstDash val="dash"/>
            <a:round/>
            <a:headEnd type="none" w="med" len="med"/>
            <a:tailEnd type="oval" w="lg" len="lg"/>
          </a:ln>
          <a:effectLst/>
        </p:spPr>
      </p:cxnSp>
      <p:cxnSp>
        <p:nvCxnSpPr>
          <p:cNvPr id="37" name="直線矢印コネクタ 36">
            <a:extLst>
              <a:ext uri="{FF2B5EF4-FFF2-40B4-BE49-F238E27FC236}">
                <a16:creationId xmlns:a16="http://schemas.microsoft.com/office/drawing/2014/main" id="{94CDF31D-DC44-432F-8DF2-128F415DCA3B}"/>
              </a:ext>
            </a:extLst>
          </p:cNvPr>
          <p:cNvCxnSpPr>
            <a:cxnSpLocks/>
            <a:stCxn id="27" idx="2"/>
          </p:cNvCxnSpPr>
          <p:nvPr/>
        </p:nvCxnSpPr>
        <p:spPr bwMode="auto">
          <a:xfrm>
            <a:off x="3900574" y="2570691"/>
            <a:ext cx="483768" cy="201476"/>
          </a:xfrm>
          <a:prstGeom prst="straightConnector1">
            <a:avLst/>
          </a:prstGeom>
          <a:noFill/>
          <a:ln w="19050" cap="flat" cmpd="sng" algn="ctr">
            <a:solidFill>
              <a:srgbClr val="C00000"/>
            </a:solidFill>
            <a:prstDash val="dash"/>
            <a:round/>
            <a:headEnd type="none" w="med" len="med"/>
            <a:tailEnd type="oval" w="lg" len="lg"/>
          </a:ln>
          <a:effectLst/>
        </p:spPr>
      </p:cxnSp>
      <p:cxnSp>
        <p:nvCxnSpPr>
          <p:cNvPr id="39" name="直線矢印コネクタ 38">
            <a:extLst>
              <a:ext uri="{FF2B5EF4-FFF2-40B4-BE49-F238E27FC236}">
                <a16:creationId xmlns:a16="http://schemas.microsoft.com/office/drawing/2014/main" id="{8D723479-7B81-4A4E-8595-6DA79B983CB3}"/>
              </a:ext>
            </a:extLst>
          </p:cNvPr>
          <p:cNvCxnSpPr>
            <a:cxnSpLocks/>
          </p:cNvCxnSpPr>
          <p:nvPr/>
        </p:nvCxnSpPr>
        <p:spPr bwMode="auto">
          <a:xfrm>
            <a:off x="1440707" y="3283809"/>
            <a:ext cx="87263" cy="272049"/>
          </a:xfrm>
          <a:prstGeom prst="straightConnector1">
            <a:avLst/>
          </a:prstGeom>
          <a:noFill/>
          <a:ln w="19050" cap="flat" cmpd="sng" algn="ctr">
            <a:solidFill>
              <a:srgbClr val="C00000"/>
            </a:solidFill>
            <a:prstDash val="dash"/>
            <a:round/>
            <a:headEnd type="none" w="med" len="med"/>
            <a:tailEnd type="oval" w="lg" len="lg"/>
          </a:ln>
          <a:effectLst/>
        </p:spPr>
      </p:cxnSp>
      <p:sp>
        <p:nvSpPr>
          <p:cNvPr id="25" name="テキスト ボックス 7">
            <a:extLst>
              <a:ext uri="{FF2B5EF4-FFF2-40B4-BE49-F238E27FC236}">
                <a16:creationId xmlns:a16="http://schemas.microsoft.com/office/drawing/2014/main" id="{FEA9121E-3C75-41AD-BA2F-E524E521D116}"/>
              </a:ext>
            </a:extLst>
          </p:cNvPr>
          <p:cNvSpPr txBox="1">
            <a:spLocks noChangeArrowheads="1"/>
          </p:cNvSpPr>
          <p:nvPr/>
        </p:nvSpPr>
        <p:spPr bwMode="auto">
          <a:xfrm>
            <a:off x="508733" y="6423636"/>
            <a:ext cx="81239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Shree Tara Primary </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Scho</a:t>
            </a:r>
            <a:r>
              <a:rPr lang="en-GB" altLang="ja-JP" sz="1400" dirty="0">
                <a:latin typeface="メイリオ" panose="020B0604030504040204" pitchFamily="50" charset="-128"/>
                <a:ea typeface="メイリオ" panose="020B0604030504040204" pitchFamily="50" charset="-128"/>
                <a:cs typeface="メイリオ" panose="020B0604030504040204" pitchFamily="50" charset="-128"/>
              </a:rPr>
              <a:t>o</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l</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4821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2">
            <a:extLst>
              <a:ext uri="{FF2B5EF4-FFF2-40B4-BE49-F238E27FC236}">
                <a16:creationId xmlns:a16="http://schemas.microsoft.com/office/drawing/2014/main" id="{DD0FAA10-5D88-44ED-89DD-8B43F47BC955}"/>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62467" name="Picture 5" descr="横型ロゴ">
            <a:extLst>
              <a:ext uri="{FF2B5EF4-FFF2-40B4-BE49-F238E27FC236}">
                <a16:creationId xmlns:a16="http://schemas.microsoft.com/office/drawing/2014/main" id="{5B88D8BE-6A19-4A76-8BD4-AD506B16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p:cNvGrpSpPr/>
          <p:nvPr/>
        </p:nvGrpSpPr>
        <p:grpSpPr>
          <a:xfrm>
            <a:off x="1111334" y="2913097"/>
            <a:ext cx="1465431" cy="1585025"/>
            <a:chOff x="1063063" y="2761355"/>
            <a:chExt cx="1465431" cy="1585025"/>
          </a:xfrm>
        </p:grpSpPr>
        <p:sp>
          <p:nvSpPr>
            <p:cNvPr id="3" name="円/楕円 2"/>
            <p:cNvSpPr/>
            <p:nvPr/>
          </p:nvSpPr>
          <p:spPr bwMode="auto">
            <a:xfrm>
              <a:off x="1063063" y="2761355"/>
              <a:ext cx="1465431" cy="1465431"/>
            </a:xfrm>
            <a:prstGeom prst="ellipse">
              <a:avLst/>
            </a:prstGeom>
            <a:solidFill>
              <a:srgbClr val="C000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4" name="正方形/長方形 3"/>
            <p:cNvSpPr/>
            <p:nvPr/>
          </p:nvSpPr>
          <p:spPr>
            <a:xfrm>
              <a:off x="1227989" y="2899830"/>
              <a:ext cx="1135578" cy="1446550"/>
            </a:xfrm>
            <a:prstGeom prst="rect">
              <a:avLst/>
            </a:prstGeom>
          </p:spPr>
          <p:txBody>
            <a:bodyPr wrap="square" anchor="ctr" anchorCtr="0">
              <a:spAutoFit/>
            </a:bodyPr>
            <a:lstStyle/>
            <a:p>
              <a:pPr algn="ctr"/>
              <a:r>
                <a:rPr lang="ja-JP" altLang="en-US" sz="8800" dirty="0">
                  <a:solidFill>
                    <a:schemeClr val="bg1"/>
                  </a:solidFill>
                  <a:latin typeface="メイリオ" pitchFamily="50" charset="-128"/>
                  <a:ea typeface="メイリオ" pitchFamily="50" charset="-128"/>
                  <a:cs typeface="メイリオ" pitchFamily="50" charset="-128"/>
                </a:rPr>
                <a:t>？</a:t>
              </a:r>
              <a:endParaRPr lang="ja-JP" altLang="en-US" sz="8800" dirty="0">
                <a:solidFill>
                  <a:schemeClr val="bg1"/>
                </a:solidFill>
              </a:endParaRPr>
            </a:p>
          </p:txBody>
        </p:sp>
      </p:grpSp>
      <p:sp>
        <p:nvSpPr>
          <p:cNvPr id="6" name="正方形/長方形 5"/>
          <p:cNvSpPr/>
          <p:nvPr/>
        </p:nvSpPr>
        <p:spPr>
          <a:xfrm>
            <a:off x="2773143" y="2860982"/>
            <a:ext cx="6246440" cy="1508105"/>
          </a:xfrm>
          <a:prstGeom prst="rect">
            <a:avLst/>
          </a:prstGeom>
        </p:spPr>
        <p:txBody>
          <a:bodyPr wrap="square">
            <a:spAutoFit/>
          </a:bodyPr>
          <a:lstStyle/>
          <a:p>
            <a:pPr eaLnBrk="1" hangingPunct="1">
              <a:lnSpc>
                <a:spcPct val="150000"/>
              </a:lnSpc>
              <a:defRPr/>
            </a:pPr>
            <a:r>
              <a:rPr lang="ja-JP" altLang="en-US" sz="3200" b="1" dirty="0">
                <a:latin typeface="メイリオ" pitchFamily="50" charset="-128"/>
                <a:ea typeface="メイリオ" pitchFamily="50" charset="-128"/>
                <a:cs typeface="メイリオ" pitchFamily="50" charset="-128"/>
              </a:rPr>
              <a:t>なぜ、このようなことが</a:t>
            </a:r>
            <a:endParaRPr lang="en-US" altLang="ja-JP" sz="3200" b="1" dirty="0">
              <a:latin typeface="メイリオ" pitchFamily="50" charset="-128"/>
              <a:ea typeface="メイリオ" pitchFamily="50" charset="-128"/>
              <a:cs typeface="メイリオ" pitchFamily="50" charset="-128"/>
            </a:endParaRPr>
          </a:p>
          <a:p>
            <a:pPr eaLnBrk="1" hangingPunct="1">
              <a:lnSpc>
                <a:spcPct val="150000"/>
              </a:lnSpc>
              <a:defRPr/>
            </a:pPr>
            <a:r>
              <a:rPr lang="ja-JP" altLang="en-US" sz="3200" b="1" dirty="0">
                <a:latin typeface="メイリオ" pitchFamily="50" charset="-128"/>
                <a:ea typeface="メイリオ" pitchFamily="50" charset="-128"/>
                <a:cs typeface="メイリオ" pitchFamily="50" charset="-128"/>
              </a:rPr>
              <a:t>起きているのでしょうか？</a:t>
            </a:r>
          </a:p>
        </p:txBody>
      </p:sp>
      <p:grpSp>
        <p:nvGrpSpPr>
          <p:cNvPr id="13" name="グループ化 12"/>
          <p:cNvGrpSpPr/>
          <p:nvPr/>
        </p:nvGrpSpPr>
        <p:grpSpPr>
          <a:xfrm>
            <a:off x="171094" y="555636"/>
            <a:ext cx="806895" cy="908005"/>
            <a:chOff x="51505" y="635704"/>
            <a:chExt cx="806895" cy="908005"/>
          </a:xfrm>
        </p:grpSpPr>
        <p:pic>
          <p:nvPicPr>
            <p:cNvPr id="14" name="Picture 2" descr="C:\DOCUME~1\ADMINI~1\LOCALS~1\Temp\VMwareDnD\cf604e98\国旗_ネパール.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ネパールの状況</a:t>
            </a:r>
          </a:p>
        </p:txBody>
      </p:sp>
      <p:pic>
        <p:nvPicPr>
          <p:cNvPr id="17" name="図 1">
            <a:extLst>
              <a:ext uri="{FF2B5EF4-FFF2-40B4-BE49-F238E27FC236}">
                <a16:creationId xmlns:a16="http://schemas.microsoft.com/office/drawing/2014/main" id="{10565506-B038-4D56-9E63-98871FF9BA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7071" y="605349"/>
            <a:ext cx="3689425" cy="86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衛生面での状況</a:t>
            </a:r>
          </a:p>
        </p:txBody>
      </p:sp>
    </p:spTree>
    <p:extLst>
      <p:ext uri="{BB962C8B-B14F-4D97-AF65-F5344CB8AC3E}">
        <p14:creationId xmlns:p14="http://schemas.microsoft.com/office/powerpoint/2010/main" val="375416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2">
            <a:extLst>
              <a:ext uri="{FF2B5EF4-FFF2-40B4-BE49-F238E27FC236}">
                <a16:creationId xmlns:a16="http://schemas.microsoft.com/office/drawing/2014/main" id="{479975CA-40DE-481F-AE64-51A29309D34E}"/>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64515" name="Picture 5" descr="横型ロゴ">
            <a:extLst>
              <a:ext uri="{FF2B5EF4-FFF2-40B4-BE49-F238E27FC236}">
                <a16:creationId xmlns:a16="http://schemas.microsoft.com/office/drawing/2014/main" id="{BFD34DD8-7619-4E7B-9010-89A0FD0A8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図 4">
            <a:extLst>
              <a:ext uri="{FF2B5EF4-FFF2-40B4-BE49-F238E27FC236}">
                <a16:creationId xmlns:a16="http://schemas.microsoft.com/office/drawing/2014/main" id="{D3672FBC-103E-4B9E-9D53-3F53FAC147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7000" y="3105272"/>
            <a:ext cx="4329310" cy="243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5">
            <a:extLst>
              <a:ext uri="{FF2B5EF4-FFF2-40B4-BE49-F238E27FC236}">
                <a16:creationId xmlns:a16="http://schemas.microsoft.com/office/drawing/2014/main" id="{518249CA-52CE-46BC-9861-61B78A4B08F1}"/>
              </a:ext>
            </a:extLst>
          </p:cNvPr>
          <p:cNvSpPr txBox="1">
            <a:spLocks noChangeArrowheads="1"/>
          </p:cNvSpPr>
          <p:nvPr/>
        </p:nvSpPr>
        <p:spPr bwMode="auto">
          <a:xfrm>
            <a:off x="736999" y="5562966"/>
            <a:ext cx="4329311" cy="307777"/>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井戸から水を汲み、村まで運ぶ様子</a:t>
            </a:r>
            <a:endPar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四角形: 角を丸くする 1">
            <a:extLst>
              <a:ext uri="{FF2B5EF4-FFF2-40B4-BE49-F238E27FC236}">
                <a16:creationId xmlns:a16="http://schemas.microsoft.com/office/drawing/2014/main" id="{D440DD76-2780-40F0-9972-FC9C1F25F0E0}"/>
              </a:ext>
            </a:extLst>
          </p:cNvPr>
          <p:cNvSpPr/>
          <p:nvPr/>
        </p:nvSpPr>
        <p:spPr bwMode="auto">
          <a:xfrm>
            <a:off x="1527459" y="5949280"/>
            <a:ext cx="7488832" cy="72008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女性や子どもが主にその仕事に従事。</a:t>
            </a:r>
            <a:endParaRPr lang="en-US" altLang="ja-JP"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この仕事のせいで学校に行けない子どもたちもいます。</a:t>
            </a:r>
            <a:endParaRPr lang="en-US" altLang="ja-JP" sz="2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グループ化 20"/>
          <p:cNvGrpSpPr/>
          <p:nvPr/>
        </p:nvGrpSpPr>
        <p:grpSpPr>
          <a:xfrm>
            <a:off x="171094" y="555636"/>
            <a:ext cx="806895" cy="908005"/>
            <a:chOff x="51505" y="635704"/>
            <a:chExt cx="806895" cy="908005"/>
          </a:xfrm>
        </p:grpSpPr>
        <p:pic>
          <p:nvPicPr>
            <p:cNvPr id="22" name="Picture 2" descr="C:\DOCUME~1\ADMINI~1\LOCALS~1\Temp\VMwareDnD\cf604e98\国旗_ネパール.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27"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a:t>
            </a:r>
            <a:r>
              <a:rPr lang="en-US" altLang="ja-JP" b="1" dirty="0">
                <a:latin typeface="メイリオ" pitchFamily="50" charset="-128"/>
                <a:ea typeface="メイリオ" pitchFamily="50" charset="-128"/>
                <a:cs typeface="メイリオ" pitchFamily="50" charset="-128"/>
              </a:rPr>
              <a:t> </a:t>
            </a:r>
            <a:r>
              <a:rPr lang="ja-JP" altLang="en-US" b="1" dirty="0">
                <a:latin typeface="メイリオ" pitchFamily="50" charset="-128"/>
                <a:ea typeface="メイリオ" pitchFamily="50" charset="-128"/>
                <a:cs typeface="メイリオ" pitchFamily="50" charset="-128"/>
              </a:rPr>
              <a:t>①</a:t>
            </a:r>
          </a:p>
        </p:txBody>
      </p:sp>
      <p:sp>
        <p:nvSpPr>
          <p:cNvPr id="28"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1761959" y="2356877"/>
            <a:ext cx="5616624" cy="484845"/>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水は川や井戸で汲む。蛇口をひねっても出ない。</a:t>
            </a:r>
          </a:p>
        </p:txBody>
      </p:sp>
      <p:cxnSp>
        <p:nvCxnSpPr>
          <p:cNvPr id="29" name="直線矢印コネクタ 28"/>
          <p:cNvCxnSpPr>
            <a:cxnSpLocks/>
          </p:cNvCxnSpPr>
          <p:nvPr/>
        </p:nvCxnSpPr>
        <p:spPr bwMode="auto">
          <a:xfrm flipH="1">
            <a:off x="2901654" y="2874334"/>
            <a:ext cx="384443" cy="230938"/>
          </a:xfrm>
          <a:prstGeom prst="straightConnector1">
            <a:avLst/>
          </a:prstGeom>
          <a:noFill/>
          <a:ln w="19050" cap="flat" cmpd="sng" algn="ctr">
            <a:solidFill>
              <a:srgbClr val="C00000"/>
            </a:solidFill>
            <a:prstDash val="dash"/>
            <a:round/>
            <a:headEnd type="none" w="med" len="med"/>
            <a:tailEnd type="oval" w="lg" len="lg"/>
          </a:ln>
          <a:effectLst/>
        </p:spPr>
      </p:cxnSp>
      <p:grpSp>
        <p:nvGrpSpPr>
          <p:cNvPr id="60" name="グループ化 59"/>
          <p:cNvGrpSpPr/>
          <p:nvPr/>
        </p:nvGrpSpPr>
        <p:grpSpPr>
          <a:xfrm>
            <a:off x="935288" y="1593051"/>
            <a:ext cx="7268333" cy="526334"/>
            <a:chOff x="174392" y="1705443"/>
            <a:chExt cx="8807654" cy="637804"/>
          </a:xfrm>
        </p:grpSpPr>
        <p:sp>
          <p:nvSpPr>
            <p:cNvPr id="61"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514219" y="1782216"/>
              <a:ext cx="7348956" cy="56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sz="2600" b="1" dirty="0">
                  <a:latin typeface="メイリオ" panose="020B0604030504040204" pitchFamily="50" charset="-128"/>
                  <a:ea typeface="メイリオ" panose="020B0604030504040204" pitchFamily="50" charset="-128"/>
                  <a:cs typeface="メイリオ" panose="020B0604030504040204" pitchFamily="50" charset="-128"/>
                </a:rPr>
                <a:t>上下水道の整備</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が遅れている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2" name="グループ化 61"/>
            <p:cNvGrpSpPr/>
            <p:nvPr/>
          </p:nvGrpSpPr>
          <p:grpSpPr>
            <a:xfrm>
              <a:off x="174392" y="1705443"/>
              <a:ext cx="8807654" cy="614374"/>
              <a:chOff x="139490" y="1700808"/>
              <a:chExt cx="8807654" cy="614374"/>
            </a:xfrm>
          </p:grpSpPr>
          <p:sp>
            <p:nvSpPr>
              <p:cNvPr id="63" name="角丸四角形 25">
                <a:extLst>
                  <a:ext uri="{FF2B5EF4-FFF2-40B4-BE49-F238E27FC236}">
                    <a16:creationId xmlns:a16="http://schemas.microsoft.com/office/drawing/2014/main" id="{6497FB7C-B3A8-45F2-9749-78343C5004C4}"/>
                  </a:ext>
                </a:extLst>
              </p:cNvPr>
              <p:cNvSpPr/>
              <p:nvPr/>
            </p:nvSpPr>
            <p:spPr>
              <a:xfrm>
                <a:off x="139490" y="1700808"/>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algn="ctr">
                  <a:defRPr/>
                </a:pP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角丸四角形 25">
                <a:extLst>
                  <a:ext uri="{FF2B5EF4-FFF2-40B4-BE49-F238E27FC236}">
                    <a16:creationId xmlns:a16="http://schemas.microsoft.com/office/drawing/2014/main" id="{167CDD4F-20B2-4CD0-9F41-3489343EFDBF}"/>
                  </a:ext>
                </a:extLst>
              </p:cNvPr>
              <p:cNvSpPr/>
              <p:nvPr/>
            </p:nvSpPr>
            <p:spPr>
              <a:xfrm>
                <a:off x="152846" y="1705757"/>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77" name="グループ化 76"/>
          <p:cNvGrpSpPr/>
          <p:nvPr/>
        </p:nvGrpSpPr>
        <p:grpSpPr>
          <a:xfrm>
            <a:off x="861979" y="5949280"/>
            <a:ext cx="665480" cy="665480"/>
            <a:chOff x="861979" y="5901702"/>
            <a:chExt cx="665480" cy="665480"/>
          </a:xfrm>
        </p:grpSpPr>
        <p:sp>
          <p:nvSpPr>
            <p:cNvPr id="54" name="円/楕円 53"/>
            <p:cNvSpPr/>
            <p:nvPr/>
          </p:nvSpPr>
          <p:spPr bwMode="auto">
            <a:xfrm>
              <a:off x="861979" y="5901702"/>
              <a:ext cx="665480" cy="665480"/>
            </a:xfrm>
            <a:prstGeom prst="ellipse">
              <a:avLst/>
            </a:prstGeom>
            <a:solidFill>
              <a:srgbClr val="C000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cxnSp>
          <p:nvCxnSpPr>
            <p:cNvPr id="97" name="直線コネクタ 96"/>
            <p:cNvCxnSpPr/>
            <p:nvPr/>
          </p:nvCxnSpPr>
          <p:spPr bwMode="auto">
            <a:xfrm>
              <a:off x="1264842" y="6234442"/>
              <a:ext cx="96116" cy="0"/>
            </a:xfrm>
            <a:prstGeom prst="line">
              <a:avLst/>
            </a:prstGeom>
            <a:noFill/>
            <a:ln w="76200" cap="flat" cmpd="sng" algn="ctr">
              <a:solidFill>
                <a:schemeClr val="bg1"/>
              </a:solidFill>
              <a:prstDash val="solid"/>
              <a:round/>
              <a:headEnd type="none" w="med" len="med"/>
              <a:tailEnd type="arrow" w="med" len="sm"/>
            </a:ln>
            <a:effectLst/>
          </p:spPr>
        </p:cxnSp>
      </p:grpSp>
      <p:pic>
        <p:nvPicPr>
          <p:cNvPr id="4" name="図 3">
            <a:extLst>
              <a:ext uri="{FF2B5EF4-FFF2-40B4-BE49-F238E27FC236}">
                <a16:creationId xmlns:a16="http://schemas.microsoft.com/office/drawing/2014/main" id="{E5C3488C-35C1-4F21-88AE-2411B1431C6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5400000">
            <a:off x="5602846" y="2787936"/>
            <a:ext cx="2430671" cy="3095249"/>
          </a:xfrm>
          <a:prstGeom prst="rect">
            <a:avLst/>
          </a:prstGeom>
        </p:spPr>
      </p:pic>
      <p:sp>
        <p:nvSpPr>
          <p:cNvPr id="30" name="テキスト ボックス 5">
            <a:extLst>
              <a:ext uri="{FF2B5EF4-FFF2-40B4-BE49-F238E27FC236}">
                <a16:creationId xmlns:a16="http://schemas.microsoft.com/office/drawing/2014/main" id="{2E92673A-C920-4EEF-BB0B-89CD0A851F4E}"/>
              </a:ext>
            </a:extLst>
          </p:cNvPr>
          <p:cNvSpPr txBox="1">
            <a:spLocks noChangeArrowheads="1"/>
          </p:cNvSpPr>
          <p:nvPr/>
        </p:nvSpPr>
        <p:spPr bwMode="auto">
          <a:xfrm>
            <a:off x="4862063" y="5562966"/>
            <a:ext cx="3912235" cy="307777"/>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ネパール一長い橋を渡り水を汲みに行く</a:t>
            </a:r>
            <a:endParaRPr lang="en-US" altLang="ja-JP" sz="1400" u="sng"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3" name="直線矢印コネクタ 32">
            <a:extLst>
              <a:ext uri="{FF2B5EF4-FFF2-40B4-BE49-F238E27FC236}">
                <a16:creationId xmlns:a16="http://schemas.microsoft.com/office/drawing/2014/main" id="{39998FD7-6CF0-41C9-9161-8364296C8CEE}"/>
              </a:ext>
            </a:extLst>
          </p:cNvPr>
          <p:cNvCxnSpPr>
            <a:cxnSpLocks/>
          </p:cNvCxnSpPr>
          <p:nvPr/>
        </p:nvCxnSpPr>
        <p:spPr bwMode="auto">
          <a:xfrm>
            <a:off x="5360655" y="2872846"/>
            <a:ext cx="363473" cy="254403"/>
          </a:xfrm>
          <a:prstGeom prst="straightConnector1">
            <a:avLst/>
          </a:prstGeom>
          <a:noFill/>
          <a:ln w="19050" cap="flat" cmpd="sng" algn="ctr">
            <a:solidFill>
              <a:srgbClr val="C00000"/>
            </a:solidFill>
            <a:prstDash val="dash"/>
            <a:round/>
            <a:headEnd type="none" w="med" len="med"/>
            <a:tailEnd type="oval" w="lg" len="lg"/>
          </a:ln>
          <a:effectLst/>
        </p:spPr>
      </p:cxnSp>
    </p:spTree>
    <p:extLst>
      <p:ext uri="{BB962C8B-B14F-4D97-AF65-F5344CB8AC3E}">
        <p14:creationId xmlns:p14="http://schemas.microsoft.com/office/powerpoint/2010/main" val="127503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古い, 座る, 汚い, 横たわる が含まれている画像&#10;&#10;自動的に生成された説明">
            <a:extLst>
              <a:ext uri="{FF2B5EF4-FFF2-40B4-BE49-F238E27FC236}">
                <a16:creationId xmlns:a16="http://schemas.microsoft.com/office/drawing/2014/main" id="{6016777F-1438-43E8-BC4B-FADBBC147A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1094" y="4358403"/>
            <a:ext cx="2716617" cy="1960961"/>
          </a:xfrm>
          <a:prstGeom prst="rect">
            <a:avLst/>
          </a:prstGeom>
        </p:spPr>
      </p:pic>
      <p:pic>
        <p:nvPicPr>
          <p:cNvPr id="8" name="図 7">
            <a:extLst>
              <a:ext uri="{FF2B5EF4-FFF2-40B4-BE49-F238E27FC236}">
                <a16:creationId xmlns:a16="http://schemas.microsoft.com/office/drawing/2014/main" id="{FED77023-1385-4EDA-BB44-D90FC10B6E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7318516" y="4647167"/>
            <a:ext cx="1982591" cy="1383434"/>
          </a:xfrm>
          <a:prstGeom prst="rect">
            <a:avLst/>
          </a:prstGeom>
        </p:spPr>
      </p:pic>
      <p:pic>
        <p:nvPicPr>
          <p:cNvPr id="10" name="図 9">
            <a:extLst>
              <a:ext uri="{FF2B5EF4-FFF2-40B4-BE49-F238E27FC236}">
                <a16:creationId xmlns:a16="http://schemas.microsoft.com/office/drawing/2014/main" id="{B9FBCA90-4E5D-4ECD-BB56-A1874ED29A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81197" y="4347589"/>
            <a:ext cx="1832049" cy="1982591"/>
          </a:xfrm>
          <a:prstGeom prst="rect">
            <a:avLst/>
          </a:prstGeom>
        </p:spPr>
      </p:pic>
      <p:sp>
        <p:nvSpPr>
          <p:cNvPr id="68610" name="Line 2">
            <a:extLst>
              <a:ext uri="{FF2B5EF4-FFF2-40B4-BE49-F238E27FC236}">
                <a16:creationId xmlns:a16="http://schemas.microsoft.com/office/drawing/2014/main" id="{68BFC719-BD0D-4249-B7A2-BBB5D5CC9D06}"/>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68611" name="Picture 5" descr="横型ロゴ">
            <a:extLst>
              <a:ext uri="{FF2B5EF4-FFF2-40B4-BE49-F238E27FC236}">
                <a16:creationId xmlns:a16="http://schemas.microsoft.com/office/drawing/2014/main" id="{15BA4763-11C0-40B8-B427-2D1E9B79D4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 name="グループ化 94"/>
          <p:cNvGrpSpPr/>
          <p:nvPr/>
        </p:nvGrpSpPr>
        <p:grpSpPr>
          <a:xfrm>
            <a:off x="171094" y="555636"/>
            <a:ext cx="806895" cy="908005"/>
            <a:chOff x="51505" y="635704"/>
            <a:chExt cx="806895" cy="908005"/>
          </a:xfrm>
        </p:grpSpPr>
        <p:pic>
          <p:nvPicPr>
            <p:cNvPr id="96" name="Picture 2" descr="C:\DOCUME~1\ADMINI~1\LOCALS~1\Temp\VMwareDnD\cf604e98\国旗_ネパール.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9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98"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99"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 ②</a:t>
            </a:r>
          </a:p>
        </p:txBody>
      </p:sp>
      <p:sp>
        <p:nvSpPr>
          <p:cNvPr id="100"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3771925" y="3499901"/>
            <a:ext cx="3367714" cy="502885"/>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洗濯と食器洗いが同じ場所</a:t>
            </a:r>
          </a:p>
        </p:txBody>
      </p:sp>
      <p:pic>
        <p:nvPicPr>
          <p:cNvPr id="32" name="Picture 9" descr="C:\DOCUME~1\ADMINI~1\LOCALS~1\Temp\VMwareDnD\425bd835\水イラスト_133779_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5243" y="3374346"/>
            <a:ext cx="1612456" cy="86971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D691E746-D8AD-441C-AB43-111D4B36603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897710" y="4347589"/>
            <a:ext cx="2656098" cy="1982591"/>
          </a:xfrm>
          <a:prstGeom prst="rect">
            <a:avLst/>
          </a:prstGeom>
        </p:spPr>
      </p:pic>
      <p:cxnSp>
        <p:nvCxnSpPr>
          <p:cNvPr id="101" name="直線矢印コネクタ 100"/>
          <p:cNvCxnSpPr>
            <a:cxnSpLocks/>
          </p:cNvCxnSpPr>
          <p:nvPr/>
        </p:nvCxnSpPr>
        <p:spPr bwMode="auto">
          <a:xfrm>
            <a:off x="3106220" y="4002787"/>
            <a:ext cx="470793" cy="367021"/>
          </a:xfrm>
          <a:prstGeom prst="straightConnector1">
            <a:avLst/>
          </a:prstGeom>
          <a:noFill/>
          <a:ln w="19050" cap="flat" cmpd="sng" algn="ctr">
            <a:solidFill>
              <a:srgbClr val="C00000"/>
            </a:solidFill>
            <a:prstDash val="dash"/>
            <a:round/>
            <a:headEnd type="none" w="med" len="med"/>
            <a:tailEnd type="oval" w="lg" len="lg"/>
          </a:ln>
          <a:effectLst/>
        </p:spPr>
      </p:cxnSp>
      <p:grpSp>
        <p:nvGrpSpPr>
          <p:cNvPr id="46" name="グループ化 45">
            <a:extLst>
              <a:ext uri="{FF2B5EF4-FFF2-40B4-BE49-F238E27FC236}">
                <a16:creationId xmlns:a16="http://schemas.microsoft.com/office/drawing/2014/main" id="{0E5627E0-B6C9-49F9-9384-F09255069DC8}"/>
              </a:ext>
            </a:extLst>
          </p:cNvPr>
          <p:cNvGrpSpPr/>
          <p:nvPr/>
        </p:nvGrpSpPr>
        <p:grpSpPr>
          <a:xfrm>
            <a:off x="923077" y="2480922"/>
            <a:ext cx="7235887" cy="772966"/>
            <a:chOff x="174392" y="4432839"/>
            <a:chExt cx="8807654" cy="1089028"/>
          </a:xfrm>
        </p:grpSpPr>
        <p:sp>
          <p:nvSpPr>
            <p:cNvPr id="47" name="コンテンツ プレースホルダー 1">
              <a:extLst>
                <a:ext uri="{FF2B5EF4-FFF2-40B4-BE49-F238E27FC236}">
                  <a16:creationId xmlns:a16="http://schemas.microsoft.com/office/drawing/2014/main" id="{0E388F1B-642A-44A9-8084-F54B9296A7EF}"/>
                </a:ext>
              </a:extLst>
            </p:cNvPr>
            <p:cNvSpPr txBox="1">
              <a:spLocks noChangeArrowheads="1"/>
            </p:cNvSpPr>
            <p:nvPr/>
          </p:nvSpPr>
          <p:spPr bwMode="auto">
            <a:xfrm>
              <a:off x="1514219" y="4586199"/>
              <a:ext cx="7348955" cy="79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不衛生な環境の中で</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下痢に悩まされる</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ことも多く</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歳未満児</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の死亡につながっている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8" name="グループ化 47">
              <a:extLst>
                <a:ext uri="{FF2B5EF4-FFF2-40B4-BE49-F238E27FC236}">
                  <a16:creationId xmlns:a16="http://schemas.microsoft.com/office/drawing/2014/main" id="{32BE6002-DDC8-4378-B6F7-E99D2EBD5BF4}"/>
                </a:ext>
              </a:extLst>
            </p:cNvPr>
            <p:cNvGrpSpPr/>
            <p:nvPr/>
          </p:nvGrpSpPr>
          <p:grpSpPr>
            <a:xfrm>
              <a:off x="174392" y="4432839"/>
              <a:ext cx="8807654" cy="1089028"/>
              <a:chOff x="139490" y="4428204"/>
              <a:chExt cx="8807654" cy="1089028"/>
            </a:xfrm>
          </p:grpSpPr>
          <p:sp>
            <p:nvSpPr>
              <p:cNvPr id="49" name="角丸四角形 25">
                <a:extLst>
                  <a:ext uri="{FF2B5EF4-FFF2-40B4-BE49-F238E27FC236}">
                    <a16:creationId xmlns:a16="http://schemas.microsoft.com/office/drawing/2014/main" id="{650B0F87-889A-4D0F-A1BD-B473732755CB}"/>
                  </a:ext>
                </a:extLst>
              </p:cNvPr>
              <p:cNvSpPr/>
              <p:nvPr/>
            </p:nvSpPr>
            <p:spPr>
              <a:xfrm>
                <a:off x="139490" y="4428204"/>
                <a:ext cx="1291228" cy="1089027"/>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角丸四角形 25">
                <a:extLst>
                  <a:ext uri="{FF2B5EF4-FFF2-40B4-BE49-F238E27FC236}">
                    <a16:creationId xmlns:a16="http://schemas.microsoft.com/office/drawing/2014/main" id="{85148336-88D1-48F2-A9C1-5F05765FF1E9}"/>
                  </a:ext>
                </a:extLst>
              </p:cNvPr>
              <p:cNvSpPr/>
              <p:nvPr/>
            </p:nvSpPr>
            <p:spPr>
              <a:xfrm>
                <a:off x="152847" y="4437112"/>
                <a:ext cx="8794297" cy="1080120"/>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51" name="グループ化 50">
            <a:extLst>
              <a:ext uri="{FF2B5EF4-FFF2-40B4-BE49-F238E27FC236}">
                <a16:creationId xmlns:a16="http://schemas.microsoft.com/office/drawing/2014/main" id="{77407C1E-238F-496E-97FA-AB3F454ADB5F}"/>
              </a:ext>
            </a:extLst>
          </p:cNvPr>
          <p:cNvGrpSpPr/>
          <p:nvPr/>
        </p:nvGrpSpPr>
        <p:grpSpPr>
          <a:xfrm>
            <a:off x="923077" y="1569782"/>
            <a:ext cx="7235887" cy="774000"/>
            <a:chOff x="174392" y="2493384"/>
            <a:chExt cx="8807654" cy="1036583"/>
          </a:xfrm>
        </p:grpSpPr>
        <p:sp>
          <p:nvSpPr>
            <p:cNvPr id="52" name="コンテンツ プレースホルダー 1">
              <a:extLst>
                <a:ext uri="{FF2B5EF4-FFF2-40B4-BE49-F238E27FC236}">
                  <a16:creationId xmlns:a16="http://schemas.microsoft.com/office/drawing/2014/main" id="{7D6B168A-ED65-4AD7-80B2-BCCD5D0441B1}"/>
                </a:ext>
              </a:extLst>
            </p:cNvPr>
            <p:cNvSpPr txBox="1">
              <a:spLocks noChangeArrowheads="1"/>
            </p:cNvSpPr>
            <p:nvPr/>
          </p:nvSpPr>
          <p:spPr bwMode="auto">
            <a:xfrm>
              <a:off x="1514219" y="2637612"/>
              <a:ext cx="7348955" cy="89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70000"/>
                </a:lnSpc>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毎年</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万人</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を超える人が、</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不衛生な水を使って</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70000"/>
                </a:lnSpc>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感染症</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にかかり亡くなっている</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3" name="グループ化 52">
              <a:extLst>
                <a:ext uri="{FF2B5EF4-FFF2-40B4-BE49-F238E27FC236}">
                  <a16:creationId xmlns:a16="http://schemas.microsoft.com/office/drawing/2014/main" id="{3ED826E7-3B16-48D7-9F3A-48306D28B71D}"/>
                </a:ext>
              </a:extLst>
            </p:cNvPr>
            <p:cNvGrpSpPr/>
            <p:nvPr/>
          </p:nvGrpSpPr>
          <p:grpSpPr>
            <a:xfrm>
              <a:off x="174392" y="2493384"/>
              <a:ext cx="8807654" cy="1013208"/>
              <a:chOff x="139490" y="2488749"/>
              <a:chExt cx="8807654" cy="1013208"/>
            </a:xfrm>
          </p:grpSpPr>
          <p:sp>
            <p:nvSpPr>
              <p:cNvPr id="54" name="角丸四角形 25">
                <a:extLst>
                  <a:ext uri="{FF2B5EF4-FFF2-40B4-BE49-F238E27FC236}">
                    <a16:creationId xmlns:a16="http://schemas.microsoft.com/office/drawing/2014/main" id="{8B3351D9-FBB1-4420-8A1E-A0C4B0BFD112}"/>
                  </a:ext>
                </a:extLst>
              </p:cNvPr>
              <p:cNvSpPr/>
              <p:nvPr/>
            </p:nvSpPr>
            <p:spPr>
              <a:xfrm>
                <a:off x="139490" y="2488749"/>
                <a:ext cx="1291228" cy="99847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角丸四角形 25">
                <a:extLst>
                  <a:ext uri="{FF2B5EF4-FFF2-40B4-BE49-F238E27FC236}">
                    <a16:creationId xmlns:a16="http://schemas.microsoft.com/office/drawing/2014/main" id="{9F7B18B8-D9A8-4420-B130-A0BD20AE0F65}"/>
                  </a:ext>
                </a:extLst>
              </p:cNvPr>
              <p:cNvSpPr/>
              <p:nvPr/>
            </p:nvSpPr>
            <p:spPr>
              <a:xfrm>
                <a:off x="152846" y="2497656"/>
                <a:ext cx="8794298" cy="1004301"/>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31" name="コンテンツ プレースホルダー 1">
            <a:extLst>
              <a:ext uri="{FF2B5EF4-FFF2-40B4-BE49-F238E27FC236}">
                <a16:creationId xmlns:a16="http://schemas.microsoft.com/office/drawing/2014/main" id="{294AB5A3-0B1D-427B-BA06-97947556B371}"/>
              </a:ext>
            </a:extLst>
          </p:cNvPr>
          <p:cNvSpPr txBox="1">
            <a:spLocks noChangeArrowheads="1"/>
          </p:cNvSpPr>
          <p:nvPr/>
        </p:nvSpPr>
        <p:spPr bwMode="auto">
          <a:xfrm>
            <a:off x="656993" y="3499901"/>
            <a:ext cx="2875714" cy="502885"/>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台所の隣に家畜がいる</a:t>
            </a:r>
          </a:p>
        </p:txBody>
      </p:sp>
      <p:cxnSp>
        <p:nvCxnSpPr>
          <p:cNvPr id="34" name="直線矢印コネクタ 33">
            <a:extLst>
              <a:ext uri="{FF2B5EF4-FFF2-40B4-BE49-F238E27FC236}">
                <a16:creationId xmlns:a16="http://schemas.microsoft.com/office/drawing/2014/main" id="{EFBB63FC-0B73-4524-8C6C-0E52FB6BA57B}"/>
              </a:ext>
            </a:extLst>
          </p:cNvPr>
          <p:cNvCxnSpPr>
            <a:cxnSpLocks/>
          </p:cNvCxnSpPr>
          <p:nvPr/>
        </p:nvCxnSpPr>
        <p:spPr bwMode="auto">
          <a:xfrm flipH="1">
            <a:off x="1363439" y="4019523"/>
            <a:ext cx="354310" cy="344801"/>
          </a:xfrm>
          <a:prstGeom prst="straightConnector1">
            <a:avLst/>
          </a:prstGeom>
          <a:noFill/>
          <a:ln w="19050" cap="flat" cmpd="sng" algn="ctr">
            <a:solidFill>
              <a:srgbClr val="C00000"/>
            </a:solidFill>
            <a:prstDash val="dash"/>
            <a:round/>
            <a:headEnd type="none" w="med" len="med"/>
            <a:tailEnd type="oval" w="lg" len="lg"/>
          </a:ln>
          <a:effectLst/>
        </p:spPr>
      </p:cxnSp>
      <p:cxnSp>
        <p:nvCxnSpPr>
          <p:cNvPr id="29" name="直線矢印コネクタ 28">
            <a:extLst>
              <a:ext uri="{FF2B5EF4-FFF2-40B4-BE49-F238E27FC236}">
                <a16:creationId xmlns:a16="http://schemas.microsoft.com/office/drawing/2014/main" id="{BE6D9269-6071-4421-A964-EFB7F1291312}"/>
              </a:ext>
            </a:extLst>
          </p:cNvPr>
          <p:cNvCxnSpPr>
            <a:cxnSpLocks/>
            <a:stCxn id="100" idx="2"/>
          </p:cNvCxnSpPr>
          <p:nvPr/>
        </p:nvCxnSpPr>
        <p:spPr bwMode="auto">
          <a:xfrm>
            <a:off x="5455782" y="4002786"/>
            <a:ext cx="233818" cy="361538"/>
          </a:xfrm>
          <a:prstGeom prst="straightConnector1">
            <a:avLst/>
          </a:prstGeom>
          <a:noFill/>
          <a:ln w="19050" cap="flat" cmpd="sng" algn="ctr">
            <a:solidFill>
              <a:srgbClr val="C00000"/>
            </a:solidFill>
            <a:prstDash val="dash"/>
            <a:round/>
            <a:headEnd type="none" w="med" len="med"/>
            <a:tailEnd type="oval" w="lg" len="lg"/>
          </a:ln>
          <a:effectLst/>
        </p:spPr>
      </p:cxnSp>
      <p:sp>
        <p:nvSpPr>
          <p:cNvPr id="30" name="テキスト ボックス 29">
            <a:extLst>
              <a:ext uri="{FF2B5EF4-FFF2-40B4-BE49-F238E27FC236}">
                <a16:creationId xmlns:a16="http://schemas.microsoft.com/office/drawing/2014/main" id="{49684B20-2925-4367-BA7C-7D9FE5E4297E}"/>
              </a:ext>
            </a:extLst>
          </p:cNvPr>
          <p:cNvSpPr txBox="1"/>
          <p:nvPr/>
        </p:nvSpPr>
        <p:spPr>
          <a:xfrm>
            <a:off x="4617006" y="6461866"/>
            <a:ext cx="4038148" cy="238517"/>
          </a:xfrm>
          <a:prstGeom prst="rect">
            <a:avLst/>
          </a:prstGeom>
          <a:effectLst/>
        </p:spPr>
        <p:txBody>
          <a:bodyPr wrap="none" lIns="0" tIns="0" rIns="0" bIns="0">
            <a:noAutofit/>
          </a:bodyPr>
          <a:lstStyle/>
          <a:p>
            <a:pPr algn="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WHO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及び</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UNICEF</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の共同調査データ</a:t>
            </a:r>
          </a:p>
        </p:txBody>
      </p:sp>
    </p:spTree>
    <p:extLst>
      <p:ext uri="{BB962C8B-B14F-4D97-AF65-F5344CB8AC3E}">
        <p14:creationId xmlns:p14="http://schemas.microsoft.com/office/powerpoint/2010/main" val="16652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5" descr="横型ロゴ">
            <a:extLst>
              <a:ext uri="{FF2B5EF4-FFF2-40B4-BE49-F238E27FC236}">
                <a16:creationId xmlns:a16="http://schemas.microsoft.com/office/drawing/2014/main" id="{ADC9EA62-75DD-4CF8-9BF9-6725C854D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D81314C7-4FF8-441F-B459-FE5C70BA4097}"/>
              </a:ext>
            </a:extLst>
          </p:cNvPr>
          <p:cNvSpPr txBox="1"/>
          <p:nvPr/>
        </p:nvSpPr>
        <p:spPr>
          <a:xfrm>
            <a:off x="4019739" y="6417962"/>
            <a:ext cx="4121228" cy="238517"/>
          </a:xfrm>
          <a:prstGeom prst="rect">
            <a:avLst/>
          </a:prstGeom>
          <a:effectLst/>
        </p:spPr>
        <p:txBody>
          <a:bodyPr wrap="none" lIns="0" tIns="0" rIns="0" bIns="0">
            <a:noAutofit/>
          </a:bodyPr>
          <a:lstStyle/>
          <a:p>
            <a:pPr algn="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WHO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及び</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UNICEF</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の共同調査データ</a:t>
            </a:r>
          </a:p>
        </p:txBody>
      </p:sp>
      <p:sp>
        <p:nvSpPr>
          <p:cNvPr id="22" name="Line 2">
            <a:extLst>
              <a:ext uri="{FF2B5EF4-FFF2-40B4-BE49-F238E27FC236}">
                <a16:creationId xmlns:a16="http://schemas.microsoft.com/office/drawing/2014/main" id="{E03C7A6A-4363-40AC-BAF2-58E7AD39D1CD}"/>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sp>
        <p:nvSpPr>
          <p:cNvPr id="23" name="コンテンツ プレースホルダー 1">
            <a:extLst>
              <a:ext uri="{FF2B5EF4-FFF2-40B4-BE49-F238E27FC236}">
                <a16:creationId xmlns:a16="http://schemas.microsoft.com/office/drawing/2014/main" id="{7008B048-AF94-48CD-8BBC-D07F06AB248F}"/>
              </a:ext>
            </a:extLst>
          </p:cNvPr>
          <p:cNvSpPr txBox="1">
            <a:spLocks noChangeArrowheads="1"/>
          </p:cNvSpPr>
          <p:nvPr/>
        </p:nvSpPr>
        <p:spPr bwMode="auto">
          <a:xfrm>
            <a:off x="2612086" y="2381959"/>
            <a:ext cx="4230592" cy="1131033"/>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日</a:t>
            </a: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回</a:t>
            </a:r>
            <a:r>
              <a:rPr lang="en-US" altLang="ja-JP" sz="18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時間しか水が出ない</a:t>
            </a:r>
            <a:endParaRPr lang="en-GB" altLang="ja-JP" sz="1800" b="1"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手洗いの習慣がない</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トイレをキレイにする用具がない</a:t>
            </a:r>
          </a:p>
        </p:txBody>
      </p:sp>
      <p:grpSp>
        <p:nvGrpSpPr>
          <p:cNvPr id="31" name="グループ化 30">
            <a:extLst>
              <a:ext uri="{FF2B5EF4-FFF2-40B4-BE49-F238E27FC236}">
                <a16:creationId xmlns:a16="http://schemas.microsoft.com/office/drawing/2014/main" id="{2DE55A50-E0F8-4E3B-A0B7-AFD36F6A616C}"/>
              </a:ext>
            </a:extLst>
          </p:cNvPr>
          <p:cNvGrpSpPr/>
          <p:nvPr/>
        </p:nvGrpSpPr>
        <p:grpSpPr>
          <a:xfrm>
            <a:off x="171094" y="555636"/>
            <a:ext cx="806895" cy="908005"/>
            <a:chOff x="51505" y="635704"/>
            <a:chExt cx="806895" cy="908005"/>
          </a:xfrm>
        </p:grpSpPr>
        <p:pic>
          <p:nvPicPr>
            <p:cNvPr id="32" name="Picture 2" descr="C:\DOCUME~1\ADMINI~1\LOCALS~1\Temp\VMwareDnD\cf604e98\国旗_ネパール.png">
              <a:extLst>
                <a:ext uri="{FF2B5EF4-FFF2-40B4-BE49-F238E27FC236}">
                  <a16:creationId xmlns:a16="http://schemas.microsoft.com/office/drawing/2014/main" id="{0B60FEFB-08B8-4595-BCDB-15C03AA484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4" name="タイトル 5">
              <a:extLst>
                <a:ext uri="{FF2B5EF4-FFF2-40B4-BE49-F238E27FC236}">
                  <a16:creationId xmlns:a16="http://schemas.microsoft.com/office/drawing/2014/main" id="{CFC0792E-3BC1-4918-8426-5126835C3BDB}"/>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5" name="タイトル 5">
            <a:extLst>
              <a:ext uri="{FF2B5EF4-FFF2-40B4-BE49-F238E27FC236}">
                <a16:creationId xmlns:a16="http://schemas.microsoft.com/office/drawing/2014/main" id="{CDE0E9DB-373E-47BA-A949-7171148D6977}"/>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41" name="タイトル 5">
            <a:extLst>
              <a:ext uri="{FF2B5EF4-FFF2-40B4-BE49-F238E27FC236}">
                <a16:creationId xmlns:a16="http://schemas.microsoft.com/office/drawing/2014/main" id="{689A9119-0553-4B2C-AFA3-3B435430C6BF}"/>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 ③</a:t>
            </a:r>
          </a:p>
        </p:txBody>
      </p:sp>
      <p:grpSp>
        <p:nvGrpSpPr>
          <p:cNvPr id="42" name="グループ化 41">
            <a:extLst>
              <a:ext uri="{FF2B5EF4-FFF2-40B4-BE49-F238E27FC236}">
                <a16:creationId xmlns:a16="http://schemas.microsoft.com/office/drawing/2014/main" id="{24ABBC69-35F5-4986-AA52-70429CEC76DA}"/>
              </a:ext>
            </a:extLst>
          </p:cNvPr>
          <p:cNvGrpSpPr/>
          <p:nvPr/>
        </p:nvGrpSpPr>
        <p:grpSpPr>
          <a:xfrm>
            <a:off x="928563" y="1595169"/>
            <a:ext cx="7235887" cy="585108"/>
            <a:chOff x="174392" y="3669474"/>
            <a:chExt cx="8807654" cy="712204"/>
          </a:xfrm>
        </p:grpSpPr>
        <p:sp>
          <p:nvSpPr>
            <p:cNvPr id="43" name="コンテンツ プレースホルダー 1">
              <a:extLst>
                <a:ext uri="{FF2B5EF4-FFF2-40B4-BE49-F238E27FC236}">
                  <a16:creationId xmlns:a16="http://schemas.microsoft.com/office/drawing/2014/main" id="{5CCB44FD-98E9-4449-AD79-7CEED57F43EC}"/>
                </a:ext>
              </a:extLst>
            </p:cNvPr>
            <p:cNvSpPr txBox="1">
              <a:spLocks noChangeArrowheads="1"/>
            </p:cNvSpPr>
            <p:nvPr/>
          </p:nvSpPr>
          <p:spPr bwMode="auto">
            <a:xfrm>
              <a:off x="1514219" y="3769889"/>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ネパール全土</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手洗い設備の普及率が</a:t>
              </a:r>
              <a:r>
                <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46</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程度</a:t>
              </a:r>
              <a:endParaRPr lang="en-US" altLang="ja-JP" sz="1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4" name="グループ化 43">
              <a:extLst>
                <a:ext uri="{FF2B5EF4-FFF2-40B4-BE49-F238E27FC236}">
                  <a16:creationId xmlns:a16="http://schemas.microsoft.com/office/drawing/2014/main" id="{7803C7B9-5F91-40C9-92A2-0FE493332DF3}"/>
                </a:ext>
              </a:extLst>
            </p:cNvPr>
            <p:cNvGrpSpPr/>
            <p:nvPr/>
          </p:nvGrpSpPr>
          <p:grpSpPr>
            <a:xfrm>
              <a:off x="174392" y="3669474"/>
              <a:ext cx="8807654" cy="614374"/>
              <a:chOff x="139490" y="3664839"/>
              <a:chExt cx="8807654" cy="614374"/>
            </a:xfrm>
          </p:grpSpPr>
          <p:sp>
            <p:nvSpPr>
              <p:cNvPr id="45" name="角丸四角形 25">
                <a:extLst>
                  <a:ext uri="{FF2B5EF4-FFF2-40B4-BE49-F238E27FC236}">
                    <a16:creationId xmlns:a16="http://schemas.microsoft.com/office/drawing/2014/main" id="{C3391E7F-B561-46BD-97EA-443999E25102}"/>
                  </a:ext>
                </a:extLst>
              </p:cNvPr>
              <p:cNvSpPr/>
              <p:nvPr/>
            </p:nvSpPr>
            <p:spPr>
              <a:xfrm>
                <a:off x="139490" y="3664839"/>
                <a:ext cx="1291228" cy="614374"/>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角丸四角形 25">
                <a:extLst>
                  <a:ext uri="{FF2B5EF4-FFF2-40B4-BE49-F238E27FC236}">
                    <a16:creationId xmlns:a16="http://schemas.microsoft.com/office/drawing/2014/main" id="{9813D441-2171-452C-A944-DBFA2B3EEB19}"/>
                  </a:ext>
                </a:extLst>
              </p:cNvPr>
              <p:cNvSpPr/>
              <p:nvPr/>
            </p:nvSpPr>
            <p:spPr>
              <a:xfrm>
                <a:off x="152846" y="3669788"/>
                <a:ext cx="8794298" cy="609425"/>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pic>
        <p:nvPicPr>
          <p:cNvPr id="47" name="Picture 2" descr="C:\DOCUME~1\ADMINI~1\LOCALS~1\Temp\VMwareDnD\9a85ffc0\09_CIMG5906.JPG">
            <a:extLst>
              <a:ext uri="{FF2B5EF4-FFF2-40B4-BE49-F238E27FC236}">
                <a16:creationId xmlns:a16="http://schemas.microsoft.com/office/drawing/2014/main" id="{F5E801EF-0346-4568-8CF2-63E886FF13F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49308" y="3822736"/>
            <a:ext cx="4368950" cy="2460371"/>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直線矢印コネクタ 47">
            <a:extLst>
              <a:ext uri="{FF2B5EF4-FFF2-40B4-BE49-F238E27FC236}">
                <a16:creationId xmlns:a16="http://schemas.microsoft.com/office/drawing/2014/main" id="{1B2148FE-D053-40E5-91F0-4CBB427CFE50}"/>
              </a:ext>
            </a:extLst>
          </p:cNvPr>
          <p:cNvCxnSpPr/>
          <p:nvPr/>
        </p:nvCxnSpPr>
        <p:spPr bwMode="auto">
          <a:xfrm flipH="1">
            <a:off x="4202865" y="3524452"/>
            <a:ext cx="200074" cy="298283"/>
          </a:xfrm>
          <a:prstGeom prst="straightConnector1">
            <a:avLst/>
          </a:prstGeom>
          <a:noFill/>
          <a:ln w="19050" cap="flat" cmpd="sng" algn="ctr">
            <a:solidFill>
              <a:srgbClr val="C00000"/>
            </a:solidFill>
            <a:prstDash val="dash"/>
            <a:round/>
            <a:headEnd type="none" w="med" len="med"/>
            <a:tailEnd type="oval" w="lg" len="lg"/>
          </a:ln>
          <a:effectLst/>
        </p:spPr>
      </p:cxnSp>
      <p:pic>
        <p:nvPicPr>
          <p:cNvPr id="49" name="図 48">
            <a:extLst>
              <a:ext uri="{FF2B5EF4-FFF2-40B4-BE49-F238E27FC236}">
                <a16:creationId xmlns:a16="http://schemas.microsoft.com/office/drawing/2014/main" id="{55E36F64-9CBD-4B93-94B1-5B490A1239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15"/>
          <a:stretch/>
        </p:blipFill>
        <p:spPr>
          <a:xfrm rot="5400000">
            <a:off x="5578634" y="3720776"/>
            <a:ext cx="2460369" cy="2664296"/>
          </a:xfrm>
          <a:prstGeom prst="rect">
            <a:avLst/>
          </a:prstGeom>
        </p:spPr>
      </p:pic>
      <p:cxnSp>
        <p:nvCxnSpPr>
          <p:cNvPr id="51" name="直線矢印コネクタ 50">
            <a:extLst>
              <a:ext uri="{FF2B5EF4-FFF2-40B4-BE49-F238E27FC236}">
                <a16:creationId xmlns:a16="http://schemas.microsoft.com/office/drawing/2014/main" id="{DBCB7B19-4CD4-449B-80A0-01814822A4D9}"/>
              </a:ext>
            </a:extLst>
          </p:cNvPr>
          <p:cNvCxnSpPr>
            <a:cxnSpLocks/>
          </p:cNvCxnSpPr>
          <p:nvPr/>
        </p:nvCxnSpPr>
        <p:spPr bwMode="auto">
          <a:xfrm>
            <a:off x="5277964" y="3507101"/>
            <a:ext cx="275206" cy="315634"/>
          </a:xfrm>
          <a:prstGeom prst="straightConnector1">
            <a:avLst/>
          </a:prstGeom>
          <a:noFill/>
          <a:ln w="19050" cap="flat" cmpd="sng" algn="ctr">
            <a:solidFill>
              <a:srgbClr val="C00000"/>
            </a:solidFill>
            <a:prstDash val="dash"/>
            <a:round/>
            <a:headEnd type="none" w="med" len="med"/>
            <a:tailEnd type="oval" w="lg" len="lg"/>
          </a:ln>
          <a:effectLst/>
        </p:spPr>
      </p:cxnSp>
    </p:spTree>
    <p:extLst>
      <p:ext uri="{BB962C8B-B14F-4D97-AF65-F5344CB8AC3E}">
        <p14:creationId xmlns:p14="http://schemas.microsoft.com/office/powerpoint/2010/main" val="234234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DOCUME~1\ADMINI~1\LOCALS~1\Temp\VMwareDnD\891483fa\地図_暗い.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
          <a:stretch/>
        </p:blipFill>
        <p:spPr bwMode="auto">
          <a:xfrm>
            <a:off x="-36511" y="476673"/>
            <a:ext cx="9180512" cy="638132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127811" y="1268413"/>
            <a:ext cx="6912768" cy="575758"/>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学校に行くことができない</a:t>
            </a:r>
            <a:b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子どもたちの数</a:t>
            </a:r>
          </a:p>
        </p:txBody>
      </p:sp>
      <p:sp>
        <p:nvSpPr>
          <p:cNvPr id="6"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bg1"/>
                </a:solidFill>
                <a:latin typeface="メイリオ" pitchFamily="50" charset="-128"/>
                <a:ea typeface="メイリオ" pitchFamily="50" charset="-128"/>
                <a:cs typeface="メイリオ" pitchFamily="50" charset="-128"/>
              </a:rPr>
              <a:pPr algn="ctr">
                <a:defRPr/>
              </a:pPr>
              <a:t>2</a:t>
            </a:fld>
            <a:endParaRPr lang="en-US" altLang="ja-JP" dirty="0">
              <a:solidFill>
                <a:schemeClr val="bg1"/>
              </a:solidFill>
              <a:latin typeface="メイリオ" pitchFamily="50" charset="-128"/>
              <a:ea typeface="メイリオ" pitchFamily="50" charset="-128"/>
              <a:cs typeface="メイリオ" pitchFamily="50" charset="-128"/>
            </a:endParaRPr>
          </a:p>
        </p:txBody>
      </p:sp>
      <p:sp>
        <p:nvSpPr>
          <p:cNvPr id="8" name="正方形/長方形 7"/>
          <p:cNvSpPr/>
          <p:nvPr/>
        </p:nvSpPr>
        <p:spPr>
          <a:xfrm>
            <a:off x="5192187" y="1268171"/>
            <a:ext cx="2089849" cy="576000"/>
          </a:xfrm>
          <a:prstGeom prst="rect">
            <a:avLst/>
          </a:prstGeom>
          <a:solidFill>
            <a:schemeClr val="bg1">
              <a:alpha val="90000"/>
            </a:schemeClr>
          </a:solidFill>
          <a:ln w="19050">
            <a:solidFill>
              <a:srgbClr val="002060"/>
            </a:solidFill>
          </a:ln>
        </p:spPr>
        <p:txBody>
          <a:bodyPr wrap="none" lIns="72000" tIns="144000" rIns="72000" anchor="ctr" anchorCtr="0">
            <a:spAutoFit/>
          </a:bodyPr>
          <a:lstStyle/>
          <a:p>
            <a:pPr>
              <a:defRPr/>
            </a:pP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5,900</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192187" y="2396089"/>
            <a:ext cx="2647808" cy="576000"/>
          </a:xfrm>
          <a:prstGeom prst="rect">
            <a:avLst/>
          </a:prstGeom>
          <a:solidFill>
            <a:schemeClr val="bg1">
              <a:alpha val="90000"/>
            </a:schemeClr>
          </a:solidFill>
          <a:ln w="19050">
            <a:solidFill>
              <a:srgbClr val="002060"/>
            </a:solidFill>
          </a:ln>
        </p:spPr>
        <p:txBody>
          <a:bodyPr wrap="square" lIns="72000" tIns="108000" rIns="72000" bIns="0" anchor="ctr" anchorCtr="0">
            <a:spAutoFit/>
          </a:bodyPr>
          <a:lstStyle/>
          <a:p>
            <a:pPr>
              <a:defRPr/>
            </a:pPr>
            <a:r>
              <a:rPr lang="en-US" altLang="ja-JP"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年間に約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530</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5192187" y="3439031"/>
            <a:ext cx="1392543" cy="576000"/>
          </a:xfrm>
          <a:prstGeom prst="rect">
            <a:avLst/>
          </a:prstGeom>
          <a:solidFill>
            <a:schemeClr val="bg1">
              <a:alpha val="90000"/>
            </a:schemeClr>
          </a:solidFill>
          <a:ln w="19050">
            <a:solidFill>
              <a:srgbClr val="002060"/>
            </a:solidFill>
          </a:ln>
        </p:spPr>
        <p:txBody>
          <a:bodyPr wrap="none" lIns="72000" tIns="144000" rIns="72000" anchor="ctr" anchorCtr="0">
            <a:spAutoFit/>
          </a:bodyPr>
          <a:lstStyle/>
          <a:p>
            <a:pPr>
              <a:defRPr/>
            </a:pP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億人</a:t>
            </a:r>
          </a:p>
        </p:txBody>
      </p:sp>
      <p:sp>
        <p:nvSpPr>
          <p:cNvPr id="13" name="正方形/長方形 12"/>
          <p:cNvSpPr/>
          <p:nvPr/>
        </p:nvSpPr>
        <p:spPr>
          <a:xfrm>
            <a:off x="5192187" y="4613717"/>
            <a:ext cx="2598001" cy="576000"/>
          </a:xfrm>
          <a:prstGeom prst="rect">
            <a:avLst/>
          </a:prstGeom>
          <a:solidFill>
            <a:schemeClr val="bg1">
              <a:alpha val="90000"/>
            </a:schemeClr>
          </a:solidFill>
          <a:ln w="19050">
            <a:solidFill>
              <a:srgbClr val="002060"/>
            </a:solidFill>
          </a:ln>
        </p:spPr>
        <p:txBody>
          <a:bodyPr wrap="none" lIns="72000" tIns="144000" rIns="72000" anchor="ctr" anchorCtr="0">
            <a:spAutoFit/>
          </a:bodyPr>
          <a:lstStyle/>
          <a:p>
            <a:pPr>
              <a:defRPr/>
            </a:pP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億</a:t>
            </a:r>
            <a:r>
              <a:rPr lang="en-US" altLang="ja-JP" sz="3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3,500</a:t>
            </a:r>
            <a:r>
              <a:rPr lang="ja-JP" altLang="en-US"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万人</a:t>
            </a:r>
          </a:p>
        </p:txBody>
      </p:sp>
      <p:sp>
        <p:nvSpPr>
          <p:cNvPr id="16" name="テキスト ボックス 15"/>
          <p:cNvSpPr txBox="1"/>
          <p:nvPr/>
        </p:nvSpPr>
        <p:spPr>
          <a:xfrm>
            <a:off x="1127811" y="2396089"/>
            <a:ext cx="6912768" cy="576000"/>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歳を迎える前に命を落として</a:t>
            </a:r>
            <a:b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しまう子どもたちの数</a:t>
            </a:r>
          </a:p>
        </p:txBody>
      </p:sp>
      <p:sp>
        <p:nvSpPr>
          <p:cNvPr id="17" name="テキスト ボックス 16"/>
          <p:cNvSpPr txBox="1"/>
          <p:nvPr/>
        </p:nvSpPr>
        <p:spPr>
          <a:xfrm>
            <a:off x="1127811" y="3439030"/>
            <a:ext cx="6912768" cy="576001"/>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衛生的なトイレが利用できない</a:t>
            </a:r>
            <a:b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人たちの数</a:t>
            </a:r>
          </a:p>
        </p:txBody>
      </p:sp>
      <p:sp>
        <p:nvSpPr>
          <p:cNvPr id="18" name="テキスト ボックス 17"/>
          <p:cNvSpPr txBox="1"/>
          <p:nvPr/>
        </p:nvSpPr>
        <p:spPr>
          <a:xfrm>
            <a:off x="1118846" y="4613716"/>
            <a:ext cx="6912768" cy="576001"/>
          </a:xfrm>
          <a:prstGeom prst="rect">
            <a:avLst/>
          </a:prstGeom>
          <a:effectLst>
            <a:outerShdw blurRad="50800" dist="38100" dir="2700000" algn="tl" rotWithShape="0">
              <a:prstClr val="black"/>
            </a:outerShdw>
          </a:effectLst>
        </p:spPr>
        <p:txBody>
          <a:bodyPr wrap="none">
            <a:noAutofit/>
          </a:bodyPr>
          <a:lstStyle/>
          <a:p>
            <a:pPr marL="273050" indent="-273050">
              <a:buFont typeface="メイリオ" pitchFamily="50" charset="-128"/>
              <a:buChar char="•"/>
              <a:defRPr/>
            </a:pP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紛争や災害の影響を受ける</a:t>
            </a:r>
            <a:b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子どもたちの数</a:t>
            </a:r>
          </a:p>
        </p:txBody>
      </p:sp>
      <p:sp>
        <p:nvSpPr>
          <p:cNvPr id="19" name="テキスト ボックス 18">
            <a:extLst>
              <a:ext uri="{FF2B5EF4-FFF2-40B4-BE49-F238E27FC236}">
                <a16:creationId xmlns:a16="http://schemas.microsoft.com/office/drawing/2014/main" id="{20D961B2-9DD8-41DF-B5EF-C74D002FF74D}"/>
              </a:ext>
            </a:extLst>
          </p:cNvPr>
          <p:cNvSpPr txBox="1"/>
          <p:nvPr/>
        </p:nvSpPr>
        <p:spPr>
          <a:xfrm>
            <a:off x="2978089" y="6259864"/>
            <a:ext cx="5559135" cy="238517"/>
          </a:xfrm>
          <a:prstGeom prst="rect">
            <a:avLst/>
          </a:prstGeom>
          <a:effectLst>
            <a:outerShdw blurRad="50800" dist="38100" dir="2700000" algn="tl" rotWithShape="0">
              <a:prstClr val="black"/>
            </a:outerShdw>
          </a:effectLst>
        </p:spPr>
        <p:txBody>
          <a:bodyPr wrap="none">
            <a:noAutofit/>
          </a:bodyPr>
          <a:lstStyle/>
          <a:p>
            <a:pPr algn="r">
              <a:defRPr/>
            </a:pP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出典：日本ユニセフ協会ホームページ　</a:t>
            </a:r>
            <a:r>
              <a:rPr lang="en-GB"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https://www.unicef.or.jp/</a:t>
            </a:r>
            <a:endPar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a:extLst>
              <a:ext uri="{FF2B5EF4-FFF2-40B4-BE49-F238E27FC236}">
                <a16:creationId xmlns:a16="http://schemas.microsoft.com/office/drawing/2014/main" id="{E05F0244-27F0-4D48-B388-0D5B34CE8178}"/>
              </a:ext>
            </a:extLst>
          </p:cNvPr>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a:p>
        </p:txBody>
      </p:sp>
      <p:pic>
        <p:nvPicPr>
          <p:cNvPr id="72707" name="Picture 5" descr="横型ロゴ">
            <a:extLst>
              <a:ext uri="{FF2B5EF4-FFF2-40B4-BE49-F238E27FC236}">
                <a16:creationId xmlns:a16="http://schemas.microsoft.com/office/drawing/2014/main" id="{7AE81032-EDA2-4F1D-A681-758184789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53975"/>
            <a:ext cx="11525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コンテンツ プレースホルダー 1">
            <a:extLst>
              <a:ext uri="{FF2B5EF4-FFF2-40B4-BE49-F238E27FC236}">
                <a16:creationId xmlns:a16="http://schemas.microsoft.com/office/drawing/2014/main" id="{B421FE13-B155-4119-9299-F7432C9B9E9E}"/>
              </a:ext>
            </a:extLst>
          </p:cNvPr>
          <p:cNvSpPr txBox="1">
            <a:spLocks noChangeArrowheads="1"/>
          </p:cNvSpPr>
          <p:nvPr/>
        </p:nvSpPr>
        <p:spPr bwMode="auto">
          <a:xfrm>
            <a:off x="1441487" y="2452085"/>
            <a:ext cx="6217028" cy="1033941"/>
          </a:xfrm>
          <a:prstGeom prst="rect">
            <a:avLst/>
          </a:prstGeom>
          <a:solidFill>
            <a:srgbClr val="C00000">
              <a:alpha val="10000"/>
            </a:srgbClr>
          </a:solidFill>
          <a:ln w="19050">
            <a:solidFill>
              <a:srgbClr val="C00000"/>
            </a:solidFill>
            <a:prstDash val="dash"/>
            <a:miter lim="800000"/>
            <a:headEnd/>
            <a:tailEnd/>
          </a:ln>
        </p:spPr>
        <p:txBody>
          <a:bodyPr tIns="144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生理中の女性を不浄とみなす慣習が未だに残っている</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トイレの数が十分ではない</a:t>
            </a:r>
          </a:p>
          <a:p>
            <a:pPr marL="342900" indent="-342900">
              <a:buClr>
                <a:srgbClr val="C00000"/>
              </a:buClr>
              <a:buSzPct val="150000"/>
              <a:buFont typeface="Wingdings" pitchFamily="2" charset="2"/>
              <a:buChar char="l"/>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トイレが汚いのでいけない</a:t>
            </a:r>
          </a:p>
        </p:txBody>
      </p:sp>
      <p:grpSp>
        <p:nvGrpSpPr>
          <p:cNvPr id="22" name="グループ化 21"/>
          <p:cNvGrpSpPr/>
          <p:nvPr/>
        </p:nvGrpSpPr>
        <p:grpSpPr>
          <a:xfrm>
            <a:off x="171094" y="555636"/>
            <a:ext cx="806895" cy="908005"/>
            <a:chOff x="51505" y="635704"/>
            <a:chExt cx="806895" cy="908005"/>
          </a:xfrm>
        </p:grpSpPr>
        <p:pic>
          <p:nvPicPr>
            <p:cNvPr id="23" name="Picture 2" descr="C:\DOCUME~1\ADMINI~1\LOCALS~1\Temp\VMwareDnD\cf604e98\国旗_ネパール.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39533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衛生面での状況</a:t>
            </a:r>
          </a:p>
        </p:txBody>
      </p:sp>
      <p:sp>
        <p:nvSpPr>
          <p:cNvPr id="26" name="タイトル 5">
            <a:extLst>
              <a:ext uri="{FF2B5EF4-FFF2-40B4-BE49-F238E27FC236}">
                <a16:creationId xmlns:a16="http://schemas.microsoft.com/office/drawing/2014/main" id="{C20F35B6-9406-4AC0-A662-592C1472E620}"/>
              </a:ext>
            </a:extLst>
          </p:cNvPr>
          <p:cNvSpPr txBox="1">
            <a:spLocks noChangeArrowheads="1"/>
          </p:cNvSpPr>
          <p:nvPr/>
        </p:nvSpPr>
        <p:spPr bwMode="auto">
          <a:xfrm>
            <a:off x="1024950" y="924262"/>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なぜ、このようなことが起こる？ ④</a:t>
            </a:r>
          </a:p>
        </p:txBody>
      </p:sp>
      <p:sp>
        <p:nvSpPr>
          <p:cNvPr id="2" name="テキスト ボックス 1">
            <a:extLst>
              <a:ext uri="{FF2B5EF4-FFF2-40B4-BE49-F238E27FC236}">
                <a16:creationId xmlns:a16="http://schemas.microsoft.com/office/drawing/2014/main" id="{ABEDE5D5-A3F1-4501-87DA-0D37C98F4CDB}"/>
              </a:ext>
            </a:extLst>
          </p:cNvPr>
          <p:cNvSpPr txBox="1"/>
          <p:nvPr/>
        </p:nvSpPr>
        <p:spPr>
          <a:xfrm>
            <a:off x="4125191" y="2971800"/>
            <a:ext cx="914400" cy="914400"/>
          </a:xfrm>
          <a:prstGeom prst="rect">
            <a:avLst/>
          </a:prstGeom>
        </p:spPr>
        <p:txBody>
          <a:bodyPr wrap="square" rtlCol="0">
            <a:normAutofit/>
          </a:bodyPr>
          <a:lstStyle/>
          <a:p>
            <a:pPr>
              <a:buFontTx/>
              <a:buNone/>
            </a:pPr>
            <a:endParaRPr kumimoji="1" lang="ja-JP" altLang="en-US" sz="5200" dirty="0">
              <a:solidFill>
                <a:schemeClr val="bg1">
                  <a:lumMod val="50000"/>
                </a:schemeClr>
              </a:solidFill>
            </a:endParaRPr>
          </a:p>
        </p:txBody>
      </p:sp>
      <p:grpSp>
        <p:nvGrpSpPr>
          <p:cNvPr id="37" name="グループ化 36">
            <a:extLst>
              <a:ext uri="{FF2B5EF4-FFF2-40B4-BE49-F238E27FC236}">
                <a16:creationId xmlns:a16="http://schemas.microsoft.com/office/drawing/2014/main" id="{7173850D-8CFF-4877-A1F0-C8B3F772B2C0}"/>
              </a:ext>
            </a:extLst>
          </p:cNvPr>
          <p:cNvGrpSpPr/>
          <p:nvPr/>
        </p:nvGrpSpPr>
        <p:grpSpPr>
          <a:xfrm>
            <a:off x="924580" y="1595169"/>
            <a:ext cx="7239870" cy="572626"/>
            <a:chOff x="174392" y="5679264"/>
            <a:chExt cx="8812502" cy="697011"/>
          </a:xfrm>
        </p:grpSpPr>
        <p:sp>
          <p:nvSpPr>
            <p:cNvPr id="38" name="コンテンツ プレースホルダー 1">
              <a:extLst>
                <a:ext uri="{FF2B5EF4-FFF2-40B4-BE49-F238E27FC236}">
                  <a16:creationId xmlns:a16="http://schemas.microsoft.com/office/drawing/2014/main" id="{7EB4CD96-4EE8-4EF0-9E1E-E62EE5C252AD}"/>
                </a:ext>
              </a:extLst>
            </p:cNvPr>
            <p:cNvSpPr txBox="1">
              <a:spLocks noChangeArrowheads="1"/>
            </p:cNvSpPr>
            <p:nvPr/>
          </p:nvSpPr>
          <p:spPr bwMode="auto">
            <a:xfrm>
              <a:off x="1514219" y="5764486"/>
              <a:ext cx="7348956" cy="61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buNone/>
              </a:pP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女子生徒の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３分の１</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が生理中に</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学校を休んで</a:t>
              </a:r>
              <a:r>
                <a:rPr lang="ja-JP" altLang="en-US" sz="1800" dirty="0">
                  <a:latin typeface="メイリオ" panose="020B0604030504040204" pitchFamily="50" charset="-128"/>
                  <a:ea typeface="メイリオ" panose="020B0604030504040204" pitchFamily="50" charset="-128"/>
                  <a:cs typeface="メイリオ" panose="020B0604030504040204" pitchFamily="50" charset="-128"/>
                </a:rPr>
                <a:t>いる</a:t>
              </a:r>
            </a:p>
          </p:txBody>
        </p:sp>
        <p:grpSp>
          <p:nvGrpSpPr>
            <p:cNvPr id="39" name="グループ化 38">
              <a:extLst>
                <a:ext uri="{FF2B5EF4-FFF2-40B4-BE49-F238E27FC236}">
                  <a16:creationId xmlns:a16="http://schemas.microsoft.com/office/drawing/2014/main" id="{163064DA-9E5E-4902-A01B-F59B64AD0D03}"/>
                </a:ext>
              </a:extLst>
            </p:cNvPr>
            <p:cNvGrpSpPr/>
            <p:nvPr/>
          </p:nvGrpSpPr>
          <p:grpSpPr>
            <a:xfrm>
              <a:off x="174392" y="5679264"/>
              <a:ext cx="8812502" cy="647700"/>
              <a:chOff x="139490" y="5674629"/>
              <a:chExt cx="8812502" cy="647700"/>
            </a:xfrm>
          </p:grpSpPr>
          <p:sp>
            <p:nvSpPr>
              <p:cNvPr id="40" name="角丸四角形 25">
                <a:extLst>
                  <a:ext uri="{FF2B5EF4-FFF2-40B4-BE49-F238E27FC236}">
                    <a16:creationId xmlns:a16="http://schemas.microsoft.com/office/drawing/2014/main" id="{3DD383D9-ECD5-4B54-B788-D64F8C65CEB2}"/>
                  </a:ext>
                </a:extLst>
              </p:cNvPr>
              <p:cNvSpPr/>
              <p:nvPr/>
            </p:nvSpPr>
            <p:spPr>
              <a:xfrm>
                <a:off x="139490" y="5674629"/>
                <a:ext cx="1291228" cy="647700"/>
              </a:xfrm>
              <a:prstGeom prst="roundRect">
                <a:avLst>
                  <a:gd name="adj" fmla="val 14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角丸四角形 25">
                <a:extLst>
                  <a:ext uri="{FF2B5EF4-FFF2-40B4-BE49-F238E27FC236}">
                    <a16:creationId xmlns:a16="http://schemas.microsoft.com/office/drawing/2014/main" id="{E59199E2-FCC3-42FC-AEAF-201C7E9D27B6}"/>
                  </a:ext>
                </a:extLst>
              </p:cNvPr>
              <p:cNvSpPr/>
              <p:nvPr/>
            </p:nvSpPr>
            <p:spPr>
              <a:xfrm>
                <a:off x="152846" y="5679578"/>
                <a:ext cx="8799146" cy="637803"/>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4" name="グループ化 3">
            <a:extLst>
              <a:ext uri="{FF2B5EF4-FFF2-40B4-BE49-F238E27FC236}">
                <a16:creationId xmlns:a16="http://schemas.microsoft.com/office/drawing/2014/main" id="{0E0EF883-B579-4FB1-A1DF-AB5C129904BD}"/>
              </a:ext>
            </a:extLst>
          </p:cNvPr>
          <p:cNvGrpSpPr/>
          <p:nvPr/>
        </p:nvGrpSpPr>
        <p:grpSpPr>
          <a:xfrm>
            <a:off x="832686" y="3789726"/>
            <a:ext cx="7289328" cy="2422565"/>
            <a:chOff x="721406" y="3826158"/>
            <a:chExt cx="7289328" cy="2422565"/>
          </a:xfrm>
        </p:grpSpPr>
        <p:sp>
          <p:nvSpPr>
            <p:cNvPr id="27" name="正方形/長方形 3">
              <a:extLst>
                <a:ext uri="{FF2B5EF4-FFF2-40B4-BE49-F238E27FC236}">
                  <a16:creationId xmlns:a16="http://schemas.microsoft.com/office/drawing/2014/main" id="{0C84E481-8D11-463C-BB50-4F4FCCAD4DB9}"/>
                </a:ext>
              </a:extLst>
            </p:cNvPr>
            <p:cNvSpPr>
              <a:spLocks noChangeArrowheads="1"/>
            </p:cNvSpPr>
            <p:nvPr/>
          </p:nvSpPr>
          <p:spPr bwMode="auto">
            <a:xfrm>
              <a:off x="824273" y="4013550"/>
              <a:ext cx="7186461" cy="223517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288000" rIns="144000" bIns="144000" anchor="t"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ネパールでは多くの地域で月経中の女性は不浄とみなされており、辺境部の一部地域では数世紀にわたって、「チャウパディ」という慣習にのっとり、女性たちが自宅から隔離された小屋の中での就寝を強いられている。</a:t>
              </a:r>
            </a:p>
            <a:p>
              <a:pPr algn="just">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この慣習によって毎年、複数の女性が煙を吸い込んだり、ヘビにかまれたりするほか、動物に襲われるなどして死亡している。</a:t>
              </a:r>
              <a:endParaRPr lang="en-GB"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「チャウパディ」の習慣は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2005</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年に禁止されたが、主に辺境部や同国西部などでは今も続いている。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2E7937C0-43E6-447E-8C3A-C80D792ACD4D}"/>
                </a:ext>
              </a:extLst>
            </p:cNvPr>
            <p:cNvSpPr/>
            <p:nvPr/>
          </p:nvSpPr>
          <p:spPr>
            <a:xfrm>
              <a:off x="721406" y="3826158"/>
              <a:ext cx="3856559" cy="377418"/>
            </a:xfrm>
            <a:prstGeom prst="rect">
              <a:avLst/>
            </a:prstGeom>
            <a:solidFill>
              <a:schemeClr val="bg1"/>
            </a:solidFill>
          </p:spPr>
          <p:txBody>
            <a:bodyPr wrap="square">
              <a:noAutofit/>
            </a:bodyPr>
            <a:lstStyle/>
            <a:p>
              <a:pPr>
                <a:lnSpc>
                  <a:spcPct val="130000"/>
                </a:lnSpc>
                <a:spcBef>
                  <a:spcPts val="0"/>
                </a:spcBef>
                <a:spcAft>
                  <a:spcPts val="300"/>
                </a:spcAft>
                <a:buFontTx/>
                <a:buNone/>
              </a:pPr>
              <a:r>
                <a:rPr lang="ja-JP" altLang="en-US" b="1" dirty="0">
                  <a:latin typeface="メイリオ" panose="020B0604030504040204" pitchFamily="50" charset="-128"/>
                  <a:ea typeface="メイリオ" panose="020B0604030504040204" pitchFamily="50" charset="-128"/>
                </a:rPr>
                <a:t>生理期間を隔離小屋で過ごす女性ら</a:t>
              </a:r>
              <a:endParaRPr lang="en-US" altLang="ja-JP" b="1" dirty="0">
                <a:latin typeface="メイリオ" panose="020B0604030504040204" pitchFamily="50" charset="-128"/>
                <a:ea typeface="メイリオ" panose="020B0604030504040204" pitchFamily="50" charset="-128"/>
              </a:endParaRPr>
            </a:p>
          </p:txBody>
        </p:sp>
      </p:grpSp>
      <p:cxnSp>
        <p:nvCxnSpPr>
          <p:cNvPr id="20" name="直線矢印コネクタ 19"/>
          <p:cNvCxnSpPr/>
          <p:nvPr/>
        </p:nvCxnSpPr>
        <p:spPr bwMode="auto">
          <a:xfrm flipH="1">
            <a:off x="2760966" y="3485608"/>
            <a:ext cx="200074" cy="298283"/>
          </a:xfrm>
          <a:prstGeom prst="straightConnector1">
            <a:avLst/>
          </a:prstGeom>
          <a:noFill/>
          <a:ln w="19050" cap="flat" cmpd="sng" algn="ctr">
            <a:solidFill>
              <a:srgbClr val="C00000"/>
            </a:solidFill>
            <a:prstDash val="dash"/>
            <a:round/>
            <a:headEnd type="none" w="med" len="med"/>
            <a:tailEnd type="oval" w="lg" len="lg"/>
          </a:ln>
          <a:effectLst/>
        </p:spPr>
      </p:cxnSp>
      <p:sp>
        <p:nvSpPr>
          <p:cNvPr id="28" name="テキスト ボックス 27">
            <a:extLst>
              <a:ext uri="{FF2B5EF4-FFF2-40B4-BE49-F238E27FC236}">
                <a16:creationId xmlns:a16="http://schemas.microsoft.com/office/drawing/2014/main" id="{397AACEC-28F0-4FB8-8E7A-0D5C491343ED}"/>
              </a:ext>
            </a:extLst>
          </p:cNvPr>
          <p:cNvSpPr txBox="1"/>
          <p:nvPr/>
        </p:nvSpPr>
        <p:spPr>
          <a:xfrm>
            <a:off x="2418081" y="6303028"/>
            <a:ext cx="5913119" cy="371780"/>
          </a:xfrm>
          <a:prstGeom prst="rect">
            <a:avLst/>
          </a:prstGeom>
          <a:effectLst/>
        </p:spPr>
        <p:txBody>
          <a:bodyPr wrap="none" lIns="0" tIns="0" rIns="0" bIns="0">
            <a:noAutofit/>
          </a:bodyPr>
          <a:lstStyle/>
          <a:p>
            <a:pPr>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出典：「生理中の女性が「隔離小屋」で死亡し親族逮捕、ネパールで初の逮捕例か」</a:t>
            </a:r>
          </a:p>
          <a:p>
            <a:pPr marL="447675" indent="-447675">
              <a:defRPr/>
            </a:pPr>
            <a:r>
              <a:rPr lang="en-GB" altLang="ja-JP" sz="1200" dirty="0">
                <a:latin typeface="メイリオ" panose="020B0604030504040204" pitchFamily="50" charset="-128"/>
                <a:ea typeface="メイリオ" panose="020B0604030504040204" pitchFamily="50" charset="-128"/>
                <a:cs typeface="メイリオ" panose="020B0604030504040204" pitchFamily="50" charset="-128"/>
              </a:rPr>
              <a:t>	  https://www.afpbb.com/articles/-/3258498</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00049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1707512"/>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Tropical cyclones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（サイクロン）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24950" y="904915"/>
            <a:ext cx="5293130" cy="6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b="1" dirty="0">
                <a:latin typeface="メイリオ" pitchFamily="50" charset="-128"/>
                <a:ea typeface="メイリオ" pitchFamily="50" charset="-128"/>
                <a:cs typeface="メイリオ" pitchFamily="50" charset="-128"/>
              </a:rPr>
              <a:t>多発する自然災害</a:t>
            </a:r>
          </a:p>
        </p:txBody>
      </p:sp>
      <p:sp>
        <p:nvSpPr>
          <p:cNvPr id="4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605379"/>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48" name="グループ化 47"/>
          <p:cNvGrpSpPr/>
          <p:nvPr/>
        </p:nvGrpSpPr>
        <p:grpSpPr>
          <a:xfrm>
            <a:off x="167267" y="741392"/>
            <a:ext cx="806895" cy="729493"/>
            <a:chOff x="830042" y="680647"/>
            <a:chExt cx="806895" cy="729493"/>
          </a:xfrm>
        </p:grpSpPr>
        <p:pic>
          <p:nvPicPr>
            <p:cNvPr id="49"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5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93" name="角丸四角形 25">
            <a:extLst>
              <a:ext uri="{FF2B5EF4-FFF2-40B4-BE49-F238E27FC236}">
                <a16:creationId xmlns:a16="http://schemas.microsoft.com/office/drawing/2014/main" id="{6497FB7C-B3A8-45F2-9749-78343C5004C4}"/>
              </a:ext>
            </a:extLst>
          </p:cNvPr>
          <p:cNvSpPr/>
          <p:nvPr/>
        </p:nvSpPr>
        <p:spPr>
          <a:xfrm>
            <a:off x="604983" y="1668983"/>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角丸四角形 25">
            <a:extLst>
              <a:ext uri="{FF2B5EF4-FFF2-40B4-BE49-F238E27FC236}">
                <a16:creationId xmlns:a16="http://schemas.microsoft.com/office/drawing/2014/main" id="{167CDD4F-20B2-4CD0-9F41-3489343EFDBF}"/>
              </a:ext>
            </a:extLst>
          </p:cNvPr>
          <p:cNvSpPr/>
          <p:nvPr/>
        </p:nvSpPr>
        <p:spPr>
          <a:xfrm>
            <a:off x="618339" y="1673932"/>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2389164"/>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Earthquake</a:t>
            </a:r>
            <a:r>
              <a:rPr lang="en-GB" altLang="ja-JP" sz="2800" b="1" dirty="0">
                <a:latin typeface="メイリオ" panose="020B0604030504040204" pitchFamily="50" charset="-128"/>
                <a:ea typeface="メイリオ" panose="020B0604030504040204" pitchFamily="50" charset="-128"/>
                <a:cs typeface="メイリオ" panose="020B0604030504040204" pitchFamily="50" charset="-128"/>
              </a:rPr>
              <a:t>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（地震）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角丸四角形 25">
            <a:extLst>
              <a:ext uri="{FF2B5EF4-FFF2-40B4-BE49-F238E27FC236}">
                <a16:creationId xmlns:a16="http://schemas.microsoft.com/office/drawing/2014/main" id="{6497FB7C-B3A8-45F2-9749-78343C5004C4}"/>
              </a:ext>
            </a:extLst>
          </p:cNvPr>
          <p:cNvSpPr/>
          <p:nvPr/>
        </p:nvSpPr>
        <p:spPr>
          <a:xfrm>
            <a:off x="604983" y="2350635"/>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角丸四角形 25">
            <a:extLst>
              <a:ext uri="{FF2B5EF4-FFF2-40B4-BE49-F238E27FC236}">
                <a16:creationId xmlns:a16="http://schemas.microsoft.com/office/drawing/2014/main" id="{167CDD4F-20B2-4CD0-9F41-3489343EFDBF}"/>
              </a:ext>
            </a:extLst>
          </p:cNvPr>
          <p:cNvSpPr/>
          <p:nvPr/>
        </p:nvSpPr>
        <p:spPr>
          <a:xfrm>
            <a:off x="618339" y="2355584"/>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3065683"/>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Floods</a:t>
            </a:r>
            <a:r>
              <a:rPr lang="ja-JP" altLang="en-US"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（洪水） </a:t>
            </a:r>
            <a:endParaRPr lang="en-US" altLang="ja-JP"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角丸四角形 25">
            <a:extLst>
              <a:ext uri="{FF2B5EF4-FFF2-40B4-BE49-F238E27FC236}">
                <a16:creationId xmlns:a16="http://schemas.microsoft.com/office/drawing/2014/main" id="{6497FB7C-B3A8-45F2-9749-78343C5004C4}"/>
              </a:ext>
            </a:extLst>
          </p:cNvPr>
          <p:cNvSpPr/>
          <p:nvPr/>
        </p:nvSpPr>
        <p:spPr>
          <a:xfrm>
            <a:off x="604983" y="3027154"/>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角丸四角形 25">
            <a:extLst>
              <a:ext uri="{FF2B5EF4-FFF2-40B4-BE49-F238E27FC236}">
                <a16:creationId xmlns:a16="http://schemas.microsoft.com/office/drawing/2014/main" id="{167CDD4F-20B2-4CD0-9F41-3489343EFDBF}"/>
              </a:ext>
            </a:extLst>
          </p:cNvPr>
          <p:cNvSpPr/>
          <p:nvPr/>
        </p:nvSpPr>
        <p:spPr>
          <a:xfrm>
            <a:off x="618339" y="3032103"/>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3747335"/>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Droughts</a:t>
            </a:r>
            <a:r>
              <a:rPr lang="ja-JP" altLang="en-US"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（干ばつ） </a:t>
            </a:r>
            <a:endParaRPr lang="en-US" altLang="ja-JP"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角丸四角形 25">
            <a:extLst>
              <a:ext uri="{FF2B5EF4-FFF2-40B4-BE49-F238E27FC236}">
                <a16:creationId xmlns:a16="http://schemas.microsoft.com/office/drawing/2014/main" id="{6497FB7C-B3A8-45F2-9749-78343C5004C4}"/>
              </a:ext>
            </a:extLst>
          </p:cNvPr>
          <p:cNvSpPr/>
          <p:nvPr/>
        </p:nvSpPr>
        <p:spPr>
          <a:xfrm>
            <a:off x="604983" y="3708806"/>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角丸四角形 25">
            <a:extLst>
              <a:ext uri="{FF2B5EF4-FFF2-40B4-BE49-F238E27FC236}">
                <a16:creationId xmlns:a16="http://schemas.microsoft.com/office/drawing/2014/main" id="{167CDD4F-20B2-4CD0-9F41-3489343EFDBF}"/>
              </a:ext>
            </a:extLst>
          </p:cNvPr>
          <p:cNvSpPr/>
          <p:nvPr/>
        </p:nvSpPr>
        <p:spPr>
          <a:xfrm>
            <a:off x="618339" y="3713755"/>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4428987"/>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Tsunami</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（津波）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角丸四角形 25">
            <a:extLst>
              <a:ext uri="{FF2B5EF4-FFF2-40B4-BE49-F238E27FC236}">
                <a16:creationId xmlns:a16="http://schemas.microsoft.com/office/drawing/2014/main" id="{6497FB7C-B3A8-45F2-9749-78343C5004C4}"/>
              </a:ext>
            </a:extLst>
          </p:cNvPr>
          <p:cNvSpPr/>
          <p:nvPr/>
        </p:nvSpPr>
        <p:spPr>
          <a:xfrm>
            <a:off x="604983" y="4390458"/>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角丸四角形 25">
            <a:extLst>
              <a:ext uri="{FF2B5EF4-FFF2-40B4-BE49-F238E27FC236}">
                <a16:creationId xmlns:a16="http://schemas.microsoft.com/office/drawing/2014/main" id="{167CDD4F-20B2-4CD0-9F41-3489343EFDBF}"/>
              </a:ext>
            </a:extLst>
          </p:cNvPr>
          <p:cNvSpPr/>
          <p:nvPr/>
        </p:nvSpPr>
        <p:spPr>
          <a:xfrm>
            <a:off x="618339" y="4395407"/>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5118182"/>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角丸四角形 25">
            <a:extLst>
              <a:ext uri="{FF2B5EF4-FFF2-40B4-BE49-F238E27FC236}">
                <a16:creationId xmlns:a16="http://schemas.microsoft.com/office/drawing/2014/main" id="{6497FB7C-B3A8-45F2-9749-78343C5004C4}"/>
              </a:ext>
            </a:extLst>
          </p:cNvPr>
          <p:cNvSpPr/>
          <p:nvPr/>
        </p:nvSpPr>
        <p:spPr>
          <a:xfrm>
            <a:off x="604983" y="5079653"/>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角丸四角形 25">
            <a:extLst>
              <a:ext uri="{FF2B5EF4-FFF2-40B4-BE49-F238E27FC236}">
                <a16:creationId xmlns:a16="http://schemas.microsoft.com/office/drawing/2014/main" id="{167CDD4F-20B2-4CD0-9F41-3489343EFDBF}"/>
              </a:ext>
            </a:extLst>
          </p:cNvPr>
          <p:cNvSpPr/>
          <p:nvPr/>
        </p:nvSpPr>
        <p:spPr>
          <a:xfrm>
            <a:off x="618339" y="5084602"/>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2001642" y="5811556"/>
            <a:ext cx="6457333"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Landslides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（地すべり）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角丸四角形 25">
            <a:extLst>
              <a:ext uri="{FF2B5EF4-FFF2-40B4-BE49-F238E27FC236}">
                <a16:creationId xmlns:a16="http://schemas.microsoft.com/office/drawing/2014/main" id="{6497FB7C-B3A8-45F2-9749-78343C5004C4}"/>
              </a:ext>
            </a:extLst>
          </p:cNvPr>
          <p:cNvSpPr/>
          <p:nvPr/>
        </p:nvSpPr>
        <p:spPr>
          <a:xfrm>
            <a:off x="604983" y="5773027"/>
            <a:ext cx="1291228"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anchor="t" anchorCtr="0"/>
          <a:lstStyle/>
          <a:p>
            <a:pPr algn="ctr">
              <a:defRPr/>
            </a:pP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Fact </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角丸四角形 25">
            <a:extLst>
              <a:ext uri="{FF2B5EF4-FFF2-40B4-BE49-F238E27FC236}">
                <a16:creationId xmlns:a16="http://schemas.microsoft.com/office/drawing/2014/main" id="{167CDD4F-20B2-4CD0-9F41-3489343EFDBF}"/>
              </a:ext>
            </a:extLst>
          </p:cNvPr>
          <p:cNvSpPr/>
          <p:nvPr/>
        </p:nvSpPr>
        <p:spPr>
          <a:xfrm>
            <a:off x="618339" y="5777976"/>
            <a:ext cx="7912644"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2"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822" y="533401"/>
            <a:ext cx="3499940" cy="93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220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3"/>
          <p:cNvPicPr>
            <a:picLocks noChangeAspect="1"/>
          </p:cNvPicPr>
          <p:nvPr/>
        </p:nvPicPr>
        <p:blipFill>
          <a:blip r:embed="rId3" cstate="print">
            <a:extLst>
              <a:ext uri="{28A0092B-C50C-407E-A947-70E740481C1C}">
                <a14:useLocalDpi xmlns:a14="http://schemas.microsoft.com/office/drawing/2010/main" val="0"/>
              </a:ext>
            </a:extLst>
          </a:blip>
          <a:srcRect b="-1533"/>
          <a:stretch>
            <a:fillRect/>
          </a:stretch>
        </p:blipFill>
        <p:spPr bwMode="auto">
          <a:xfrm>
            <a:off x="-7938" y="477838"/>
            <a:ext cx="9151938"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911640" y="4149080"/>
            <a:ext cx="7312781" cy="6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chemeClr val="bg1"/>
                </a:solidFill>
                <a:latin typeface="メイリオ" pitchFamily="50" charset="-128"/>
                <a:ea typeface="メイリオ" pitchFamily="50" charset="-128"/>
                <a:cs typeface="メイリオ" pitchFamily="50" charset="-128"/>
              </a:rPr>
              <a:t>普段は海に囲まれたとても穏やかな国</a:t>
            </a:r>
            <a:r>
              <a:rPr lang="en-US" altLang="ja-JP" sz="2400" b="1" dirty="0">
                <a:solidFill>
                  <a:schemeClr val="bg1"/>
                </a:solidFill>
                <a:latin typeface="メイリオ" pitchFamily="50" charset="-128"/>
                <a:ea typeface="メイリオ" pitchFamily="50" charset="-128"/>
                <a:cs typeface="メイリオ" pitchFamily="50" charset="-128"/>
              </a:rPr>
              <a:t>…</a:t>
            </a:r>
            <a:endParaRPr lang="ja-JP" altLang="en-US" sz="2400" b="1" dirty="0">
              <a:solidFill>
                <a:schemeClr val="bg1"/>
              </a:solidFill>
              <a:latin typeface="メイリオ" pitchFamily="50" charset="-128"/>
              <a:ea typeface="メイリオ" pitchFamily="50" charset="-128"/>
              <a:cs typeface="メイリオ" pitchFamily="50" charset="-128"/>
            </a:endParaRPr>
          </a:p>
        </p:txBody>
      </p:sp>
      <p:grpSp>
        <p:nvGrpSpPr>
          <p:cNvPr id="15" name="グループ化 14"/>
          <p:cNvGrpSpPr/>
          <p:nvPr/>
        </p:nvGrpSpPr>
        <p:grpSpPr>
          <a:xfrm>
            <a:off x="3815916" y="2204864"/>
            <a:ext cx="1512168" cy="1367112"/>
            <a:chOff x="830042" y="680647"/>
            <a:chExt cx="806895" cy="729493"/>
          </a:xfrm>
        </p:grpSpPr>
        <p:pic>
          <p:nvPicPr>
            <p:cNvPr id="16" name="Picture 2" descr="C:\DOCUME~1\ADMINI~1\LOCALS~1\Temp\VMwareDnD\8017dcea\国旗_バヌア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1" dirty="0">
                  <a:solidFill>
                    <a:schemeClr val="bg1"/>
                  </a:solidFill>
                  <a:latin typeface="メイリオ" pitchFamily="50" charset="-128"/>
                  <a:ea typeface="メイリオ" pitchFamily="50" charset="-128"/>
                  <a:cs typeface="メイリオ" pitchFamily="50" charset="-128"/>
                </a:rPr>
                <a:t>バヌアツ</a:t>
              </a:r>
            </a:p>
          </p:txBody>
        </p:sp>
      </p:grpSp>
      <p:sp>
        <p:nvSpPr>
          <p:cNvPr id="1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bg1"/>
                </a:solidFill>
                <a:latin typeface="メイリオ" pitchFamily="50" charset="-128"/>
                <a:ea typeface="メイリオ" pitchFamily="50" charset="-128"/>
                <a:cs typeface="メイリオ" pitchFamily="50" charset="-128"/>
              </a:rPr>
              <a:pPr algn="ctr">
                <a:defRPr/>
              </a:pPr>
              <a:t>22</a:t>
            </a:fld>
            <a:endParaRPr lang="en-US" altLang="ja-JP" dirty="0">
              <a:solidFill>
                <a:schemeClr val="bg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381090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バヌアツ サイクロン　赤十字」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25" y="2763746"/>
            <a:ext cx="5240471" cy="34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6726" y="4005064"/>
            <a:ext cx="3383902" cy="22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p:nvPr/>
        </p:nvGrpSpPr>
        <p:grpSpPr>
          <a:xfrm>
            <a:off x="1088431" y="1143364"/>
            <a:ext cx="7268333" cy="503872"/>
            <a:chOff x="174392" y="1668983"/>
            <a:chExt cx="7268333" cy="503872"/>
          </a:xfrm>
        </p:grpSpPr>
        <p:sp>
          <p:nvSpPr>
            <p:cNvPr id="8"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170751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Tropical cyclones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（サイクロン）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25">
              <a:extLst>
                <a:ext uri="{FF2B5EF4-FFF2-40B4-BE49-F238E27FC236}">
                  <a16:creationId xmlns:a16="http://schemas.microsoft.com/office/drawing/2014/main" id="{6497FB7C-B3A8-45F2-9749-78343C5004C4}"/>
                </a:ext>
              </a:extLst>
            </p:cNvPr>
            <p:cNvSpPr/>
            <p:nvPr/>
          </p:nvSpPr>
          <p:spPr>
            <a:xfrm>
              <a:off x="174392" y="166898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25">
              <a:extLst>
                <a:ext uri="{FF2B5EF4-FFF2-40B4-BE49-F238E27FC236}">
                  <a16:creationId xmlns:a16="http://schemas.microsoft.com/office/drawing/2014/main" id="{167CDD4F-20B2-4CD0-9F41-3489343EFDBF}"/>
                </a:ext>
              </a:extLst>
            </p:cNvPr>
            <p:cNvSpPr/>
            <p:nvPr/>
          </p:nvSpPr>
          <p:spPr>
            <a:xfrm>
              <a:off x="187748" y="167393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2" name="四角形: 角を丸くする 9">
            <a:extLst>
              <a:ext uri="{FF2B5EF4-FFF2-40B4-BE49-F238E27FC236}">
                <a16:creationId xmlns:a16="http://schemas.microsoft.com/office/drawing/2014/main" id="{4F824EF6-8A58-4385-B2CC-80347D5E33BC}"/>
              </a:ext>
            </a:extLst>
          </p:cNvPr>
          <p:cNvSpPr/>
          <p:nvPr/>
        </p:nvSpPr>
        <p:spPr bwMode="auto">
          <a:xfrm>
            <a:off x="2434774" y="1988840"/>
            <a:ext cx="4589001" cy="445088"/>
          </a:xfrm>
          <a:prstGeom prst="roundRect">
            <a:avLst/>
          </a:prstGeom>
          <a:solidFill>
            <a:srgbClr val="1C9049"/>
          </a:solidFill>
          <a:ln w="38100" cap="flat" cmpd="sng" algn="ctr">
            <a:no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en-US" altLang="ja-JP" sz="2000" b="1" dirty="0">
                <a:ln w="0"/>
                <a:solidFill>
                  <a:schemeClr val="bg1"/>
                </a:solidFill>
                <a:latin typeface="メイリオ" pitchFamily="50" charset="-128"/>
                <a:ea typeface="メイリオ" pitchFamily="50" charset="-128"/>
                <a:cs typeface="メイリオ" pitchFamily="50" charset="-128"/>
              </a:rPr>
              <a:t>2015</a:t>
            </a:r>
            <a:r>
              <a:rPr lang="ja-JP" altLang="en-US" sz="2000" b="1" dirty="0">
                <a:ln w="0"/>
                <a:solidFill>
                  <a:schemeClr val="bg1"/>
                </a:solidFill>
                <a:latin typeface="メイリオ" pitchFamily="50" charset="-128"/>
                <a:ea typeface="メイリオ" pitchFamily="50" charset="-128"/>
                <a:cs typeface="メイリオ" pitchFamily="50" charset="-128"/>
              </a:rPr>
              <a:t>年 サイクロン・パムでの被害</a:t>
            </a:r>
          </a:p>
        </p:txBody>
      </p:sp>
    </p:spTree>
    <p:extLst>
      <p:ext uri="{BB962C8B-B14F-4D97-AF65-F5344CB8AC3E}">
        <p14:creationId xmlns:p14="http://schemas.microsoft.com/office/powerpoint/2010/main" val="36835000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21" name="グループ化 20"/>
          <p:cNvGrpSpPr/>
          <p:nvPr/>
        </p:nvGrpSpPr>
        <p:grpSpPr>
          <a:xfrm>
            <a:off x="1088431" y="1131807"/>
            <a:ext cx="7268333" cy="503872"/>
            <a:chOff x="174392" y="2350635"/>
            <a:chExt cx="7268333" cy="503872"/>
          </a:xfrm>
        </p:grpSpPr>
        <p:sp>
          <p:nvSpPr>
            <p:cNvPr id="22"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2389164"/>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Earthquakes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（地震）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 25">
              <a:extLst>
                <a:ext uri="{FF2B5EF4-FFF2-40B4-BE49-F238E27FC236}">
                  <a16:creationId xmlns:a16="http://schemas.microsoft.com/office/drawing/2014/main" id="{6497FB7C-B3A8-45F2-9749-78343C5004C4}"/>
                </a:ext>
              </a:extLst>
            </p:cNvPr>
            <p:cNvSpPr/>
            <p:nvPr/>
          </p:nvSpPr>
          <p:spPr>
            <a:xfrm>
              <a:off x="174392" y="2350635"/>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25">
              <a:extLst>
                <a:ext uri="{FF2B5EF4-FFF2-40B4-BE49-F238E27FC236}">
                  <a16:creationId xmlns:a16="http://schemas.microsoft.com/office/drawing/2014/main" id="{167CDD4F-20B2-4CD0-9F41-3489343EFDBF}"/>
                </a:ext>
              </a:extLst>
            </p:cNvPr>
            <p:cNvSpPr/>
            <p:nvPr/>
          </p:nvSpPr>
          <p:spPr>
            <a:xfrm>
              <a:off x="187748" y="2355584"/>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24</a:t>
            </a:fld>
            <a:endParaRPr lang="en-US" altLang="ja-JP" dirty="0">
              <a:latin typeface="メイリオ" pitchFamily="50" charset="-128"/>
              <a:ea typeface="メイリオ" pitchFamily="50" charset="-128"/>
              <a:cs typeface="メイリオ" pitchFamily="50" charset="-128"/>
            </a:endParaRPr>
          </a:p>
        </p:txBody>
      </p:sp>
      <p:sp>
        <p:nvSpPr>
          <p:cNvPr id="28" name="四角形: 角を丸くする 9">
            <a:extLst>
              <a:ext uri="{FF2B5EF4-FFF2-40B4-BE49-F238E27FC236}">
                <a16:creationId xmlns:a16="http://schemas.microsoft.com/office/drawing/2014/main" id="{4F824EF6-8A58-4385-B2CC-80347D5E33BC}"/>
              </a:ext>
            </a:extLst>
          </p:cNvPr>
          <p:cNvSpPr/>
          <p:nvPr/>
        </p:nvSpPr>
        <p:spPr bwMode="auto">
          <a:xfrm>
            <a:off x="570714" y="1882734"/>
            <a:ext cx="2043348"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地震災害対応</a:t>
            </a:r>
          </a:p>
        </p:txBody>
      </p:sp>
      <p:sp>
        <p:nvSpPr>
          <p:cNvPr id="29" name="四角形: 角を丸くする 9">
            <a:extLst>
              <a:ext uri="{FF2B5EF4-FFF2-40B4-BE49-F238E27FC236}">
                <a16:creationId xmlns:a16="http://schemas.microsoft.com/office/drawing/2014/main" id="{4F824EF6-8A58-4385-B2CC-80347D5E33BC}"/>
              </a:ext>
            </a:extLst>
          </p:cNvPr>
          <p:cNvSpPr/>
          <p:nvPr/>
        </p:nvSpPr>
        <p:spPr bwMode="auto">
          <a:xfrm>
            <a:off x="4576636" y="1882734"/>
            <a:ext cx="1584176"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物資配付</a:t>
            </a:r>
          </a:p>
        </p:txBody>
      </p:sp>
      <p:sp>
        <p:nvSpPr>
          <p:cNvPr id="33" name="正方形/長方形 3">
            <a:extLst>
              <a:ext uri="{FF2B5EF4-FFF2-40B4-BE49-F238E27FC236}">
                <a16:creationId xmlns:a16="http://schemas.microsoft.com/office/drawing/2014/main" id="{12ADCE8E-1986-4660-9C1B-27933532355C}"/>
              </a:ext>
            </a:extLst>
          </p:cNvPr>
          <p:cNvSpPr>
            <a:spLocks noChangeArrowheads="1"/>
          </p:cNvSpPr>
          <p:nvPr/>
        </p:nvSpPr>
        <p:spPr bwMode="auto">
          <a:xfrm>
            <a:off x="5939143" y="6317485"/>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2" name="グループ化 81">
            <a:extLst>
              <a:ext uri="{FF2B5EF4-FFF2-40B4-BE49-F238E27FC236}">
                <a16:creationId xmlns:a16="http://schemas.microsoft.com/office/drawing/2014/main" id="{F2B527EA-20EF-4D41-890C-6D5045BAE5D4}"/>
              </a:ext>
            </a:extLst>
          </p:cNvPr>
          <p:cNvGrpSpPr/>
          <p:nvPr/>
        </p:nvGrpSpPr>
        <p:grpSpPr>
          <a:xfrm>
            <a:off x="560858" y="2447981"/>
            <a:ext cx="3615533" cy="4002776"/>
            <a:chOff x="560858" y="2495606"/>
            <a:chExt cx="3615533" cy="4002776"/>
          </a:xfrm>
        </p:grpSpPr>
        <p:grpSp>
          <p:nvGrpSpPr>
            <p:cNvPr id="55" name="グループ化 54">
              <a:extLst>
                <a:ext uri="{FF2B5EF4-FFF2-40B4-BE49-F238E27FC236}">
                  <a16:creationId xmlns:a16="http://schemas.microsoft.com/office/drawing/2014/main" id="{7FF2EC94-DC0E-4663-91C1-1B83556FE65F}"/>
                </a:ext>
              </a:extLst>
            </p:cNvPr>
            <p:cNvGrpSpPr/>
            <p:nvPr/>
          </p:nvGrpSpPr>
          <p:grpSpPr>
            <a:xfrm>
              <a:off x="577360" y="2541544"/>
              <a:ext cx="3587654" cy="3956838"/>
              <a:chOff x="665473" y="2551757"/>
              <a:chExt cx="3587654" cy="3956838"/>
            </a:xfrm>
          </p:grpSpPr>
          <p:pic>
            <p:nvPicPr>
              <p:cNvPr id="7" name="図 6" descr="屋外, 草, 人, 立つ が含まれている画像&#10;&#10;自動的に生成された説明">
                <a:extLst>
                  <a:ext uri="{FF2B5EF4-FFF2-40B4-BE49-F238E27FC236}">
                    <a16:creationId xmlns:a16="http://schemas.microsoft.com/office/drawing/2014/main" id="{C1551914-61DB-4104-96A4-03D8C35D9C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22223" y="4386212"/>
                <a:ext cx="1430904" cy="2122383"/>
              </a:xfrm>
              <a:prstGeom prst="rect">
                <a:avLst/>
              </a:prstGeom>
            </p:spPr>
          </p:pic>
          <p:pic>
            <p:nvPicPr>
              <p:cNvPr id="12" name="図 11" descr="建物, 屋外, 家, 古い が含まれている画像&#10;&#10;自動的に生成された説明">
                <a:extLst>
                  <a:ext uri="{FF2B5EF4-FFF2-40B4-BE49-F238E27FC236}">
                    <a16:creationId xmlns:a16="http://schemas.microsoft.com/office/drawing/2014/main" id="{FE1C41FC-A670-4874-9118-42BA0C01F5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41898" y="2551757"/>
                <a:ext cx="1410249" cy="1834455"/>
              </a:xfrm>
              <a:prstGeom prst="rect">
                <a:avLst/>
              </a:prstGeom>
            </p:spPr>
          </p:pic>
          <p:pic>
            <p:nvPicPr>
              <p:cNvPr id="14" name="図 13" descr="屋外, 建物, 家, 草 が含まれている画像&#10;&#10;自動的に生成された説明">
                <a:extLst>
                  <a:ext uri="{FF2B5EF4-FFF2-40B4-BE49-F238E27FC236}">
                    <a16:creationId xmlns:a16="http://schemas.microsoft.com/office/drawing/2014/main" id="{030471EF-8B34-42EC-815E-AD071FC325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65473" y="2551757"/>
                <a:ext cx="2176425" cy="1307517"/>
              </a:xfrm>
              <a:prstGeom prst="rect">
                <a:avLst/>
              </a:prstGeom>
            </p:spPr>
          </p:pic>
          <p:pic>
            <p:nvPicPr>
              <p:cNvPr id="30" name="図 29" descr="屋外, 建物, 男, 子供 が含まれている画像&#10;&#10;自動的に生成された説明">
                <a:extLst>
                  <a:ext uri="{FF2B5EF4-FFF2-40B4-BE49-F238E27FC236}">
                    <a16:creationId xmlns:a16="http://schemas.microsoft.com/office/drawing/2014/main" id="{F9E5EFC9-4FF9-43A7-835C-03CB7FE8DC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65473" y="3844104"/>
                <a:ext cx="2176425" cy="2664491"/>
              </a:xfrm>
              <a:prstGeom prst="rect">
                <a:avLst/>
              </a:prstGeom>
            </p:spPr>
          </p:pic>
        </p:grpSp>
        <p:grpSp>
          <p:nvGrpSpPr>
            <p:cNvPr id="81" name="グループ化 80">
              <a:extLst>
                <a:ext uri="{FF2B5EF4-FFF2-40B4-BE49-F238E27FC236}">
                  <a16:creationId xmlns:a16="http://schemas.microsoft.com/office/drawing/2014/main" id="{55E729C5-271F-4915-8AFB-250C929F4352}"/>
                </a:ext>
              </a:extLst>
            </p:cNvPr>
            <p:cNvGrpSpPr/>
            <p:nvPr/>
          </p:nvGrpSpPr>
          <p:grpSpPr>
            <a:xfrm>
              <a:off x="560858" y="2495606"/>
              <a:ext cx="3615533" cy="4002776"/>
              <a:chOff x="560858" y="2495606"/>
              <a:chExt cx="3615533" cy="4002776"/>
            </a:xfrm>
          </p:grpSpPr>
          <p:cxnSp>
            <p:nvCxnSpPr>
              <p:cNvPr id="67" name="直線コネクタ 66">
                <a:extLst>
                  <a:ext uri="{FF2B5EF4-FFF2-40B4-BE49-F238E27FC236}">
                    <a16:creationId xmlns:a16="http://schemas.microsoft.com/office/drawing/2014/main" id="{65988A2E-6875-4898-81E1-6C39482C1D6A}"/>
                  </a:ext>
                </a:extLst>
              </p:cNvPr>
              <p:cNvCxnSpPr/>
              <p:nvPr/>
            </p:nvCxnSpPr>
            <p:spPr bwMode="auto">
              <a:xfrm>
                <a:off x="2753785" y="2495606"/>
                <a:ext cx="0" cy="4002776"/>
              </a:xfrm>
              <a:prstGeom prst="line">
                <a:avLst/>
              </a:prstGeom>
              <a:noFill/>
              <a:ln w="38100" cap="flat" cmpd="sng" algn="ctr">
                <a:solidFill>
                  <a:schemeClr val="bg1"/>
                </a:solidFill>
                <a:prstDash val="solid"/>
                <a:miter lim="800000"/>
                <a:headEnd type="none" w="med" len="med"/>
                <a:tailEnd type="none" w="lg" len="lg"/>
              </a:ln>
              <a:effectLst/>
            </p:spPr>
          </p:cxnSp>
          <p:cxnSp>
            <p:nvCxnSpPr>
              <p:cNvPr id="72" name="直線コネクタ 71">
                <a:extLst>
                  <a:ext uri="{FF2B5EF4-FFF2-40B4-BE49-F238E27FC236}">
                    <a16:creationId xmlns:a16="http://schemas.microsoft.com/office/drawing/2014/main" id="{1C44DA5F-0A87-4E2F-B9D5-BB5FD7BC9AFE}"/>
                  </a:ext>
                </a:extLst>
              </p:cNvPr>
              <p:cNvCxnSpPr>
                <a:cxnSpLocks/>
              </p:cNvCxnSpPr>
              <p:nvPr/>
            </p:nvCxnSpPr>
            <p:spPr bwMode="auto">
              <a:xfrm>
                <a:off x="560858" y="3836175"/>
                <a:ext cx="2191947" cy="0"/>
              </a:xfrm>
              <a:prstGeom prst="line">
                <a:avLst/>
              </a:prstGeom>
              <a:noFill/>
              <a:ln w="38100" cap="flat" cmpd="sng" algn="ctr">
                <a:solidFill>
                  <a:schemeClr val="bg1"/>
                </a:solidFill>
                <a:prstDash val="solid"/>
                <a:miter lim="800000"/>
                <a:headEnd type="none" w="med" len="med"/>
                <a:tailEnd type="none" w="lg" len="lg"/>
              </a:ln>
              <a:effectLst/>
            </p:spPr>
          </p:cxnSp>
          <p:cxnSp>
            <p:nvCxnSpPr>
              <p:cNvPr id="77" name="直線コネクタ 76">
                <a:extLst>
                  <a:ext uri="{FF2B5EF4-FFF2-40B4-BE49-F238E27FC236}">
                    <a16:creationId xmlns:a16="http://schemas.microsoft.com/office/drawing/2014/main" id="{529B6AF8-E1A9-4E96-9186-998881B3B808}"/>
                  </a:ext>
                </a:extLst>
              </p:cNvPr>
              <p:cNvCxnSpPr>
                <a:cxnSpLocks/>
              </p:cNvCxnSpPr>
              <p:nvPr/>
            </p:nvCxnSpPr>
            <p:spPr bwMode="auto">
              <a:xfrm>
                <a:off x="2746467" y="4380661"/>
                <a:ext cx="1429924" cy="0"/>
              </a:xfrm>
              <a:prstGeom prst="line">
                <a:avLst/>
              </a:prstGeom>
              <a:noFill/>
              <a:ln w="38100" cap="flat" cmpd="sng" algn="ctr">
                <a:solidFill>
                  <a:schemeClr val="bg1"/>
                </a:solidFill>
                <a:prstDash val="solid"/>
                <a:miter lim="800000"/>
                <a:headEnd type="none" w="med" len="med"/>
                <a:tailEnd type="none" w="lg" len="lg"/>
              </a:ln>
              <a:effectLst/>
            </p:spPr>
          </p:cxnSp>
        </p:grpSp>
      </p:grpSp>
      <p:grpSp>
        <p:nvGrpSpPr>
          <p:cNvPr id="89" name="グループ化 88">
            <a:extLst>
              <a:ext uri="{FF2B5EF4-FFF2-40B4-BE49-F238E27FC236}">
                <a16:creationId xmlns:a16="http://schemas.microsoft.com/office/drawing/2014/main" id="{0DAAE5F5-40FD-462D-8FCC-8BD7D2972EE1}"/>
              </a:ext>
            </a:extLst>
          </p:cNvPr>
          <p:cNvGrpSpPr/>
          <p:nvPr/>
        </p:nvGrpSpPr>
        <p:grpSpPr>
          <a:xfrm>
            <a:off x="4559819" y="2508629"/>
            <a:ext cx="4043620" cy="3551505"/>
            <a:chOff x="4559819" y="2556254"/>
            <a:chExt cx="4043620" cy="3551505"/>
          </a:xfrm>
        </p:grpSpPr>
        <p:grpSp>
          <p:nvGrpSpPr>
            <p:cNvPr id="57" name="グループ化 56">
              <a:extLst>
                <a:ext uri="{FF2B5EF4-FFF2-40B4-BE49-F238E27FC236}">
                  <a16:creationId xmlns:a16="http://schemas.microsoft.com/office/drawing/2014/main" id="{A481205C-6E33-47EA-867E-A54091CAD8DE}"/>
                </a:ext>
              </a:extLst>
            </p:cNvPr>
            <p:cNvGrpSpPr/>
            <p:nvPr/>
          </p:nvGrpSpPr>
          <p:grpSpPr>
            <a:xfrm>
              <a:off x="4576636" y="2556254"/>
              <a:ext cx="3995552" cy="3551505"/>
              <a:chOff x="4643545" y="2670126"/>
              <a:chExt cx="3995552" cy="3551505"/>
            </a:xfrm>
          </p:grpSpPr>
          <p:pic>
            <p:nvPicPr>
              <p:cNvPr id="10" name="図 9" descr="草, 屋外, 人, 男 が含まれている画像&#10;&#10;自動的に生成された説明">
                <a:extLst>
                  <a:ext uri="{FF2B5EF4-FFF2-40B4-BE49-F238E27FC236}">
                    <a16:creationId xmlns:a16="http://schemas.microsoft.com/office/drawing/2014/main" id="{F6A5E592-305C-4A69-9E57-406F47E2DA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022168" y="4275900"/>
                <a:ext cx="1616928" cy="1945731"/>
              </a:xfrm>
              <a:prstGeom prst="rect">
                <a:avLst/>
              </a:prstGeom>
            </p:spPr>
          </p:pic>
          <p:pic>
            <p:nvPicPr>
              <p:cNvPr id="37" name="図 36" descr="草, ケーキ, 屋外, テーブル が含まれている画像&#10;&#10;自動的に生成された説明">
                <a:extLst>
                  <a:ext uri="{FF2B5EF4-FFF2-40B4-BE49-F238E27FC236}">
                    <a16:creationId xmlns:a16="http://schemas.microsoft.com/office/drawing/2014/main" id="{A2C9A1A3-B341-4993-B96E-B0D37417CC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37"/>
              <a:stretch/>
            </p:blipFill>
            <p:spPr>
              <a:xfrm>
                <a:off x="4643545" y="4245162"/>
                <a:ext cx="2414335" cy="1976469"/>
              </a:xfrm>
              <a:prstGeom prst="rect">
                <a:avLst/>
              </a:prstGeom>
            </p:spPr>
          </p:pic>
          <p:pic>
            <p:nvPicPr>
              <p:cNvPr id="32" name="図 31">
                <a:extLst>
                  <a:ext uri="{FF2B5EF4-FFF2-40B4-BE49-F238E27FC236}">
                    <a16:creationId xmlns:a16="http://schemas.microsoft.com/office/drawing/2014/main" id="{A2D07ABA-2994-4B57-8EA3-3863194060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70710" y="2670127"/>
                <a:ext cx="2368387" cy="1605772"/>
              </a:xfrm>
              <a:prstGeom prst="rect">
                <a:avLst/>
              </a:prstGeom>
            </p:spPr>
          </p:pic>
          <p:pic>
            <p:nvPicPr>
              <p:cNvPr id="35" name="図 34" descr="屋外, 水, 雪, 民衆 が含まれている画像&#10;&#10;自動的に生成された説明">
                <a:extLst>
                  <a:ext uri="{FF2B5EF4-FFF2-40B4-BE49-F238E27FC236}">
                    <a16:creationId xmlns:a16="http://schemas.microsoft.com/office/drawing/2014/main" id="{1BBE613F-6E7E-4A75-9C9D-8A185945580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5000" contrast="-55000"/>
                        </a14:imgEffect>
                      </a14:imgLayer>
                    </a14:imgProps>
                  </a:ext>
                  <a:ext uri="{28A0092B-C50C-407E-A947-70E740481C1C}">
                    <a14:useLocalDpi xmlns:a14="http://schemas.microsoft.com/office/drawing/2010/main" val="0"/>
                  </a:ext>
                </a:extLst>
              </a:blip>
              <a:srcRect b="-582"/>
              <a:stretch/>
            </p:blipFill>
            <p:spPr>
              <a:xfrm>
                <a:off x="4643547" y="2670126"/>
                <a:ext cx="1627163" cy="1616166"/>
              </a:xfrm>
              <a:prstGeom prst="rect">
                <a:avLst/>
              </a:prstGeom>
            </p:spPr>
          </p:pic>
        </p:grpSp>
        <p:grpSp>
          <p:nvGrpSpPr>
            <p:cNvPr id="88" name="グループ化 87">
              <a:extLst>
                <a:ext uri="{FF2B5EF4-FFF2-40B4-BE49-F238E27FC236}">
                  <a16:creationId xmlns:a16="http://schemas.microsoft.com/office/drawing/2014/main" id="{6540F681-CF1E-4B6E-84DF-3345067334B3}"/>
                </a:ext>
              </a:extLst>
            </p:cNvPr>
            <p:cNvGrpSpPr/>
            <p:nvPr/>
          </p:nvGrpSpPr>
          <p:grpSpPr>
            <a:xfrm>
              <a:off x="4559819" y="2556254"/>
              <a:ext cx="4043620" cy="3551505"/>
              <a:chOff x="4559819" y="2556254"/>
              <a:chExt cx="4043620" cy="3551505"/>
            </a:xfrm>
          </p:grpSpPr>
          <p:cxnSp>
            <p:nvCxnSpPr>
              <p:cNvPr id="68" name="直線コネクタ 67">
                <a:extLst>
                  <a:ext uri="{FF2B5EF4-FFF2-40B4-BE49-F238E27FC236}">
                    <a16:creationId xmlns:a16="http://schemas.microsoft.com/office/drawing/2014/main" id="{BF02044E-A7B5-452A-AB61-B16241E42265}"/>
                  </a:ext>
                </a:extLst>
              </p:cNvPr>
              <p:cNvCxnSpPr>
                <a:cxnSpLocks/>
              </p:cNvCxnSpPr>
              <p:nvPr/>
            </p:nvCxnSpPr>
            <p:spPr bwMode="auto">
              <a:xfrm>
                <a:off x="6203801" y="2556254"/>
                <a:ext cx="0" cy="1616166"/>
              </a:xfrm>
              <a:prstGeom prst="line">
                <a:avLst/>
              </a:prstGeom>
              <a:noFill/>
              <a:ln w="38100" cap="flat" cmpd="sng" algn="ctr">
                <a:solidFill>
                  <a:schemeClr val="bg1"/>
                </a:solidFill>
                <a:prstDash val="solid"/>
                <a:miter lim="800000"/>
                <a:headEnd type="none" w="med" len="med"/>
                <a:tailEnd type="none" w="lg" len="lg"/>
              </a:ln>
              <a:effectLst/>
            </p:spPr>
          </p:cxnSp>
          <p:cxnSp>
            <p:nvCxnSpPr>
              <p:cNvPr id="70" name="直線コネクタ 69">
                <a:extLst>
                  <a:ext uri="{FF2B5EF4-FFF2-40B4-BE49-F238E27FC236}">
                    <a16:creationId xmlns:a16="http://schemas.microsoft.com/office/drawing/2014/main" id="{0BBCDD95-7440-4058-9EF5-B8E0F352241F}"/>
                  </a:ext>
                </a:extLst>
              </p:cNvPr>
              <p:cNvCxnSpPr>
                <a:cxnSpLocks/>
              </p:cNvCxnSpPr>
              <p:nvPr/>
            </p:nvCxnSpPr>
            <p:spPr bwMode="auto">
              <a:xfrm>
                <a:off x="6990971" y="4162027"/>
                <a:ext cx="0" cy="1945732"/>
              </a:xfrm>
              <a:prstGeom prst="line">
                <a:avLst/>
              </a:prstGeom>
              <a:noFill/>
              <a:ln w="38100" cap="flat" cmpd="sng" algn="ctr">
                <a:solidFill>
                  <a:schemeClr val="bg1"/>
                </a:solidFill>
                <a:prstDash val="solid"/>
                <a:miter lim="800000"/>
                <a:headEnd type="none" w="med" len="med"/>
                <a:tailEnd type="none" w="lg" len="lg"/>
              </a:ln>
              <a:effectLst/>
            </p:spPr>
          </p:cxnSp>
          <p:cxnSp>
            <p:nvCxnSpPr>
              <p:cNvPr id="83" name="直線コネクタ 82">
                <a:extLst>
                  <a:ext uri="{FF2B5EF4-FFF2-40B4-BE49-F238E27FC236}">
                    <a16:creationId xmlns:a16="http://schemas.microsoft.com/office/drawing/2014/main" id="{1157A39B-698C-44D1-BA12-87529ECAB1E2}"/>
                  </a:ext>
                </a:extLst>
              </p:cNvPr>
              <p:cNvCxnSpPr>
                <a:cxnSpLocks/>
              </p:cNvCxnSpPr>
              <p:nvPr/>
            </p:nvCxnSpPr>
            <p:spPr bwMode="auto">
              <a:xfrm flipV="1">
                <a:off x="4559819" y="4152993"/>
                <a:ext cx="4043620" cy="10507"/>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36" name="タイトル 5">
            <a:extLst>
              <a:ext uri="{FF2B5EF4-FFF2-40B4-BE49-F238E27FC236}">
                <a16:creationId xmlns:a16="http://schemas.microsoft.com/office/drawing/2014/main" id="{964A7B6C-DC44-4E65-B5E6-71B14AB253B3}"/>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3550023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2" name="グループ化 11"/>
          <p:cNvGrpSpPr/>
          <p:nvPr/>
        </p:nvGrpSpPr>
        <p:grpSpPr>
          <a:xfrm>
            <a:off x="167267" y="741392"/>
            <a:ext cx="806895" cy="729493"/>
            <a:chOff x="830042" y="680647"/>
            <a:chExt cx="806895" cy="729493"/>
          </a:xfrm>
        </p:grpSpPr>
        <p:pic>
          <p:nvPicPr>
            <p:cNvPr id="13"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36" name="グループ化 35"/>
          <p:cNvGrpSpPr/>
          <p:nvPr/>
        </p:nvGrpSpPr>
        <p:grpSpPr>
          <a:xfrm>
            <a:off x="1108464" y="1131807"/>
            <a:ext cx="7268333" cy="503872"/>
            <a:chOff x="174392" y="3027154"/>
            <a:chExt cx="7268333" cy="503872"/>
          </a:xfrm>
        </p:grpSpPr>
        <p:sp>
          <p:nvSpPr>
            <p:cNvPr id="37"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065683"/>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Floods</a:t>
              </a:r>
              <a:r>
                <a:rPr lang="ja-JP" altLang="en-US"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（洪水） </a:t>
              </a:r>
              <a:endParaRPr lang="en-US" altLang="ja-JP"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25">
              <a:extLst>
                <a:ext uri="{FF2B5EF4-FFF2-40B4-BE49-F238E27FC236}">
                  <a16:creationId xmlns:a16="http://schemas.microsoft.com/office/drawing/2014/main" id="{6497FB7C-B3A8-45F2-9749-78343C5004C4}"/>
                </a:ext>
              </a:extLst>
            </p:cNvPr>
            <p:cNvSpPr/>
            <p:nvPr/>
          </p:nvSpPr>
          <p:spPr>
            <a:xfrm>
              <a:off x="174392" y="3027154"/>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角丸四角形 25">
              <a:extLst>
                <a:ext uri="{FF2B5EF4-FFF2-40B4-BE49-F238E27FC236}">
                  <a16:creationId xmlns:a16="http://schemas.microsoft.com/office/drawing/2014/main" id="{167CDD4F-20B2-4CD0-9F41-3489343EFDBF}"/>
                </a:ext>
              </a:extLst>
            </p:cNvPr>
            <p:cNvSpPr/>
            <p:nvPr/>
          </p:nvSpPr>
          <p:spPr>
            <a:xfrm>
              <a:off x="187748" y="3032103"/>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0" name="グループ化 39"/>
          <p:cNvGrpSpPr/>
          <p:nvPr/>
        </p:nvGrpSpPr>
        <p:grpSpPr>
          <a:xfrm>
            <a:off x="1108464" y="1736667"/>
            <a:ext cx="7268333" cy="503872"/>
            <a:chOff x="174392" y="3708806"/>
            <a:chExt cx="7268333" cy="503872"/>
          </a:xfrm>
        </p:grpSpPr>
        <p:sp>
          <p:nvSpPr>
            <p:cNvPr id="41"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747335"/>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Droughts</a:t>
              </a:r>
              <a:r>
                <a:rPr lang="ja-JP" altLang="en-US"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（干ばつ） </a:t>
              </a:r>
              <a:endParaRPr lang="en-US" altLang="ja-JP"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25">
              <a:extLst>
                <a:ext uri="{FF2B5EF4-FFF2-40B4-BE49-F238E27FC236}">
                  <a16:creationId xmlns:a16="http://schemas.microsoft.com/office/drawing/2014/main" id="{6497FB7C-B3A8-45F2-9749-78343C5004C4}"/>
                </a:ext>
              </a:extLst>
            </p:cNvPr>
            <p:cNvSpPr/>
            <p:nvPr/>
          </p:nvSpPr>
          <p:spPr>
            <a:xfrm>
              <a:off x="174392" y="3708806"/>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角丸四角形 25">
              <a:extLst>
                <a:ext uri="{FF2B5EF4-FFF2-40B4-BE49-F238E27FC236}">
                  <a16:creationId xmlns:a16="http://schemas.microsoft.com/office/drawing/2014/main" id="{167CDD4F-20B2-4CD0-9F41-3489343EFDBF}"/>
                </a:ext>
              </a:extLst>
            </p:cNvPr>
            <p:cNvSpPr/>
            <p:nvPr/>
          </p:nvSpPr>
          <p:spPr>
            <a:xfrm>
              <a:off x="187748" y="3713755"/>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25</a:t>
            </a:fld>
            <a:endParaRPr lang="en-US" altLang="ja-JP" dirty="0">
              <a:latin typeface="メイリオ" pitchFamily="50" charset="-128"/>
              <a:ea typeface="メイリオ" pitchFamily="50" charset="-128"/>
              <a:cs typeface="メイリオ" pitchFamily="50" charset="-128"/>
            </a:endParaRPr>
          </a:p>
        </p:txBody>
      </p:sp>
      <p:sp>
        <p:nvSpPr>
          <p:cNvPr id="45" name="四角形: 角を丸くする 9">
            <a:extLst>
              <a:ext uri="{FF2B5EF4-FFF2-40B4-BE49-F238E27FC236}">
                <a16:creationId xmlns:a16="http://schemas.microsoft.com/office/drawing/2014/main" id="{4F824EF6-8A58-4385-B2CC-80347D5E33BC}"/>
              </a:ext>
            </a:extLst>
          </p:cNvPr>
          <p:cNvSpPr/>
          <p:nvPr/>
        </p:nvSpPr>
        <p:spPr bwMode="auto">
          <a:xfrm>
            <a:off x="830959" y="2513642"/>
            <a:ext cx="3341394"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大雨・気候変動への対応</a:t>
            </a:r>
          </a:p>
        </p:txBody>
      </p:sp>
      <p:sp>
        <p:nvSpPr>
          <p:cNvPr id="21" name="正方形/長方形 3">
            <a:extLst>
              <a:ext uri="{FF2B5EF4-FFF2-40B4-BE49-F238E27FC236}">
                <a16:creationId xmlns:a16="http://schemas.microsoft.com/office/drawing/2014/main" id="{62014A29-7512-47CA-96D7-89A3375F7658}"/>
              </a:ext>
            </a:extLst>
          </p:cNvPr>
          <p:cNvSpPr>
            <a:spLocks noChangeArrowheads="1"/>
          </p:cNvSpPr>
          <p:nvPr/>
        </p:nvSpPr>
        <p:spPr bwMode="auto">
          <a:xfrm>
            <a:off x="5681971" y="6359882"/>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5" name="グループ化 54">
            <a:extLst>
              <a:ext uri="{FF2B5EF4-FFF2-40B4-BE49-F238E27FC236}">
                <a16:creationId xmlns:a16="http://schemas.microsoft.com/office/drawing/2014/main" id="{93F27ED1-EA87-461C-9D7A-BCD6F1D02D3C}"/>
              </a:ext>
            </a:extLst>
          </p:cNvPr>
          <p:cNvGrpSpPr/>
          <p:nvPr/>
        </p:nvGrpSpPr>
        <p:grpSpPr>
          <a:xfrm>
            <a:off x="814560" y="3072913"/>
            <a:ext cx="7514881" cy="3193058"/>
            <a:chOff x="814560" y="3072913"/>
            <a:chExt cx="7514881" cy="3193058"/>
          </a:xfrm>
        </p:grpSpPr>
        <p:grpSp>
          <p:nvGrpSpPr>
            <p:cNvPr id="49" name="グループ化 48">
              <a:extLst>
                <a:ext uri="{FF2B5EF4-FFF2-40B4-BE49-F238E27FC236}">
                  <a16:creationId xmlns:a16="http://schemas.microsoft.com/office/drawing/2014/main" id="{0CDA0953-7702-4B77-A54B-BDFCADA46E79}"/>
                </a:ext>
              </a:extLst>
            </p:cNvPr>
            <p:cNvGrpSpPr/>
            <p:nvPr/>
          </p:nvGrpSpPr>
          <p:grpSpPr>
            <a:xfrm>
              <a:off x="830958" y="3085579"/>
              <a:ext cx="7465987" cy="3180392"/>
              <a:chOff x="830958" y="3085579"/>
              <a:chExt cx="7465987" cy="3180392"/>
            </a:xfrm>
          </p:grpSpPr>
          <p:pic>
            <p:nvPicPr>
              <p:cNvPr id="3" name="図 2" descr="雪, 屋外, 建物, 立つ が含まれている画像&#10;&#10;自動的に生成された説明">
                <a:extLst>
                  <a:ext uri="{FF2B5EF4-FFF2-40B4-BE49-F238E27FC236}">
                    <a16:creationId xmlns:a16="http://schemas.microsoft.com/office/drawing/2014/main" id="{BA52F1A5-138B-4FDC-BC81-D5A25F1A97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95038" y="4486532"/>
                <a:ext cx="3301907" cy="1779439"/>
              </a:xfrm>
              <a:prstGeom prst="rect">
                <a:avLst/>
              </a:prstGeom>
            </p:spPr>
          </p:pic>
          <p:pic>
            <p:nvPicPr>
              <p:cNvPr id="9" name="図 8" descr="テーブル, 座る, フロント, 赤 が含まれている画像&#10;&#10;自動的に生成された説明">
                <a:extLst>
                  <a:ext uri="{FF2B5EF4-FFF2-40B4-BE49-F238E27FC236}">
                    <a16:creationId xmlns:a16="http://schemas.microsoft.com/office/drawing/2014/main" id="{A365CDBF-7EB9-44FD-AB4A-D682D383E2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394"/>
              <a:stretch/>
            </p:blipFill>
            <p:spPr>
              <a:xfrm>
                <a:off x="3734517" y="3085579"/>
                <a:ext cx="1260521" cy="1787222"/>
              </a:xfrm>
              <a:prstGeom prst="rect">
                <a:avLst/>
              </a:prstGeom>
            </p:spPr>
          </p:pic>
          <p:pic>
            <p:nvPicPr>
              <p:cNvPr id="16" name="図 15" descr="屋外, 草, 木, 民衆 が含まれている画像&#10;&#10;自動的に生成された説明">
                <a:extLst>
                  <a:ext uri="{FF2B5EF4-FFF2-40B4-BE49-F238E27FC236}">
                    <a16:creationId xmlns:a16="http://schemas.microsoft.com/office/drawing/2014/main" id="{DB1CF10A-6234-4DC5-AB5F-94BF5022FC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30958" y="4831127"/>
                <a:ext cx="4164080" cy="1434844"/>
              </a:xfrm>
              <a:prstGeom prst="rect">
                <a:avLst/>
              </a:prstGeom>
            </p:spPr>
          </p:pic>
          <p:pic>
            <p:nvPicPr>
              <p:cNvPr id="18" name="図 17" descr="屋外, 家, 建物, 水 が含まれている画像&#10;&#10;自動的に生成された説明">
                <a:extLst>
                  <a:ext uri="{FF2B5EF4-FFF2-40B4-BE49-F238E27FC236}">
                    <a16:creationId xmlns:a16="http://schemas.microsoft.com/office/drawing/2014/main" id="{D1377E85-C1E0-4D79-BBDC-63E0EFBA70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0959" y="3085579"/>
                <a:ext cx="2903559" cy="1745548"/>
              </a:xfrm>
              <a:prstGeom prst="rect">
                <a:avLst/>
              </a:prstGeom>
            </p:spPr>
          </p:pic>
          <p:pic>
            <p:nvPicPr>
              <p:cNvPr id="20" name="図 19" descr="水, 屋外, 砂浜, ボート が含まれている画像&#10;&#10;自動的に生成された説明">
                <a:extLst>
                  <a:ext uri="{FF2B5EF4-FFF2-40B4-BE49-F238E27FC236}">
                    <a16:creationId xmlns:a16="http://schemas.microsoft.com/office/drawing/2014/main" id="{85AF915E-C22C-476F-8B17-12FC27F9A6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995038" y="3085579"/>
                <a:ext cx="3301907" cy="1410747"/>
              </a:xfrm>
              <a:prstGeom prst="rect">
                <a:avLst/>
              </a:prstGeom>
            </p:spPr>
          </p:pic>
        </p:grpSp>
        <p:grpSp>
          <p:nvGrpSpPr>
            <p:cNvPr id="50" name="グループ化 49">
              <a:extLst>
                <a:ext uri="{FF2B5EF4-FFF2-40B4-BE49-F238E27FC236}">
                  <a16:creationId xmlns:a16="http://schemas.microsoft.com/office/drawing/2014/main" id="{65A8A309-A3D2-4F81-B531-AD7C7539988F}"/>
                </a:ext>
              </a:extLst>
            </p:cNvPr>
            <p:cNvGrpSpPr/>
            <p:nvPr/>
          </p:nvGrpSpPr>
          <p:grpSpPr>
            <a:xfrm>
              <a:off x="814560" y="3072913"/>
              <a:ext cx="7514881" cy="3193058"/>
              <a:chOff x="814560" y="3072913"/>
              <a:chExt cx="7514881" cy="3193058"/>
            </a:xfrm>
          </p:grpSpPr>
          <p:cxnSp>
            <p:nvCxnSpPr>
              <p:cNvPr id="51" name="直線コネクタ 50">
                <a:extLst>
                  <a:ext uri="{FF2B5EF4-FFF2-40B4-BE49-F238E27FC236}">
                    <a16:creationId xmlns:a16="http://schemas.microsoft.com/office/drawing/2014/main" id="{F4732FA7-A5AE-4035-9FFF-A2C9D8D686F9}"/>
                  </a:ext>
                </a:extLst>
              </p:cNvPr>
              <p:cNvCxnSpPr>
                <a:cxnSpLocks/>
              </p:cNvCxnSpPr>
              <p:nvPr/>
            </p:nvCxnSpPr>
            <p:spPr bwMode="auto">
              <a:xfrm>
                <a:off x="4992591" y="3072913"/>
                <a:ext cx="0" cy="3193058"/>
              </a:xfrm>
              <a:prstGeom prst="line">
                <a:avLst/>
              </a:prstGeom>
              <a:noFill/>
              <a:ln w="38100" cap="flat" cmpd="sng" algn="ctr">
                <a:solidFill>
                  <a:schemeClr val="bg1"/>
                </a:solidFill>
                <a:prstDash val="solid"/>
                <a:miter lim="800000"/>
                <a:headEnd type="none" w="med" len="med"/>
                <a:tailEnd type="none" w="lg" len="lg"/>
              </a:ln>
              <a:effectLst/>
            </p:spPr>
          </p:cxnSp>
          <p:cxnSp>
            <p:nvCxnSpPr>
              <p:cNvPr id="52" name="直線コネクタ 51">
                <a:extLst>
                  <a:ext uri="{FF2B5EF4-FFF2-40B4-BE49-F238E27FC236}">
                    <a16:creationId xmlns:a16="http://schemas.microsoft.com/office/drawing/2014/main" id="{ABE20918-96E9-43D4-AF18-EB8591C0EB8B}"/>
                  </a:ext>
                </a:extLst>
              </p:cNvPr>
              <p:cNvCxnSpPr>
                <a:cxnSpLocks/>
              </p:cNvCxnSpPr>
              <p:nvPr/>
            </p:nvCxnSpPr>
            <p:spPr bwMode="auto">
              <a:xfrm>
                <a:off x="4995038" y="4496327"/>
                <a:ext cx="3334403" cy="10894"/>
              </a:xfrm>
              <a:prstGeom prst="line">
                <a:avLst/>
              </a:prstGeom>
              <a:noFill/>
              <a:ln w="38100" cap="flat" cmpd="sng" algn="ctr">
                <a:solidFill>
                  <a:schemeClr val="bg1"/>
                </a:solidFill>
                <a:prstDash val="solid"/>
                <a:miter lim="800000"/>
                <a:headEnd type="none" w="med" len="med"/>
                <a:tailEnd type="none" w="lg" len="lg"/>
              </a:ln>
              <a:effectLst/>
            </p:spPr>
          </p:cxnSp>
          <p:cxnSp>
            <p:nvCxnSpPr>
              <p:cNvPr id="53" name="直線コネクタ 52">
                <a:extLst>
                  <a:ext uri="{FF2B5EF4-FFF2-40B4-BE49-F238E27FC236}">
                    <a16:creationId xmlns:a16="http://schemas.microsoft.com/office/drawing/2014/main" id="{48E9ABE3-C4EC-4A3A-965B-74A339C80664}"/>
                  </a:ext>
                </a:extLst>
              </p:cNvPr>
              <p:cNvCxnSpPr>
                <a:cxnSpLocks/>
              </p:cNvCxnSpPr>
              <p:nvPr/>
            </p:nvCxnSpPr>
            <p:spPr bwMode="auto">
              <a:xfrm>
                <a:off x="814560" y="4825680"/>
                <a:ext cx="4180477" cy="18113"/>
              </a:xfrm>
              <a:prstGeom prst="line">
                <a:avLst/>
              </a:prstGeom>
              <a:noFill/>
              <a:ln w="38100" cap="flat" cmpd="sng" algn="ctr">
                <a:solidFill>
                  <a:schemeClr val="bg1"/>
                </a:solidFill>
                <a:prstDash val="solid"/>
                <a:miter lim="800000"/>
                <a:headEnd type="none" w="med" len="med"/>
                <a:tailEnd type="none" w="lg" len="lg"/>
              </a:ln>
              <a:effectLst/>
            </p:spPr>
          </p:cxnSp>
          <p:cxnSp>
            <p:nvCxnSpPr>
              <p:cNvPr id="54" name="直線コネクタ 53">
                <a:extLst>
                  <a:ext uri="{FF2B5EF4-FFF2-40B4-BE49-F238E27FC236}">
                    <a16:creationId xmlns:a16="http://schemas.microsoft.com/office/drawing/2014/main" id="{6D4C61C3-8FB2-493C-A359-B671E5AAC8B6}"/>
                  </a:ext>
                </a:extLst>
              </p:cNvPr>
              <p:cNvCxnSpPr>
                <a:cxnSpLocks/>
              </p:cNvCxnSpPr>
              <p:nvPr/>
            </p:nvCxnSpPr>
            <p:spPr bwMode="auto">
              <a:xfrm flipH="1">
                <a:off x="3736819" y="3072913"/>
                <a:ext cx="2446" cy="1752767"/>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30" name="タイトル 5">
            <a:extLst>
              <a:ext uri="{FF2B5EF4-FFF2-40B4-BE49-F238E27FC236}">
                <a16:creationId xmlns:a16="http://schemas.microsoft.com/office/drawing/2014/main" id="{DD7CDDD3-9A36-4613-B537-420A13C6F996}"/>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664201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29570834_1768171649912317_273823109940792409_n.jpg">
            <a:extLst>
              <a:ext uri="{FF2B5EF4-FFF2-40B4-BE49-F238E27FC236}">
                <a16:creationId xmlns:a16="http://schemas.microsoft.com/office/drawing/2014/main" id="{A0CA6A32-3462-416A-B389-2E0871F2D0C7}"/>
              </a:ext>
            </a:extLst>
          </p:cNvPr>
          <p:cNvPicPr/>
          <p:nvPr/>
        </p:nvPicPr>
        <p:blipFill rotWithShape="1">
          <a:blip r:embed="rId3" cstate="print"/>
          <a:srcRect l="129" t="12269" r="-1" b="11218"/>
          <a:stretch/>
        </p:blipFill>
        <p:spPr>
          <a:xfrm>
            <a:off x="4769628" y="2804026"/>
            <a:ext cx="4062977" cy="2398009"/>
          </a:xfrm>
          <a:prstGeom prst="rect">
            <a:avLst/>
          </a:prstGeom>
        </p:spPr>
      </p:pic>
      <p:pic>
        <p:nvPicPr>
          <p:cNvPr id="6" name="Picture 9" descr="IMG_3414.JPG">
            <a:extLst>
              <a:ext uri="{FF2B5EF4-FFF2-40B4-BE49-F238E27FC236}">
                <a16:creationId xmlns:a16="http://schemas.microsoft.com/office/drawing/2014/main" id="{18EE58FB-876B-451A-9900-2BABB729E07C}"/>
              </a:ext>
            </a:extLst>
          </p:cNvPr>
          <p:cNvPicPr/>
          <p:nvPr/>
        </p:nvPicPr>
        <p:blipFill rotWithShape="1">
          <a:blip r:embed="rId4" cstate="print"/>
          <a:srcRect t="32127" r="13256" b="5577"/>
          <a:stretch/>
        </p:blipFill>
        <p:spPr>
          <a:xfrm>
            <a:off x="271840" y="2804026"/>
            <a:ext cx="4247456" cy="2398009"/>
          </a:xfrm>
          <a:prstGeom prst="rect">
            <a:avLst/>
          </a:prstGeom>
        </p:spPr>
      </p:pic>
      <p:sp>
        <p:nvSpPr>
          <p:cNvPr id="8" name="テキスト ボックス 7">
            <a:extLst>
              <a:ext uri="{FF2B5EF4-FFF2-40B4-BE49-F238E27FC236}">
                <a16:creationId xmlns:a16="http://schemas.microsoft.com/office/drawing/2014/main" id="{AFE4D4A9-FC23-4A87-AFC2-51711E47EE79}"/>
              </a:ext>
            </a:extLst>
          </p:cNvPr>
          <p:cNvSpPr txBox="1">
            <a:spLocks noChangeArrowheads="1"/>
          </p:cNvSpPr>
          <p:nvPr/>
        </p:nvSpPr>
        <p:spPr bwMode="auto">
          <a:xfrm>
            <a:off x="271840" y="5202035"/>
            <a:ext cx="4247456"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r>
              <a:rPr lang="ja-JP" altLang="ja-JP" sz="1400" dirty="0">
                <a:latin typeface="Arial" panose="020B0604020202020204" pitchFamily="34" charset="0"/>
              </a:rPr>
              <a:t>北部にある学校が鉄砲水で完全に破壊され</a:t>
            </a:r>
            <a:r>
              <a:rPr lang="en-AU" altLang="ja-JP" sz="1400" dirty="0">
                <a:latin typeface="Arial" panose="020B0604020202020204" pitchFamily="34" charset="0"/>
              </a:rPr>
              <a:t>199</a:t>
            </a:r>
            <a:r>
              <a:rPr lang="ja-JP" altLang="ja-JP" sz="1400" dirty="0">
                <a:latin typeface="Arial" panose="020B0604020202020204" pitchFamily="34" charset="0"/>
              </a:rPr>
              <a:t>人が被災</a:t>
            </a:r>
            <a:r>
              <a:rPr lang="ja-JP" altLang="en-US" sz="1400" dirty="0">
                <a:latin typeface="Arial" panose="020B0604020202020204" pitchFamily="34" charset="0"/>
              </a:rPr>
              <a:t>。</a:t>
            </a:r>
            <a:r>
              <a:rPr lang="ja-JP" altLang="ja-JP" sz="1400" dirty="0">
                <a:latin typeface="Arial" panose="020B0604020202020204" pitchFamily="34" charset="0"/>
              </a:rPr>
              <a:t>早期警報のおかげで幸いにして死者はなくこれまでに比べて人々の備えはできていた</a:t>
            </a:r>
          </a:p>
        </p:txBody>
      </p:sp>
      <p:sp>
        <p:nvSpPr>
          <p:cNvPr id="9" name="テキスト ボックス 8">
            <a:extLst>
              <a:ext uri="{FF2B5EF4-FFF2-40B4-BE49-F238E27FC236}">
                <a16:creationId xmlns:a16="http://schemas.microsoft.com/office/drawing/2014/main" id="{8A0DEC17-57D9-4F4C-BD13-B9860D2A4427}"/>
              </a:ext>
            </a:extLst>
          </p:cNvPr>
          <p:cNvSpPr txBox="1">
            <a:spLocks noChangeArrowheads="1"/>
          </p:cNvSpPr>
          <p:nvPr/>
        </p:nvSpPr>
        <p:spPr bwMode="auto">
          <a:xfrm>
            <a:off x="4769628" y="5212177"/>
            <a:ext cx="4062977" cy="98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r>
              <a:rPr lang="ja-JP" altLang="ja-JP" sz="1400" dirty="0">
                <a:latin typeface="Arial" panose="020B0604020202020204" pitchFamily="34" charset="0"/>
              </a:rPr>
              <a:t>全住民・全校の離島</a:t>
            </a:r>
            <a:r>
              <a:rPr lang="ja-JP" altLang="en-US" sz="1400" dirty="0">
                <a:latin typeface="Arial" panose="020B0604020202020204" pitchFamily="34" charset="0"/>
              </a:rPr>
              <a:t>へ</a:t>
            </a:r>
            <a:r>
              <a:rPr lang="ja-JP" altLang="ja-JP" sz="1400" dirty="0">
                <a:latin typeface="Arial" panose="020B0604020202020204" pitchFamily="34" charset="0"/>
              </a:rPr>
              <a:t>避難</a:t>
            </a:r>
            <a:endParaRPr lang="en-US" altLang="ja-JP" sz="1400" dirty="0">
              <a:latin typeface="Arial" panose="020B0604020202020204" pitchFamily="34" charset="0"/>
            </a:endParaRPr>
          </a:p>
          <a:p>
            <a:pPr algn="just"/>
            <a:r>
              <a:rPr lang="ja-JP" altLang="ja-JP" sz="1400" dirty="0">
                <a:latin typeface="Arial" panose="020B0604020202020204" pitchFamily="34" charset="0"/>
              </a:rPr>
              <a:t>研修</a:t>
            </a:r>
            <a:r>
              <a:rPr lang="ja-JP" altLang="en-US" sz="1400" dirty="0">
                <a:latin typeface="Arial" panose="020B0604020202020204" pitchFamily="34" charset="0"/>
              </a:rPr>
              <a:t>を受けた</a:t>
            </a:r>
            <a:r>
              <a:rPr lang="ja-JP" altLang="ja-JP" sz="1400" dirty="0">
                <a:latin typeface="Arial" panose="020B0604020202020204" pitchFamily="34" charset="0"/>
              </a:rPr>
              <a:t>ユース・ボランティア</a:t>
            </a:r>
            <a:r>
              <a:rPr lang="ja-JP" altLang="en-US" sz="1400" dirty="0">
                <a:latin typeface="Arial" panose="020B0604020202020204" pitchFamily="34" charset="0"/>
              </a:rPr>
              <a:t>が</a:t>
            </a:r>
            <a:r>
              <a:rPr lang="ja-JP" altLang="ja-JP" sz="1400" dirty="0">
                <a:latin typeface="Arial" panose="020B0604020202020204" pitchFamily="34" charset="0"/>
              </a:rPr>
              <a:t>状況を把握</a:t>
            </a:r>
            <a:endParaRPr lang="en-US" altLang="ja-JP" sz="1400" dirty="0">
              <a:latin typeface="Arial" panose="020B0604020202020204" pitchFamily="34" charset="0"/>
            </a:endParaRPr>
          </a:p>
          <a:p>
            <a:pPr marL="179388" indent="-179388" algn="just"/>
            <a:r>
              <a:rPr lang="ja-JP" altLang="en-US" sz="1400" dirty="0">
                <a:latin typeface="Arial" panose="020B0604020202020204" pitchFamily="34" charset="0"/>
              </a:rPr>
              <a:t>→</a:t>
            </a:r>
            <a:r>
              <a:rPr lang="ja-JP" altLang="ja-JP" sz="1400" dirty="0">
                <a:latin typeface="Arial" panose="020B0604020202020204" pitchFamily="34" charset="0"/>
              </a:rPr>
              <a:t>教育省の指示が発出されると速やかに避難準備に取りかか</a:t>
            </a:r>
            <a:r>
              <a:rPr lang="ja-JP" altLang="en-US" sz="1400" dirty="0">
                <a:latin typeface="Arial" panose="020B0604020202020204" pitchFamily="34" charset="0"/>
              </a:rPr>
              <a:t>った</a:t>
            </a:r>
            <a:endParaRPr lang="ja-JP" altLang="ja-JP" sz="1400" dirty="0">
              <a:latin typeface="Arial" panose="020B0604020202020204" pitchFamily="34" charset="0"/>
            </a:endParaRPr>
          </a:p>
        </p:txBody>
      </p:sp>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2" name="グループ化 11"/>
          <p:cNvGrpSpPr/>
          <p:nvPr/>
        </p:nvGrpSpPr>
        <p:grpSpPr>
          <a:xfrm>
            <a:off x="167267" y="741392"/>
            <a:ext cx="806895" cy="729493"/>
            <a:chOff x="830042" y="680647"/>
            <a:chExt cx="806895" cy="729493"/>
          </a:xfrm>
        </p:grpSpPr>
        <p:pic>
          <p:nvPicPr>
            <p:cNvPr id="13" name="Picture 2" descr="C:\DOCUME~1\ADMINI~1\LOCALS~1\Temp\VMwareDnD\8017dcea\国旗_バヌアツ.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15" name="グループ化 14"/>
          <p:cNvGrpSpPr/>
          <p:nvPr/>
        </p:nvGrpSpPr>
        <p:grpSpPr>
          <a:xfrm>
            <a:off x="1108464" y="1131807"/>
            <a:ext cx="7268333" cy="503872"/>
            <a:chOff x="174392" y="3027154"/>
            <a:chExt cx="7268333" cy="503872"/>
          </a:xfrm>
        </p:grpSpPr>
        <p:sp>
          <p:nvSpPr>
            <p:cNvPr id="16"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065683"/>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Floods</a:t>
              </a:r>
              <a:r>
                <a:rPr lang="ja-JP" altLang="en-US"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（洪水） </a:t>
              </a:r>
              <a:endParaRPr lang="en-US" altLang="ja-JP" sz="20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角丸四角形 25">
              <a:extLst>
                <a:ext uri="{FF2B5EF4-FFF2-40B4-BE49-F238E27FC236}">
                  <a16:creationId xmlns:a16="http://schemas.microsoft.com/office/drawing/2014/main" id="{6497FB7C-B3A8-45F2-9749-78343C5004C4}"/>
                </a:ext>
              </a:extLst>
            </p:cNvPr>
            <p:cNvSpPr/>
            <p:nvPr/>
          </p:nvSpPr>
          <p:spPr>
            <a:xfrm>
              <a:off x="174392" y="3027154"/>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25">
              <a:extLst>
                <a:ext uri="{FF2B5EF4-FFF2-40B4-BE49-F238E27FC236}">
                  <a16:creationId xmlns:a16="http://schemas.microsoft.com/office/drawing/2014/main" id="{167CDD4F-20B2-4CD0-9F41-3489343EFDBF}"/>
                </a:ext>
              </a:extLst>
            </p:cNvPr>
            <p:cNvSpPr/>
            <p:nvPr/>
          </p:nvSpPr>
          <p:spPr>
            <a:xfrm>
              <a:off x="187748" y="3032103"/>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9" name="グループ化 18"/>
          <p:cNvGrpSpPr/>
          <p:nvPr/>
        </p:nvGrpSpPr>
        <p:grpSpPr>
          <a:xfrm>
            <a:off x="1108464" y="1736667"/>
            <a:ext cx="7268333" cy="503872"/>
            <a:chOff x="174392" y="3708806"/>
            <a:chExt cx="7268333" cy="503872"/>
          </a:xfrm>
        </p:grpSpPr>
        <p:sp>
          <p:nvSpPr>
            <p:cNvPr id="20"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3747335"/>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0">
                <a:spcBef>
                  <a:spcPct val="0"/>
                </a:spcBef>
                <a:buNone/>
              </a:pPr>
              <a:r>
                <a:rPr lang="en-US" altLang="ja-JP" sz="2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Droughts</a:t>
              </a:r>
              <a:r>
                <a:rPr lang="ja-JP" altLang="en-US"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（干ばつ） </a:t>
              </a:r>
              <a:endParaRPr lang="en-US" altLang="ja-JP" sz="18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5">
              <a:extLst>
                <a:ext uri="{FF2B5EF4-FFF2-40B4-BE49-F238E27FC236}">
                  <a16:creationId xmlns:a16="http://schemas.microsoft.com/office/drawing/2014/main" id="{6497FB7C-B3A8-45F2-9749-78343C5004C4}"/>
                </a:ext>
              </a:extLst>
            </p:cNvPr>
            <p:cNvSpPr/>
            <p:nvPr/>
          </p:nvSpPr>
          <p:spPr>
            <a:xfrm>
              <a:off x="174392" y="3708806"/>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5">
              <a:extLst>
                <a:ext uri="{FF2B5EF4-FFF2-40B4-BE49-F238E27FC236}">
                  <a16:creationId xmlns:a16="http://schemas.microsoft.com/office/drawing/2014/main" id="{167CDD4F-20B2-4CD0-9F41-3489343EFDBF}"/>
                </a:ext>
              </a:extLst>
            </p:cNvPr>
            <p:cNvSpPr/>
            <p:nvPr/>
          </p:nvSpPr>
          <p:spPr>
            <a:xfrm>
              <a:off x="187748" y="3713755"/>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26</a:t>
            </a:fld>
            <a:endParaRPr lang="en-US" altLang="ja-JP" dirty="0">
              <a:latin typeface="メイリオ" pitchFamily="50" charset="-128"/>
              <a:ea typeface="メイリオ" pitchFamily="50" charset="-128"/>
              <a:cs typeface="メイリオ" pitchFamily="50" charset="-128"/>
            </a:endParaRPr>
          </a:p>
        </p:txBody>
      </p:sp>
      <p:sp>
        <p:nvSpPr>
          <p:cNvPr id="25" name="正方形/長方形 3">
            <a:extLst>
              <a:ext uri="{FF2B5EF4-FFF2-40B4-BE49-F238E27FC236}">
                <a16:creationId xmlns:a16="http://schemas.microsoft.com/office/drawing/2014/main" id="{3C244C30-9D5F-41D2-BD9F-80A179869175}"/>
              </a:ext>
            </a:extLst>
          </p:cNvPr>
          <p:cNvSpPr>
            <a:spLocks noChangeArrowheads="1"/>
          </p:cNvSpPr>
          <p:nvPr/>
        </p:nvSpPr>
        <p:spPr bwMode="auto">
          <a:xfrm>
            <a:off x="5749300" y="6421421"/>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タイトル 5">
            <a:extLst>
              <a:ext uri="{FF2B5EF4-FFF2-40B4-BE49-F238E27FC236}">
                <a16:creationId xmlns:a16="http://schemas.microsoft.com/office/drawing/2014/main" id="{326E8A67-7D93-47A5-B123-DA4A297B9548}"/>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3205383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A6CF694-E7C4-4517-822C-A8357D22827D}"/>
              </a:ext>
            </a:extLst>
          </p:cNvPr>
          <p:cNvSpPr txBox="1">
            <a:spLocks noChangeArrowheads="1"/>
          </p:cNvSpPr>
          <p:nvPr/>
        </p:nvSpPr>
        <p:spPr bwMode="auto">
          <a:xfrm>
            <a:off x="632498" y="6202589"/>
            <a:ext cx="26659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r>
              <a:rPr lang="ja-JP" altLang="en-US" sz="1400" dirty="0">
                <a:latin typeface="Arial" panose="020B0604020202020204" pitchFamily="34" charset="0"/>
              </a:rPr>
              <a:t>高い場所へ避難した</a:t>
            </a:r>
            <a:endParaRPr lang="ja-JP" altLang="ja-JP" sz="1400" dirty="0">
              <a:latin typeface="Arial" panose="020B0604020202020204" pitchFamily="34" charset="0"/>
            </a:endParaRPr>
          </a:p>
        </p:txBody>
      </p:sp>
      <p:sp>
        <p:nvSpPr>
          <p:cNvPr id="1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6" name="グループ化 15"/>
          <p:cNvGrpSpPr/>
          <p:nvPr/>
        </p:nvGrpSpPr>
        <p:grpSpPr>
          <a:xfrm>
            <a:off x="167267" y="741392"/>
            <a:ext cx="806895" cy="729493"/>
            <a:chOff x="830042" y="680647"/>
            <a:chExt cx="806895" cy="729493"/>
          </a:xfrm>
        </p:grpSpPr>
        <p:pic>
          <p:nvPicPr>
            <p:cNvPr id="17"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23" name="グループ化 22"/>
          <p:cNvGrpSpPr/>
          <p:nvPr/>
        </p:nvGrpSpPr>
        <p:grpSpPr>
          <a:xfrm>
            <a:off x="1095108" y="1141116"/>
            <a:ext cx="7268333" cy="503872"/>
            <a:chOff x="174392" y="4390458"/>
            <a:chExt cx="7268333" cy="503872"/>
          </a:xfrm>
        </p:grpSpPr>
        <p:sp>
          <p:nvSpPr>
            <p:cNvPr id="24"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4428987"/>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Tsunami</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（津波）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5">
              <a:extLst>
                <a:ext uri="{FF2B5EF4-FFF2-40B4-BE49-F238E27FC236}">
                  <a16:creationId xmlns:a16="http://schemas.microsoft.com/office/drawing/2014/main" id="{6497FB7C-B3A8-45F2-9749-78343C5004C4}"/>
                </a:ext>
              </a:extLst>
            </p:cNvPr>
            <p:cNvSpPr/>
            <p:nvPr/>
          </p:nvSpPr>
          <p:spPr>
            <a:xfrm>
              <a:off x="174392" y="4390458"/>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25">
              <a:extLst>
                <a:ext uri="{FF2B5EF4-FFF2-40B4-BE49-F238E27FC236}">
                  <a16:creationId xmlns:a16="http://schemas.microsoft.com/office/drawing/2014/main" id="{167CDD4F-20B2-4CD0-9F41-3489343EFDBF}"/>
                </a:ext>
              </a:extLst>
            </p:cNvPr>
            <p:cNvSpPr/>
            <p:nvPr/>
          </p:nvSpPr>
          <p:spPr>
            <a:xfrm>
              <a:off x="187748" y="4395407"/>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27</a:t>
            </a:fld>
            <a:endParaRPr lang="en-US" altLang="ja-JP" dirty="0">
              <a:latin typeface="メイリオ" pitchFamily="50" charset="-128"/>
              <a:ea typeface="メイリオ" pitchFamily="50" charset="-128"/>
              <a:cs typeface="メイリオ" pitchFamily="50" charset="-128"/>
            </a:endParaRPr>
          </a:p>
        </p:txBody>
      </p:sp>
      <p:grpSp>
        <p:nvGrpSpPr>
          <p:cNvPr id="52" name="グループ化 51">
            <a:extLst>
              <a:ext uri="{FF2B5EF4-FFF2-40B4-BE49-F238E27FC236}">
                <a16:creationId xmlns:a16="http://schemas.microsoft.com/office/drawing/2014/main" id="{301B410E-8AF9-4AAF-91B0-947333B5D4E2}"/>
              </a:ext>
            </a:extLst>
          </p:cNvPr>
          <p:cNvGrpSpPr/>
          <p:nvPr/>
        </p:nvGrpSpPr>
        <p:grpSpPr>
          <a:xfrm>
            <a:off x="646575" y="2555840"/>
            <a:ext cx="7871414" cy="3646749"/>
            <a:chOff x="646575" y="2555840"/>
            <a:chExt cx="7871414" cy="3646749"/>
          </a:xfrm>
        </p:grpSpPr>
        <p:grpSp>
          <p:nvGrpSpPr>
            <p:cNvPr id="51" name="グループ化 50">
              <a:extLst>
                <a:ext uri="{FF2B5EF4-FFF2-40B4-BE49-F238E27FC236}">
                  <a16:creationId xmlns:a16="http://schemas.microsoft.com/office/drawing/2014/main" id="{446E8AE0-E660-43F9-920D-6EB6921ECA73}"/>
                </a:ext>
              </a:extLst>
            </p:cNvPr>
            <p:cNvGrpSpPr/>
            <p:nvPr/>
          </p:nvGrpSpPr>
          <p:grpSpPr>
            <a:xfrm>
              <a:off x="646575" y="2565568"/>
              <a:ext cx="7843373" cy="3622699"/>
              <a:chOff x="646575" y="2565568"/>
              <a:chExt cx="7843373" cy="3622699"/>
            </a:xfrm>
          </p:grpSpPr>
          <p:pic>
            <p:nvPicPr>
              <p:cNvPr id="3" name="図 2" descr="森の中にある川&#10;&#10;自動的に生成された説明">
                <a:extLst>
                  <a:ext uri="{FF2B5EF4-FFF2-40B4-BE49-F238E27FC236}">
                    <a16:creationId xmlns:a16="http://schemas.microsoft.com/office/drawing/2014/main" id="{7F2BA165-0718-4C64-A29C-954513A807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4051" y="2565568"/>
                <a:ext cx="4336078" cy="1799690"/>
              </a:xfrm>
              <a:prstGeom prst="rect">
                <a:avLst/>
              </a:prstGeom>
            </p:spPr>
          </p:pic>
          <p:pic>
            <p:nvPicPr>
              <p:cNvPr id="8" name="図 7" descr="屋外, 木, 手のひら, ウォーキング が含まれている画像&#10;&#10;自動的に生成された説明">
                <a:extLst>
                  <a:ext uri="{FF2B5EF4-FFF2-40B4-BE49-F238E27FC236}">
                    <a16:creationId xmlns:a16="http://schemas.microsoft.com/office/drawing/2014/main" id="{8E8A6DA8-2AD9-4204-BBF4-5BE3EA637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0129" y="2565568"/>
                <a:ext cx="3499819" cy="1817799"/>
              </a:xfrm>
              <a:prstGeom prst="rect">
                <a:avLst/>
              </a:prstGeom>
            </p:spPr>
          </p:pic>
          <p:pic>
            <p:nvPicPr>
              <p:cNvPr id="11" name="図 10" descr="屋外, キリン, 泥, 川 が含まれている画像&#10;&#10;自動的に生成された説明">
                <a:extLst>
                  <a:ext uri="{FF2B5EF4-FFF2-40B4-BE49-F238E27FC236}">
                    <a16:creationId xmlns:a16="http://schemas.microsoft.com/office/drawing/2014/main" id="{464CAB3A-86B5-4DE8-9EA4-5822BD2908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4"/>
              <a:stretch/>
            </p:blipFill>
            <p:spPr>
              <a:xfrm>
                <a:off x="5929836" y="4374313"/>
                <a:ext cx="2560112" cy="1813954"/>
              </a:xfrm>
              <a:prstGeom prst="rect">
                <a:avLst/>
              </a:prstGeom>
            </p:spPr>
          </p:pic>
          <p:pic>
            <p:nvPicPr>
              <p:cNvPr id="13" name="図 12" descr="屋外, 草, 工場, 木 が含まれている画像&#10;&#10;自動的に生成された説明">
                <a:extLst>
                  <a:ext uri="{FF2B5EF4-FFF2-40B4-BE49-F238E27FC236}">
                    <a16:creationId xmlns:a16="http://schemas.microsoft.com/office/drawing/2014/main" id="{B33179DC-BFA0-4EDB-88BB-2DE185983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277923" y="4381619"/>
                <a:ext cx="2651913" cy="1806648"/>
              </a:xfrm>
              <a:prstGeom prst="rect">
                <a:avLst/>
              </a:prstGeom>
            </p:spPr>
          </p:pic>
          <p:pic>
            <p:nvPicPr>
              <p:cNvPr id="46" name="図 45" descr="屋外, 草, 民衆, グループ が含まれている画像&#10;&#10;自動的に生成された説明">
                <a:extLst>
                  <a:ext uri="{FF2B5EF4-FFF2-40B4-BE49-F238E27FC236}">
                    <a16:creationId xmlns:a16="http://schemas.microsoft.com/office/drawing/2014/main" id="{78C82540-101F-45D9-BFF1-0093202E79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30000"/>
                        </a14:imgEffect>
                      </a14:imgLayer>
                    </a14:imgProps>
                  </a:ext>
                  <a:ext uri="{28A0092B-C50C-407E-A947-70E740481C1C}">
                    <a14:useLocalDpi xmlns:a14="http://schemas.microsoft.com/office/drawing/2010/main" val="0"/>
                  </a:ext>
                </a:extLst>
              </a:blip>
              <a:srcRect/>
              <a:stretch/>
            </p:blipFill>
            <p:spPr>
              <a:xfrm>
                <a:off x="646575" y="4381271"/>
                <a:ext cx="2651913" cy="1806996"/>
              </a:xfrm>
              <a:prstGeom prst="rect">
                <a:avLst/>
              </a:prstGeom>
            </p:spPr>
          </p:pic>
        </p:grpSp>
        <p:grpSp>
          <p:nvGrpSpPr>
            <p:cNvPr id="50" name="グループ化 49">
              <a:extLst>
                <a:ext uri="{FF2B5EF4-FFF2-40B4-BE49-F238E27FC236}">
                  <a16:creationId xmlns:a16="http://schemas.microsoft.com/office/drawing/2014/main" id="{BF22DD05-E695-43E5-9837-BB552ED3B148}"/>
                </a:ext>
              </a:extLst>
            </p:cNvPr>
            <p:cNvGrpSpPr/>
            <p:nvPr/>
          </p:nvGrpSpPr>
          <p:grpSpPr>
            <a:xfrm>
              <a:off x="654051" y="2555840"/>
              <a:ext cx="7863938" cy="3646749"/>
              <a:chOff x="654051" y="2555840"/>
              <a:chExt cx="7863938" cy="3646749"/>
            </a:xfrm>
          </p:grpSpPr>
          <p:cxnSp>
            <p:nvCxnSpPr>
              <p:cNvPr id="39" name="直線コネクタ 38">
                <a:extLst>
                  <a:ext uri="{FF2B5EF4-FFF2-40B4-BE49-F238E27FC236}">
                    <a16:creationId xmlns:a16="http://schemas.microsoft.com/office/drawing/2014/main" id="{F4D6BF34-C579-41C8-97B6-BF949D8398F2}"/>
                  </a:ext>
                </a:extLst>
              </p:cNvPr>
              <p:cNvCxnSpPr>
                <a:cxnSpLocks/>
              </p:cNvCxnSpPr>
              <p:nvPr/>
            </p:nvCxnSpPr>
            <p:spPr bwMode="auto">
              <a:xfrm>
                <a:off x="4990129" y="2555840"/>
                <a:ext cx="0" cy="1815703"/>
              </a:xfrm>
              <a:prstGeom prst="line">
                <a:avLst/>
              </a:prstGeom>
              <a:noFill/>
              <a:ln w="38100" cap="flat" cmpd="sng" algn="ctr">
                <a:solidFill>
                  <a:schemeClr val="bg1"/>
                </a:solidFill>
                <a:prstDash val="solid"/>
                <a:miter lim="800000"/>
                <a:headEnd type="none" w="med" len="med"/>
                <a:tailEnd type="none" w="lg" len="lg"/>
              </a:ln>
              <a:effectLst/>
            </p:spPr>
          </p:cxnSp>
          <p:cxnSp>
            <p:nvCxnSpPr>
              <p:cNvPr id="44" name="直線コネクタ 43">
                <a:extLst>
                  <a:ext uri="{FF2B5EF4-FFF2-40B4-BE49-F238E27FC236}">
                    <a16:creationId xmlns:a16="http://schemas.microsoft.com/office/drawing/2014/main" id="{DF13451E-4D95-4A8A-A418-05071294A38C}"/>
                  </a:ext>
                </a:extLst>
              </p:cNvPr>
              <p:cNvCxnSpPr>
                <a:cxnSpLocks/>
              </p:cNvCxnSpPr>
              <p:nvPr/>
            </p:nvCxnSpPr>
            <p:spPr bwMode="auto">
              <a:xfrm>
                <a:off x="5940239" y="4379850"/>
                <a:ext cx="0" cy="1822739"/>
              </a:xfrm>
              <a:prstGeom prst="line">
                <a:avLst/>
              </a:prstGeom>
              <a:noFill/>
              <a:ln w="38100" cap="flat" cmpd="sng" algn="ctr">
                <a:solidFill>
                  <a:schemeClr val="bg1"/>
                </a:solidFill>
                <a:prstDash val="solid"/>
                <a:miter lim="800000"/>
                <a:headEnd type="none" w="med" len="med"/>
                <a:tailEnd type="none" w="lg" len="lg"/>
              </a:ln>
              <a:effectLst/>
            </p:spPr>
          </p:cxnSp>
          <p:cxnSp>
            <p:nvCxnSpPr>
              <p:cNvPr id="43" name="直線コネクタ 42">
                <a:extLst>
                  <a:ext uri="{FF2B5EF4-FFF2-40B4-BE49-F238E27FC236}">
                    <a16:creationId xmlns:a16="http://schemas.microsoft.com/office/drawing/2014/main" id="{2F148755-1391-43BD-85DF-E05036323222}"/>
                  </a:ext>
                </a:extLst>
              </p:cNvPr>
              <p:cNvCxnSpPr>
                <a:cxnSpLocks/>
              </p:cNvCxnSpPr>
              <p:nvPr/>
            </p:nvCxnSpPr>
            <p:spPr bwMode="auto">
              <a:xfrm>
                <a:off x="3285468" y="4379325"/>
                <a:ext cx="13020" cy="1823264"/>
              </a:xfrm>
              <a:prstGeom prst="line">
                <a:avLst/>
              </a:prstGeom>
              <a:noFill/>
              <a:ln w="38100" cap="flat" cmpd="sng" algn="ctr">
                <a:solidFill>
                  <a:schemeClr val="bg1"/>
                </a:solidFill>
                <a:prstDash val="solid"/>
                <a:miter lim="800000"/>
                <a:headEnd type="none" w="med" len="med"/>
                <a:tailEnd type="none" w="lg" len="lg"/>
              </a:ln>
              <a:effectLst/>
            </p:spPr>
          </p:cxnSp>
          <p:cxnSp>
            <p:nvCxnSpPr>
              <p:cNvPr id="40" name="直線コネクタ 39">
                <a:extLst>
                  <a:ext uri="{FF2B5EF4-FFF2-40B4-BE49-F238E27FC236}">
                    <a16:creationId xmlns:a16="http://schemas.microsoft.com/office/drawing/2014/main" id="{7F53D661-572B-4204-8566-2B9BD920E9B5}"/>
                  </a:ext>
                </a:extLst>
              </p:cNvPr>
              <p:cNvCxnSpPr>
                <a:cxnSpLocks/>
              </p:cNvCxnSpPr>
              <p:nvPr/>
            </p:nvCxnSpPr>
            <p:spPr bwMode="auto">
              <a:xfrm flipV="1">
                <a:off x="654051" y="4371543"/>
                <a:ext cx="7863938" cy="5615"/>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53" name="正方形/長方形 3">
            <a:extLst>
              <a:ext uri="{FF2B5EF4-FFF2-40B4-BE49-F238E27FC236}">
                <a16:creationId xmlns:a16="http://schemas.microsoft.com/office/drawing/2014/main" id="{620B7890-FDAD-4523-BB2C-5DC3378E6535}"/>
              </a:ext>
            </a:extLst>
          </p:cNvPr>
          <p:cNvSpPr>
            <a:spLocks noChangeArrowheads="1"/>
          </p:cNvSpPr>
          <p:nvPr/>
        </p:nvSpPr>
        <p:spPr bwMode="auto">
          <a:xfrm>
            <a:off x="5749300" y="6421421"/>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四角形: 角を丸くする 9">
            <a:extLst>
              <a:ext uri="{FF2B5EF4-FFF2-40B4-BE49-F238E27FC236}">
                <a16:creationId xmlns:a16="http://schemas.microsoft.com/office/drawing/2014/main" id="{094B943D-6EE9-4400-940A-CBEDA3F24750}"/>
              </a:ext>
            </a:extLst>
          </p:cNvPr>
          <p:cNvSpPr/>
          <p:nvPr/>
        </p:nvSpPr>
        <p:spPr bwMode="auto">
          <a:xfrm>
            <a:off x="654051" y="1882734"/>
            <a:ext cx="2115417"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津波災害対応</a:t>
            </a:r>
          </a:p>
        </p:txBody>
      </p:sp>
      <p:sp>
        <p:nvSpPr>
          <p:cNvPr id="29" name="タイトル 5">
            <a:extLst>
              <a:ext uri="{FF2B5EF4-FFF2-40B4-BE49-F238E27FC236}">
                <a16:creationId xmlns:a16="http://schemas.microsoft.com/office/drawing/2014/main" id="{634EBDC2-4643-450C-AB67-1CF13DC26D72}"/>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354966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003226" y="2492896"/>
            <a:ext cx="7099320" cy="4052133"/>
            <a:chOff x="855647" y="2805867"/>
            <a:chExt cx="7099320" cy="4052133"/>
          </a:xfrm>
        </p:grpSpPr>
        <p:pic>
          <p:nvPicPr>
            <p:cNvPr id="6" name="図 5">
              <a:extLst>
                <a:ext uri="{FF2B5EF4-FFF2-40B4-BE49-F238E27FC236}">
                  <a16:creationId xmlns:a16="http://schemas.microsoft.com/office/drawing/2014/main" id="{EF315E86-68AC-4EA7-8498-E58526E3FB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32039" y="2805867"/>
              <a:ext cx="3022928" cy="2078905"/>
            </a:xfrm>
            <a:prstGeom prst="rect">
              <a:avLst/>
            </a:prstGeom>
          </p:spPr>
        </p:pic>
        <p:pic>
          <p:nvPicPr>
            <p:cNvPr id="8" name="図 7">
              <a:extLst>
                <a:ext uri="{FF2B5EF4-FFF2-40B4-BE49-F238E27FC236}">
                  <a16:creationId xmlns:a16="http://schemas.microsoft.com/office/drawing/2014/main" id="{E65F279F-9729-4DAE-B857-A6B336F44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35628" y="2805867"/>
              <a:ext cx="1609595" cy="1618315"/>
            </a:xfrm>
            <a:prstGeom prst="rect">
              <a:avLst/>
            </a:prstGeom>
          </p:spPr>
        </p:pic>
        <p:pic>
          <p:nvPicPr>
            <p:cNvPr id="10" name="図 9">
              <a:extLst>
                <a:ext uri="{FF2B5EF4-FFF2-40B4-BE49-F238E27FC236}">
                  <a16:creationId xmlns:a16="http://schemas.microsoft.com/office/drawing/2014/main" id="{89F4CD0F-0B07-491F-A0CF-E5876D0B8D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647" y="2805867"/>
              <a:ext cx="2279325" cy="4052133"/>
            </a:xfrm>
            <a:prstGeom prst="rect">
              <a:avLst/>
            </a:prstGeom>
          </p:spPr>
        </p:pic>
        <p:pic>
          <p:nvPicPr>
            <p:cNvPr id="12" name="図 11">
              <a:extLst>
                <a:ext uri="{FF2B5EF4-FFF2-40B4-BE49-F238E27FC236}">
                  <a16:creationId xmlns:a16="http://schemas.microsoft.com/office/drawing/2014/main" id="{AD9527F1-B8E3-4AA4-9918-0CA02C8CAD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932039" y="4967790"/>
              <a:ext cx="3022928" cy="1890210"/>
            </a:xfrm>
            <a:prstGeom prst="rect">
              <a:avLst/>
            </a:prstGeom>
          </p:spPr>
        </p:pic>
        <p:pic>
          <p:nvPicPr>
            <p:cNvPr id="2" name="図 1">
              <a:extLst>
                <a:ext uri="{FF2B5EF4-FFF2-40B4-BE49-F238E27FC236}">
                  <a16:creationId xmlns:a16="http://schemas.microsoft.com/office/drawing/2014/main" id="{81EEE866-5210-466A-B7E6-D84091CE658C}"/>
                </a:ext>
              </a:extLst>
            </p:cNvPr>
            <p:cNvPicPr>
              <a:picLocks noChangeAspect="1"/>
            </p:cNvPicPr>
            <p:nvPr/>
          </p:nvPicPr>
          <p:blipFill>
            <a:blip r:embed="rId7"/>
            <a:stretch>
              <a:fillRect/>
            </a:stretch>
          </p:blipFill>
          <p:spPr>
            <a:xfrm>
              <a:off x="3235628" y="4512863"/>
              <a:ext cx="1609595" cy="2345137"/>
            </a:xfrm>
            <a:prstGeom prst="rect">
              <a:avLst/>
            </a:prstGeom>
          </p:spPr>
        </p:pic>
      </p:grpSp>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3" name="グループ化 12"/>
          <p:cNvGrpSpPr/>
          <p:nvPr/>
        </p:nvGrpSpPr>
        <p:grpSpPr>
          <a:xfrm>
            <a:off x="167267" y="741392"/>
            <a:ext cx="806895" cy="729493"/>
            <a:chOff x="830042" y="680647"/>
            <a:chExt cx="806895" cy="729493"/>
          </a:xfrm>
        </p:grpSpPr>
        <p:pic>
          <p:nvPicPr>
            <p:cNvPr id="14" name="Picture 2" descr="C:\DOCUME~1\ADMINI~1\LOCALS~1\Temp\VMwareDnD\8017dcea\国旗_バヌアツ.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5"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16" name="グループ化 15"/>
          <p:cNvGrpSpPr/>
          <p:nvPr/>
        </p:nvGrpSpPr>
        <p:grpSpPr>
          <a:xfrm>
            <a:off x="1092995" y="1134281"/>
            <a:ext cx="7268333" cy="503872"/>
            <a:chOff x="174392" y="5079653"/>
            <a:chExt cx="7268333" cy="503872"/>
          </a:xfrm>
        </p:grpSpPr>
        <p:sp>
          <p:nvSpPr>
            <p:cNvPr id="17"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11818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25">
              <a:extLst>
                <a:ext uri="{FF2B5EF4-FFF2-40B4-BE49-F238E27FC236}">
                  <a16:creationId xmlns:a16="http://schemas.microsoft.com/office/drawing/2014/main" id="{6497FB7C-B3A8-45F2-9749-78343C5004C4}"/>
                </a:ext>
              </a:extLst>
            </p:cNvPr>
            <p:cNvSpPr/>
            <p:nvPr/>
          </p:nvSpPr>
          <p:spPr>
            <a:xfrm>
              <a:off x="174392" y="507965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角丸四角形 25">
              <a:extLst>
                <a:ext uri="{FF2B5EF4-FFF2-40B4-BE49-F238E27FC236}">
                  <a16:creationId xmlns:a16="http://schemas.microsoft.com/office/drawing/2014/main" id="{167CDD4F-20B2-4CD0-9F41-3489343EFDBF}"/>
                </a:ext>
              </a:extLst>
            </p:cNvPr>
            <p:cNvSpPr/>
            <p:nvPr/>
          </p:nvSpPr>
          <p:spPr>
            <a:xfrm>
              <a:off x="187748" y="508460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0"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28</a:t>
            </a:fld>
            <a:endParaRPr lang="en-US" altLang="ja-JP" dirty="0">
              <a:latin typeface="メイリオ" pitchFamily="50" charset="-128"/>
              <a:ea typeface="メイリオ" pitchFamily="50" charset="-128"/>
              <a:cs typeface="メイリオ" pitchFamily="50" charset="-128"/>
            </a:endParaRPr>
          </a:p>
        </p:txBody>
      </p:sp>
      <p:sp>
        <p:nvSpPr>
          <p:cNvPr id="21" name="四角形: 角を丸くする 9">
            <a:extLst>
              <a:ext uri="{FF2B5EF4-FFF2-40B4-BE49-F238E27FC236}">
                <a16:creationId xmlns:a16="http://schemas.microsoft.com/office/drawing/2014/main" id="{4F824EF6-8A58-4385-B2CC-80347D5E33BC}"/>
              </a:ext>
            </a:extLst>
          </p:cNvPr>
          <p:cNvSpPr/>
          <p:nvPr/>
        </p:nvSpPr>
        <p:spPr bwMode="auto">
          <a:xfrm>
            <a:off x="2367409" y="1844824"/>
            <a:ext cx="4409181" cy="445088"/>
          </a:xfrm>
          <a:prstGeom prst="roundRect">
            <a:avLst/>
          </a:prstGeom>
          <a:solidFill>
            <a:srgbClr val="1C9049"/>
          </a:solidFill>
          <a:ln w="38100" cap="flat" cmpd="sng" algn="ctr">
            <a:no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chemeClr val="bg1"/>
                </a:solidFill>
                <a:latin typeface="メイリオ" pitchFamily="50" charset="-128"/>
                <a:ea typeface="メイリオ" pitchFamily="50" charset="-128"/>
                <a:cs typeface="メイリオ" pitchFamily="50" charset="-128"/>
              </a:rPr>
              <a:t>火山噴火の被害を受けたアンバエ島</a:t>
            </a:r>
          </a:p>
        </p:txBody>
      </p:sp>
      <p:sp>
        <p:nvSpPr>
          <p:cNvPr id="24" name="タイトル 5">
            <a:extLst>
              <a:ext uri="{FF2B5EF4-FFF2-40B4-BE49-F238E27FC236}">
                <a16:creationId xmlns:a16="http://schemas.microsoft.com/office/drawing/2014/main" id="{837B8591-5D7C-4D47-BFF3-8FB27B91C67E}"/>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47522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9">
            <a:extLst>
              <a:ext uri="{FF2B5EF4-FFF2-40B4-BE49-F238E27FC236}">
                <a16:creationId xmlns:a16="http://schemas.microsoft.com/office/drawing/2014/main" id="{4F824EF6-8A58-4385-B2CC-80347D5E33BC}"/>
              </a:ext>
            </a:extLst>
          </p:cNvPr>
          <p:cNvSpPr/>
          <p:nvPr/>
        </p:nvSpPr>
        <p:spPr bwMode="auto">
          <a:xfrm>
            <a:off x="613171" y="1844824"/>
            <a:ext cx="2664296"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zh-TW" altLang="en-US" sz="2000" b="1" dirty="0">
                <a:ln w="0"/>
                <a:latin typeface="メイリオ" pitchFamily="50" charset="-128"/>
                <a:ea typeface="メイリオ" pitchFamily="50" charset="-128"/>
                <a:cs typeface="メイリオ" pitchFamily="50" charset="-128"/>
              </a:rPr>
              <a:t>火山噴火災害対応</a:t>
            </a:r>
          </a:p>
        </p:txBody>
      </p:sp>
      <p:sp>
        <p:nvSpPr>
          <p:cNvPr id="14" name="四角形: 角を丸くする 9">
            <a:extLst>
              <a:ext uri="{FF2B5EF4-FFF2-40B4-BE49-F238E27FC236}">
                <a16:creationId xmlns:a16="http://schemas.microsoft.com/office/drawing/2014/main" id="{4F824EF6-8A58-4385-B2CC-80347D5E33BC}"/>
              </a:ext>
            </a:extLst>
          </p:cNvPr>
          <p:cNvSpPr/>
          <p:nvPr/>
        </p:nvSpPr>
        <p:spPr bwMode="auto">
          <a:xfrm>
            <a:off x="4572000" y="1844824"/>
            <a:ext cx="3096344"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被災者へトイレの設置</a:t>
            </a:r>
          </a:p>
        </p:txBody>
      </p:sp>
      <p:sp>
        <p:nvSpPr>
          <p:cNvPr id="15" name="四角形: 角を丸くする 9">
            <a:extLst>
              <a:ext uri="{FF2B5EF4-FFF2-40B4-BE49-F238E27FC236}">
                <a16:creationId xmlns:a16="http://schemas.microsoft.com/office/drawing/2014/main" id="{4F824EF6-8A58-4385-B2CC-80347D5E33BC}"/>
              </a:ext>
            </a:extLst>
          </p:cNvPr>
          <p:cNvSpPr/>
          <p:nvPr/>
        </p:nvSpPr>
        <p:spPr bwMode="auto">
          <a:xfrm>
            <a:off x="315949" y="5583348"/>
            <a:ext cx="1512168" cy="445088"/>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物資配付</a:t>
            </a:r>
          </a:p>
        </p:txBody>
      </p:sp>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29" name="グループ化 28"/>
          <p:cNvGrpSpPr/>
          <p:nvPr/>
        </p:nvGrpSpPr>
        <p:grpSpPr>
          <a:xfrm>
            <a:off x="1092995" y="1134281"/>
            <a:ext cx="7268333" cy="503872"/>
            <a:chOff x="174392" y="5079653"/>
            <a:chExt cx="7268333" cy="503872"/>
          </a:xfrm>
        </p:grpSpPr>
        <p:sp>
          <p:nvSpPr>
            <p:cNvPr id="30"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11818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角丸四角形 25">
              <a:extLst>
                <a:ext uri="{FF2B5EF4-FFF2-40B4-BE49-F238E27FC236}">
                  <a16:creationId xmlns:a16="http://schemas.microsoft.com/office/drawing/2014/main" id="{6497FB7C-B3A8-45F2-9749-78343C5004C4}"/>
                </a:ext>
              </a:extLst>
            </p:cNvPr>
            <p:cNvSpPr/>
            <p:nvPr/>
          </p:nvSpPr>
          <p:spPr>
            <a:xfrm>
              <a:off x="174392" y="507965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角丸四角形 25">
              <a:extLst>
                <a:ext uri="{FF2B5EF4-FFF2-40B4-BE49-F238E27FC236}">
                  <a16:creationId xmlns:a16="http://schemas.microsoft.com/office/drawing/2014/main" id="{167CDD4F-20B2-4CD0-9F41-3489343EFDBF}"/>
                </a:ext>
              </a:extLst>
            </p:cNvPr>
            <p:cNvSpPr/>
            <p:nvPr/>
          </p:nvSpPr>
          <p:spPr>
            <a:xfrm>
              <a:off x="187748" y="508460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3"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29</a:t>
            </a:fld>
            <a:endParaRPr lang="en-US" altLang="ja-JP" dirty="0">
              <a:latin typeface="メイリオ" pitchFamily="50" charset="-128"/>
              <a:ea typeface="メイリオ" pitchFamily="50" charset="-128"/>
              <a:cs typeface="メイリオ" pitchFamily="50" charset="-128"/>
            </a:endParaRPr>
          </a:p>
        </p:txBody>
      </p:sp>
      <p:pic>
        <p:nvPicPr>
          <p:cNvPr id="6" name="図 5">
            <a:extLst>
              <a:ext uri="{FF2B5EF4-FFF2-40B4-BE49-F238E27FC236}">
                <a16:creationId xmlns:a16="http://schemas.microsoft.com/office/drawing/2014/main" id="{C6DCE383-8D0F-43BB-A0CB-8D1FFC54ED8A}"/>
              </a:ext>
            </a:extLst>
          </p:cNvPr>
          <p:cNvPicPr>
            <a:picLocks noChangeAspect="1"/>
          </p:cNvPicPr>
          <p:nvPr/>
        </p:nvPicPr>
        <p:blipFill rotWithShape="1">
          <a:blip r:embed="rId4"/>
          <a:srcRect l="-1" r="2501"/>
          <a:stretch/>
        </p:blipFill>
        <p:spPr>
          <a:xfrm>
            <a:off x="1925503" y="5230938"/>
            <a:ext cx="2205344" cy="1227897"/>
          </a:xfrm>
          <a:prstGeom prst="rect">
            <a:avLst/>
          </a:prstGeom>
        </p:spPr>
      </p:pic>
      <p:grpSp>
        <p:nvGrpSpPr>
          <p:cNvPr id="41" name="グループ化 40">
            <a:extLst>
              <a:ext uri="{FF2B5EF4-FFF2-40B4-BE49-F238E27FC236}">
                <a16:creationId xmlns:a16="http://schemas.microsoft.com/office/drawing/2014/main" id="{3F997638-6255-4DEF-84A3-C4F038CF3134}"/>
              </a:ext>
            </a:extLst>
          </p:cNvPr>
          <p:cNvGrpSpPr/>
          <p:nvPr/>
        </p:nvGrpSpPr>
        <p:grpSpPr>
          <a:xfrm>
            <a:off x="599898" y="2463410"/>
            <a:ext cx="3563540" cy="2537912"/>
            <a:chOff x="599898" y="2463410"/>
            <a:chExt cx="3563540" cy="2537912"/>
          </a:xfrm>
        </p:grpSpPr>
        <p:grpSp>
          <p:nvGrpSpPr>
            <p:cNvPr id="27" name="グループ化 26">
              <a:extLst>
                <a:ext uri="{FF2B5EF4-FFF2-40B4-BE49-F238E27FC236}">
                  <a16:creationId xmlns:a16="http://schemas.microsoft.com/office/drawing/2014/main" id="{C3AADA1E-CE2E-476C-A008-6B03D8C16F05}"/>
                </a:ext>
              </a:extLst>
            </p:cNvPr>
            <p:cNvGrpSpPr/>
            <p:nvPr/>
          </p:nvGrpSpPr>
          <p:grpSpPr>
            <a:xfrm>
              <a:off x="603285" y="2463410"/>
              <a:ext cx="3527562" cy="2537912"/>
              <a:chOff x="603285" y="2463410"/>
              <a:chExt cx="3527562" cy="2537912"/>
            </a:xfrm>
          </p:grpSpPr>
          <p:pic>
            <p:nvPicPr>
              <p:cNvPr id="4" name="図 3" descr="屋外, 水, 自然, 砂浜 が含まれている画像&#10;&#10;自動的に生成された説明">
                <a:extLst>
                  <a:ext uri="{FF2B5EF4-FFF2-40B4-BE49-F238E27FC236}">
                    <a16:creationId xmlns:a16="http://schemas.microsoft.com/office/drawing/2014/main" id="{9C40BFA3-1632-45D1-BFCF-0F65944343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61"/>
              <a:stretch/>
            </p:blipFill>
            <p:spPr>
              <a:xfrm>
                <a:off x="2899178" y="4107581"/>
                <a:ext cx="1231669" cy="893739"/>
              </a:xfrm>
              <a:prstGeom prst="rect">
                <a:avLst/>
              </a:prstGeom>
            </p:spPr>
          </p:pic>
          <p:pic>
            <p:nvPicPr>
              <p:cNvPr id="8" name="図 7" descr="屋外, 自然, 草, 背景 が含まれている画像&#10;&#10;自動的に生成された説明">
                <a:extLst>
                  <a:ext uri="{FF2B5EF4-FFF2-40B4-BE49-F238E27FC236}">
                    <a16:creationId xmlns:a16="http://schemas.microsoft.com/office/drawing/2014/main" id="{31B09E3C-00C9-4A1C-BE04-25BED1A721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3286" y="3870414"/>
                <a:ext cx="2366252" cy="1130908"/>
              </a:xfrm>
              <a:prstGeom prst="rect">
                <a:avLst/>
              </a:prstGeom>
            </p:spPr>
          </p:pic>
          <p:pic>
            <p:nvPicPr>
              <p:cNvPr id="10" name="図 9" descr="岩山のcg&#10;&#10;自動的に生成された説明">
                <a:extLst>
                  <a:ext uri="{FF2B5EF4-FFF2-40B4-BE49-F238E27FC236}">
                    <a16:creationId xmlns:a16="http://schemas.microsoft.com/office/drawing/2014/main" id="{FF8129E7-7882-49D7-90DB-1E8DD7F11B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03285" y="2463410"/>
                <a:ext cx="3527562" cy="1696553"/>
              </a:xfrm>
              <a:prstGeom prst="rect">
                <a:avLst/>
              </a:prstGeom>
            </p:spPr>
          </p:pic>
        </p:grpSp>
        <p:grpSp>
          <p:nvGrpSpPr>
            <p:cNvPr id="40" name="グループ化 39">
              <a:extLst>
                <a:ext uri="{FF2B5EF4-FFF2-40B4-BE49-F238E27FC236}">
                  <a16:creationId xmlns:a16="http://schemas.microsoft.com/office/drawing/2014/main" id="{684A36EC-2927-43FF-9DA2-24C20BA2FA6D}"/>
                </a:ext>
              </a:extLst>
            </p:cNvPr>
            <p:cNvGrpSpPr/>
            <p:nvPr/>
          </p:nvGrpSpPr>
          <p:grpSpPr>
            <a:xfrm>
              <a:off x="599898" y="4144819"/>
              <a:ext cx="3563540" cy="856501"/>
              <a:chOff x="599898" y="4144819"/>
              <a:chExt cx="3563540" cy="856501"/>
            </a:xfrm>
          </p:grpSpPr>
          <p:cxnSp>
            <p:nvCxnSpPr>
              <p:cNvPr id="34" name="直線コネクタ 33">
                <a:extLst>
                  <a:ext uri="{FF2B5EF4-FFF2-40B4-BE49-F238E27FC236}">
                    <a16:creationId xmlns:a16="http://schemas.microsoft.com/office/drawing/2014/main" id="{879931DC-B3BD-4C33-B388-CD4513661734}"/>
                  </a:ext>
                </a:extLst>
              </p:cNvPr>
              <p:cNvCxnSpPr>
                <a:cxnSpLocks/>
              </p:cNvCxnSpPr>
              <p:nvPr/>
            </p:nvCxnSpPr>
            <p:spPr bwMode="auto">
              <a:xfrm>
                <a:off x="2975905" y="4144819"/>
                <a:ext cx="0" cy="856501"/>
              </a:xfrm>
              <a:prstGeom prst="line">
                <a:avLst/>
              </a:prstGeom>
              <a:noFill/>
              <a:ln w="38100" cap="flat" cmpd="sng" algn="ctr">
                <a:solidFill>
                  <a:schemeClr val="bg1"/>
                </a:solidFill>
                <a:prstDash val="solid"/>
                <a:miter lim="800000"/>
                <a:headEnd type="none" w="med" len="med"/>
                <a:tailEnd type="none" w="lg" len="lg"/>
              </a:ln>
              <a:effectLst/>
            </p:spPr>
          </p:cxnSp>
          <p:cxnSp>
            <p:nvCxnSpPr>
              <p:cNvPr id="35" name="直線コネクタ 34">
                <a:extLst>
                  <a:ext uri="{FF2B5EF4-FFF2-40B4-BE49-F238E27FC236}">
                    <a16:creationId xmlns:a16="http://schemas.microsoft.com/office/drawing/2014/main" id="{205B398B-F393-48F7-AD0D-6494829AC2E3}"/>
                  </a:ext>
                </a:extLst>
              </p:cNvPr>
              <p:cNvCxnSpPr>
                <a:cxnSpLocks/>
              </p:cNvCxnSpPr>
              <p:nvPr/>
            </p:nvCxnSpPr>
            <p:spPr bwMode="auto">
              <a:xfrm>
                <a:off x="599898" y="4154148"/>
                <a:ext cx="3563540" cy="0"/>
              </a:xfrm>
              <a:prstGeom prst="line">
                <a:avLst/>
              </a:prstGeom>
              <a:noFill/>
              <a:ln w="38100" cap="flat" cmpd="sng" algn="ctr">
                <a:solidFill>
                  <a:schemeClr val="bg1"/>
                </a:solidFill>
                <a:prstDash val="solid"/>
                <a:miter lim="800000"/>
                <a:headEnd type="none" w="med" len="med"/>
                <a:tailEnd type="none" w="lg" len="lg"/>
              </a:ln>
              <a:effectLst/>
            </p:spPr>
          </p:cxnSp>
        </p:grpSp>
      </p:grpSp>
      <p:grpSp>
        <p:nvGrpSpPr>
          <p:cNvPr id="46" name="グループ化 45">
            <a:extLst>
              <a:ext uri="{FF2B5EF4-FFF2-40B4-BE49-F238E27FC236}">
                <a16:creationId xmlns:a16="http://schemas.microsoft.com/office/drawing/2014/main" id="{C1F8A384-EE97-464A-A811-472B01FD17CB}"/>
              </a:ext>
            </a:extLst>
          </p:cNvPr>
          <p:cNvGrpSpPr/>
          <p:nvPr/>
        </p:nvGrpSpPr>
        <p:grpSpPr>
          <a:xfrm>
            <a:off x="4556725" y="2463410"/>
            <a:ext cx="4062481" cy="3627556"/>
            <a:chOff x="4556725" y="2463410"/>
            <a:chExt cx="4062481" cy="3627556"/>
          </a:xfrm>
        </p:grpSpPr>
        <p:grpSp>
          <p:nvGrpSpPr>
            <p:cNvPr id="45" name="グループ化 44">
              <a:extLst>
                <a:ext uri="{FF2B5EF4-FFF2-40B4-BE49-F238E27FC236}">
                  <a16:creationId xmlns:a16="http://schemas.microsoft.com/office/drawing/2014/main" id="{8024C5CD-799D-4E0F-8472-CEEFC54C2395}"/>
                </a:ext>
              </a:extLst>
            </p:cNvPr>
            <p:cNvGrpSpPr/>
            <p:nvPr/>
          </p:nvGrpSpPr>
          <p:grpSpPr>
            <a:xfrm>
              <a:off x="4556725" y="2463410"/>
              <a:ext cx="4029260" cy="3627556"/>
              <a:chOff x="4556725" y="2463410"/>
              <a:chExt cx="4029260" cy="3627556"/>
            </a:xfrm>
          </p:grpSpPr>
          <p:pic>
            <p:nvPicPr>
              <p:cNvPr id="24" name="図 23" descr="屋外, 人, 男, 草 が含まれている画像&#10;&#10;自動的に生成された説明">
                <a:extLst>
                  <a:ext uri="{FF2B5EF4-FFF2-40B4-BE49-F238E27FC236}">
                    <a16:creationId xmlns:a16="http://schemas.microsoft.com/office/drawing/2014/main" id="{EC2D2DB5-1D02-4A07-AE7B-B0E0F8F0BE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556726" y="2463410"/>
                <a:ext cx="4029258" cy="2399742"/>
              </a:xfrm>
              <a:prstGeom prst="rect">
                <a:avLst/>
              </a:prstGeom>
            </p:spPr>
          </p:pic>
          <p:pic>
            <p:nvPicPr>
              <p:cNvPr id="26" name="図 25" descr="屋外, 草, 岩, 建物 が含まれている画像&#10;&#10;自動的に生成された説明">
                <a:extLst>
                  <a:ext uri="{FF2B5EF4-FFF2-40B4-BE49-F238E27FC236}">
                    <a16:creationId xmlns:a16="http://schemas.microsoft.com/office/drawing/2014/main" id="{89681CF6-59B0-4DC2-95E2-8DD7A3CB61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0"/>
              <a:stretch/>
            </p:blipFill>
            <p:spPr>
              <a:xfrm>
                <a:off x="6569895" y="4863152"/>
                <a:ext cx="2016090" cy="1227814"/>
              </a:xfrm>
              <a:prstGeom prst="rect">
                <a:avLst/>
              </a:prstGeom>
            </p:spPr>
          </p:pic>
          <p:pic>
            <p:nvPicPr>
              <p:cNvPr id="22" name="図 21" descr="屋外, 人, 男, 持つ が含まれている画像&#10;&#10;自動的に生成された説明">
                <a:extLst>
                  <a:ext uri="{FF2B5EF4-FFF2-40B4-BE49-F238E27FC236}">
                    <a16:creationId xmlns:a16="http://schemas.microsoft.com/office/drawing/2014/main" id="{DC5A9288-B962-4A78-AC10-B6EBE27534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556725" y="4863152"/>
                <a:ext cx="2016091" cy="1227814"/>
              </a:xfrm>
              <a:prstGeom prst="rect">
                <a:avLst/>
              </a:prstGeom>
            </p:spPr>
          </p:pic>
        </p:grpSp>
        <p:grpSp>
          <p:nvGrpSpPr>
            <p:cNvPr id="44" name="グループ化 43">
              <a:extLst>
                <a:ext uri="{FF2B5EF4-FFF2-40B4-BE49-F238E27FC236}">
                  <a16:creationId xmlns:a16="http://schemas.microsoft.com/office/drawing/2014/main" id="{9F1DBAB3-F9B3-43AD-80A8-C2D81AB68E8D}"/>
                </a:ext>
              </a:extLst>
            </p:cNvPr>
            <p:cNvGrpSpPr/>
            <p:nvPr/>
          </p:nvGrpSpPr>
          <p:grpSpPr>
            <a:xfrm>
              <a:off x="4556725" y="4863152"/>
              <a:ext cx="4062481" cy="1227814"/>
              <a:chOff x="4556725" y="4863152"/>
              <a:chExt cx="4062481" cy="1227814"/>
            </a:xfrm>
          </p:grpSpPr>
          <p:cxnSp>
            <p:nvCxnSpPr>
              <p:cNvPr id="38" name="直線コネクタ 37">
                <a:extLst>
                  <a:ext uri="{FF2B5EF4-FFF2-40B4-BE49-F238E27FC236}">
                    <a16:creationId xmlns:a16="http://schemas.microsoft.com/office/drawing/2014/main" id="{95B5E7C3-86E6-4EA9-89B4-FBB6EB56B8EC}"/>
                  </a:ext>
                </a:extLst>
              </p:cNvPr>
              <p:cNvCxnSpPr>
                <a:cxnSpLocks/>
              </p:cNvCxnSpPr>
              <p:nvPr/>
            </p:nvCxnSpPr>
            <p:spPr bwMode="auto">
              <a:xfrm>
                <a:off x="6569895" y="4863152"/>
                <a:ext cx="0" cy="1227814"/>
              </a:xfrm>
              <a:prstGeom prst="line">
                <a:avLst/>
              </a:prstGeom>
              <a:noFill/>
              <a:ln w="38100" cap="flat" cmpd="sng" algn="ctr">
                <a:solidFill>
                  <a:schemeClr val="bg1"/>
                </a:solidFill>
                <a:prstDash val="solid"/>
                <a:miter lim="800000"/>
                <a:headEnd type="none" w="med" len="med"/>
                <a:tailEnd type="none" w="lg" len="lg"/>
              </a:ln>
              <a:effectLst/>
            </p:spPr>
          </p:cxnSp>
          <p:cxnSp>
            <p:nvCxnSpPr>
              <p:cNvPr id="39" name="直線コネクタ 38">
                <a:extLst>
                  <a:ext uri="{FF2B5EF4-FFF2-40B4-BE49-F238E27FC236}">
                    <a16:creationId xmlns:a16="http://schemas.microsoft.com/office/drawing/2014/main" id="{511E673F-0A9D-4D4D-BFB6-956A93C4B82A}"/>
                  </a:ext>
                </a:extLst>
              </p:cNvPr>
              <p:cNvCxnSpPr>
                <a:cxnSpLocks/>
              </p:cNvCxnSpPr>
              <p:nvPr/>
            </p:nvCxnSpPr>
            <p:spPr bwMode="auto">
              <a:xfrm>
                <a:off x="4556725" y="4863152"/>
                <a:ext cx="4062481" cy="0"/>
              </a:xfrm>
              <a:prstGeom prst="line">
                <a:avLst/>
              </a:prstGeom>
              <a:noFill/>
              <a:ln w="38100" cap="flat" cmpd="sng" algn="ctr">
                <a:solidFill>
                  <a:schemeClr val="bg1"/>
                </a:solidFill>
                <a:prstDash val="solid"/>
                <a:miter lim="800000"/>
                <a:headEnd type="none" w="med" len="med"/>
                <a:tailEnd type="none" w="lg" len="lg"/>
              </a:ln>
              <a:effectLst/>
            </p:spPr>
          </p:cxnSp>
        </p:grpSp>
      </p:grpSp>
      <p:sp>
        <p:nvSpPr>
          <p:cNvPr id="47" name="正方形/長方形 3">
            <a:extLst>
              <a:ext uri="{FF2B5EF4-FFF2-40B4-BE49-F238E27FC236}">
                <a16:creationId xmlns:a16="http://schemas.microsoft.com/office/drawing/2014/main" id="{BBD7D25E-DB6C-4679-B225-15958AA0BF50}"/>
              </a:ext>
            </a:extLst>
          </p:cNvPr>
          <p:cNvSpPr>
            <a:spLocks noChangeArrowheads="1"/>
          </p:cNvSpPr>
          <p:nvPr/>
        </p:nvSpPr>
        <p:spPr bwMode="auto">
          <a:xfrm>
            <a:off x="5958487" y="6320335"/>
            <a:ext cx="26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バヌアツ赤十字社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タイトル 5">
            <a:extLst>
              <a:ext uri="{FF2B5EF4-FFF2-40B4-BE49-F238E27FC236}">
                <a16:creationId xmlns:a16="http://schemas.microsoft.com/office/drawing/2014/main" id="{0D700305-83CD-448F-A287-6D53C9D055CE}"/>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249915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円/楕円 25"/>
          <p:cNvSpPr/>
          <p:nvPr/>
        </p:nvSpPr>
        <p:spPr bwMode="auto">
          <a:xfrm>
            <a:off x="365222" y="2917349"/>
            <a:ext cx="1268092" cy="1268092"/>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27" name="円/楕円 26"/>
          <p:cNvSpPr/>
          <p:nvPr/>
        </p:nvSpPr>
        <p:spPr bwMode="auto">
          <a:xfrm>
            <a:off x="365222" y="1536784"/>
            <a:ext cx="1268092" cy="1268092"/>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24" name="正方形/長方形 23"/>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23" name="円/楕円 22"/>
          <p:cNvSpPr/>
          <p:nvPr/>
        </p:nvSpPr>
        <p:spPr bwMode="auto">
          <a:xfrm>
            <a:off x="365222" y="4324807"/>
            <a:ext cx="1268092" cy="1268092"/>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33795" name="テキスト ボックス 5"/>
          <p:cNvSpPr txBox="1">
            <a:spLocks noChangeArrowheads="1"/>
          </p:cNvSpPr>
          <p:nvPr/>
        </p:nvSpPr>
        <p:spPr bwMode="auto">
          <a:xfrm>
            <a:off x="1950604" y="1851164"/>
            <a:ext cx="6869867"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10000"/>
              </a:lnSpc>
              <a:spcBef>
                <a:spcPct val="0"/>
              </a:spcBef>
              <a:buFontTx/>
              <a:buNone/>
            </a:pPr>
            <a:r>
              <a:rPr lang="ja-JP" altLang="en-US" sz="1800" dirty="0">
                <a:latin typeface="メイリオ" pitchFamily="50" charset="-128"/>
                <a:ea typeface="メイリオ" pitchFamily="50" charset="-128"/>
                <a:cs typeface="メイリオ" pitchFamily="50" charset="-128"/>
              </a:rPr>
              <a:t>自分や家族、友達のいのちと健康を大切にする心を養い、進んで安全に配慮し、健康を増進するための生活習慣を身につけます。</a:t>
            </a:r>
          </a:p>
        </p:txBody>
      </p:sp>
      <p:sp>
        <p:nvSpPr>
          <p:cNvPr id="33797" name="角丸四角形 6"/>
          <p:cNvSpPr>
            <a:spLocks noChangeArrowheads="1"/>
          </p:cNvSpPr>
          <p:nvPr/>
        </p:nvSpPr>
        <p:spPr bwMode="auto">
          <a:xfrm>
            <a:off x="0" y="2009936"/>
            <a:ext cx="2017713" cy="450850"/>
          </a:xfrm>
          <a:prstGeom prst="roundRect">
            <a:avLst>
              <a:gd name="adj" fmla="val 0"/>
            </a:avLst>
          </a:prstGeom>
          <a:noFill/>
          <a:ln w="38100" algn="ctr">
            <a:noFill/>
            <a:round/>
            <a:headEnd/>
            <a:tailEnd/>
          </a:ln>
        </p:spPr>
        <p:txBody>
          <a:bodyPr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健康・安全</a:t>
            </a:r>
          </a:p>
        </p:txBody>
      </p:sp>
      <p:sp>
        <p:nvSpPr>
          <p:cNvPr id="33798" name="テキスト ボックス 5"/>
          <p:cNvSpPr txBox="1">
            <a:spLocks noChangeArrowheads="1"/>
          </p:cNvSpPr>
          <p:nvPr/>
        </p:nvSpPr>
        <p:spPr bwMode="auto">
          <a:xfrm>
            <a:off x="1950605" y="3197504"/>
            <a:ext cx="686986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10000"/>
              </a:lnSpc>
              <a:spcBef>
                <a:spcPct val="0"/>
              </a:spcBef>
              <a:buFontTx/>
              <a:buNone/>
            </a:pPr>
            <a:r>
              <a:rPr lang="ja-JP" altLang="en-US" sz="1800" dirty="0">
                <a:latin typeface="メイリオ" pitchFamily="50" charset="-128"/>
                <a:ea typeface="メイリオ" pitchFamily="50" charset="-128"/>
                <a:cs typeface="メイリオ" pitchFamily="50" charset="-128"/>
              </a:rPr>
              <a:t>集団生活の中の一人として社会的な責任を自覚し、まわりの人のために奉仕する心と実行力を養います。</a:t>
            </a:r>
            <a:endParaRPr lang="en-US" altLang="ja-JP" sz="1800" dirty="0">
              <a:latin typeface="メイリオ" pitchFamily="50" charset="-128"/>
              <a:ea typeface="メイリオ" pitchFamily="50" charset="-128"/>
              <a:cs typeface="メイリオ" pitchFamily="50" charset="-128"/>
            </a:endParaRPr>
          </a:p>
        </p:txBody>
      </p:sp>
      <p:sp>
        <p:nvSpPr>
          <p:cNvPr id="33799" name="角丸四角形 11"/>
          <p:cNvSpPr>
            <a:spLocks noChangeArrowheads="1"/>
          </p:cNvSpPr>
          <p:nvPr/>
        </p:nvSpPr>
        <p:spPr bwMode="auto">
          <a:xfrm>
            <a:off x="0" y="3384583"/>
            <a:ext cx="2017713" cy="450850"/>
          </a:xfrm>
          <a:prstGeom prst="roundRect">
            <a:avLst>
              <a:gd name="adj" fmla="val 0"/>
            </a:avLst>
          </a:prstGeom>
          <a:noFill/>
          <a:ln w="38100" algn="ctr">
            <a:noFill/>
            <a:round/>
            <a:headEnd/>
            <a:tailEnd/>
          </a:ln>
        </p:spPr>
        <p:txBody>
          <a:bodyPr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奉　仕</a:t>
            </a:r>
          </a:p>
        </p:txBody>
      </p:sp>
      <p:sp>
        <p:nvSpPr>
          <p:cNvPr id="33800" name="テキスト ボックス 5"/>
          <p:cNvSpPr txBox="1">
            <a:spLocks noChangeArrowheads="1"/>
          </p:cNvSpPr>
          <p:nvPr/>
        </p:nvSpPr>
        <p:spPr bwMode="auto">
          <a:xfrm>
            <a:off x="1950605" y="4413279"/>
            <a:ext cx="6869866"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110000"/>
              </a:lnSpc>
              <a:spcBef>
                <a:spcPct val="0"/>
              </a:spcBef>
              <a:buFontTx/>
              <a:buNone/>
            </a:pPr>
            <a:r>
              <a:rPr lang="ja-JP" altLang="en-US" sz="1800" b="1" dirty="0">
                <a:latin typeface="メイリオ" pitchFamily="50" charset="-128"/>
                <a:ea typeface="メイリオ" pitchFamily="50" charset="-128"/>
                <a:cs typeface="メイリオ" pitchFamily="50" charset="-128"/>
              </a:rPr>
              <a:t>広く世界の子供たちのことを知り、仲良く助け合う精神を養う</a:t>
            </a:r>
          </a:p>
          <a:p>
            <a:pPr eaLnBrk="1" hangingPunct="1">
              <a:lnSpc>
                <a:spcPct val="110000"/>
              </a:lnSpc>
              <a:spcBef>
                <a:spcPct val="0"/>
              </a:spcBef>
              <a:buFontTx/>
              <a:buNone/>
            </a:pPr>
            <a:endParaRPr lang="ja-JP" altLang="en-US" sz="1800" dirty="0">
              <a:latin typeface="メイリオ" pitchFamily="50" charset="-128"/>
              <a:ea typeface="メイリオ" pitchFamily="50" charset="-128"/>
              <a:cs typeface="メイリオ" pitchFamily="50" charset="-128"/>
            </a:endParaRPr>
          </a:p>
          <a:p>
            <a:pPr eaLnBrk="1" hangingPunct="1">
              <a:lnSpc>
                <a:spcPct val="110000"/>
              </a:lnSpc>
              <a:spcBef>
                <a:spcPct val="0"/>
              </a:spcBef>
              <a:buFontTx/>
              <a:buNone/>
            </a:pPr>
            <a:r>
              <a:rPr lang="ja-JP" altLang="en-US" sz="1800" dirty="0">
                <a:latin typeface="メイリオ" pitchFamily="50" charset="-128"/>
                <a:ea typeface="メイリオ" pitchFamily="50" charset="-128"/>
                <a:cs typeface="メイリオ" pitchFamily="50" charset="-128"/>
              </a:rPr>
              <a:t>現在の私たちの生活は、国際的な関わりを抜きにしては考えられません。このためには、お互いに相手を正しく理解し、交流を深めていき、真の意味の親善を確立することが必要です。また、外国のことを知ることは、自分自身を知ることにも繋がります。　</a:t>
            </a:r>
          </a:p>
        </p:txBody>
      </p:sp>
      <p:sp>
        <p:nvSpPr>
          <p:cNvPr id="33801" name="角丸四角形 13"/>
          <p:cNvSpPr>
            <a:spLocks noChangeArrowheads="1"/>
          </p:cNvSpPr>
          <p:nvPr/>
        </p:nvSpPr>
        <p:spPr bwMode="auto">
          <a:xfrm>
            <a:off x="0" y="4689008"/>
            <a:ext cx="2017713" cy="648512"/>
          </a:xfrm>
          <a:prstGeom prst="roundRect">
            <a:avLst>
              <a:gd name="adj" fmla="val 0"/>
            </a:avLst>
          </a:prstGeom>
          <a:noFill/>
          <a:ln w="38100" algn="ctr">
            <a:noFill/>
            <a:round/>
            <a:headEnd/>
            <a:tailEnd/>
          </a:ln>
        </p:spPr>
        <p:txBody>
          <a:bodyPr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国際理解</a:t>
            </a:r>
            <a:endParaRPr lang="en-US" altLang="ja-JP" b="1" dirty="0">
              <a:latin typeface="メイリオ" pitchFamily="50" charset="-128"/>
              <a:ea typeface="メイリオ" pitchFamily="50" charset="-128"/>
              <a:cs typeface="メイリオ" pitchFamily="50" charset="-128"/>
            </a:endParaRPr>
          </a:p>
          <a:p>
            <a:pPr algn="ctr" eaLnBrk="1" hangingPunct="1"/>
            <a:r>
              <a:rPr lang="ja-JP" altLang="en-US" b="1" dirty="0">
                <a:latin typeface="メイリオ" pitchFamily="50" charset="-128"/>
                <a:ea typeface="メイリオ" pitchFamily="50" charset="-128"/>
                <a:cs typeface="メイリオ" pitchFamily="50" charset="-128"/>
              </a:rPr>
              <a:t>・親善</a:t>
            </a:r>
          </a:p>
        </p:txBody>
      </p:sp>
      <p:cxnSp>
        <p:nvCxnSpPr>
          <p:cNvPr id="33803" name="直線コネクタ 15"/>
          <p:cNvCxnSpPr>
            <a:cxnSpLocks noChangeShapeType="1"/>
          </p:cNvCxnSpPr>
          <p:nvPr/>
        </p:nvCxnSpPr>
        <p:spPr bwMode="auto">
          <a:xfrm>
            <a:off x="2017713" y="4731759"/>
            <a:ext cx="6442719" cy="1"/>
          </a:xfrm>
          <a:prstGeom prst="line">
            <a:avLst/>
          </a:prstGeom>
          <a:noFill/>
          <a:ln w="38100" algn="ctr">
            <a:solidFill>
              <a:srgbClr val="FA6400"/>
            </a:solidFill>
            <a:round/>
            <a:headEnd/>
            <a:tailEnd/>
          </a:ln>
          <a:extLst>
            <a:ext uri="{909E8E84-426E-40DD-AFC4-6F175D3DCCD1}">
              <a14:hiddenFill xmlns:a14="http://schemas.microsoft.com/office/drawing/2010/main">
                <a:noFill/>
              </a14:hiddenFill>
            </a:ext>
          </a:extLst>
        </p:spPr>
      </p:cxnSp>
      <p:sp>
        <p:nvSpPr>
          <p:cNvPr id="25" name="Text Box 12"/>
          <p:cNvSpPr txBox="1">
            <a:spLocks noChangeArrowheads="1"/>
          </p:cNvSpPr>
          <p:nvPr/>
        </p:nvSpPr>
        <p:spPr bwMode="auto">
          <a:xfrm>
            <a:off x="321515" y="823541"/>
            <a:ext cx="5929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青少年赤十字　３つの実践目標</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E06167-DEFA-48BD-8ADF-40E2388F91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75620" y="5013176"/>
            <a:ext cx="4060544" cy="1575093"/>
          </a:xfrm>
          <a:prstGeom prst="rect">
            <a:avLst/>
          </a:prstGeom>
        </p:spPr>
      </p:pic>
      <p:pic>
        <p:nvPicPr>
          <p:cNvPr id="6" name="図 5">
            <a:extLst>
              <a:ext uri="{FF2B5EF4-FFF2-40B4-BE49-F238E27FC236}">
                <a16:creationId xmlns:a16="http://schemas.microsoft.com/office/drawing/2014/main" id="{DCAAAFAE-7C60-4460-9662-057A7B1ECFF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5329556" y="5013176"/>
            <a:ext cx="2654004" cy="1575093"/>
          </a:xfrm>
          <a:prstGeom prst="rect">
            <a:avLst/>
          </a:prstGeom>
        </p:spPr>
      </p:pic>
      <p:sp>
        <p:nvSpPr>
          <p:cNvPr id="1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1088431" y="741392"/>
            <a:ext cx="1413225"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バヌアツの状況</a:t>
            </a:r>
          </a:p>
        </p:txBody>
      </p:sp>
      <p:grpSp>
        <p:nvGrpSpPr>
          <p:cNvPr id="15" name="グループ化 14"/>
          <p:cNvGrpSpPr/>
          <p:nvPr/>
        </p:nvGrpSpPr>
        <p:grpSpPr>
          <a:xfrm>
            <a:off x="167267" y="741392"/>
            <a:ext cx="806895" cy="729493"/>
            <a:chOff x="830042" y="680647"/>
            <a:chExt cx="806895" cy="729493"/>
          </a:xfrm>
        </p:grpSpPr>
        <p:pic>
          <p:nvPicPr>
            <p:cNvPr id="16" name="Picture 2" descr="C:\DOCUME~1\ADMINI~1\LOCALS~1\Temp\VMwareDnD\8017dcea\国旗_バヌアツ.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18" name="グループ化 17"/>
          <p:cNvGrpSpPr/>
          <p:nvPr/>
        </p:nvGrpSpPr>
        <p:grpSpPr>
          <a:xfrm>
            <a:off x="1092995" y="1134281"/>
            <a:ext cx="7268333" cy="503872"/>
            <a:chOff x="174392" y="5079653"/>
            <a:chExt cx="7268333" cy="503872"/>
          </a:xfrm>
        </p:grpSpPr>
        <p:sp>
          <p:nvSpPr>
            <p:cNvPr id="19"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118182"/>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Volcano</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（火山噴火）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 25">
              <a:extLst>
                <a:ext uri="{FF2B5EF4-FFF2-40B4-BE49-F238E27FC236}">
                  <a16:creationId xmlns:a16="http://schemas.microsoft.com/office/drawing/2014/main" id="{6497FB7C-B3A8-45F2-9749-78343C5004C4}"/>
                </a:ext>
              </a:extLst>
            </p:cNvPr>
            <p:cNvSpPr/>
            <p:nvPr/>
          </p:nvSpPr>
          <p:spPr>
            <a:xfrm>
              <a:off x="174392" y="5079653"/>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5">
              <a:extLst>
                <a:ext uri="{FF2B5EF4-FFF2-40B4-BE49-F238E27FC236}">
                  <a16:creationId xmlns:a16="http://schemas.microsoft.com/office/drawing/2014/main" id="{167CDD4F-20B2-4CD0-9F41-3489343EFDBF}"/>
                </a:ext>
              </a:extLst>
            </p:cNvPr>
            <p:cNvSpPr/>
            <p:nvPr/>
          </p:nvSpPr>
          <p:spPr>
            <a:xfrm>
              <a:off x="187748" y="5084602"/>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30</a:t>
            </a:fld>
            <a:endParaRPr lang="en-US" altLang="ja-JP" dirty="0">
              <a:latin typeface="メイリオ" pitchFamily="50" charset="-128"/>
              <a:ea typeface="メイリオ" pitchFamily="50" charset="-128"/>
              <a:cs typeface="メイリオ" pitchFamily="50" charset="-128"/>
            </a:endParaRPr>
          </a:p>
        </p:txBody>
      </p:sp>
      <p:grpSp>
        <p:nvGrpSpPr>
          <p:cNvPr id="24" name="グループ化 23"/>
          <p:cNvGrpSpPr/>
          <p:nvPr/>
        </p:nvGrpSpPr>
        <p:grpSpPr>
          <a:xfrm>
            <a:off x="1088431" y="1754700"/>
            <a:ext cx="7268333" cy="503872"/>
            <a:chOff x="174392" y="5773027"/>
            <a:chExt cx="7268333" cy="503872"/>
          </a:xfrm>
        </p:grpSpPr>
        <p:sp>
          <p:nvSpPr>
            <p:cNvPr id="25" name="コンテンツ プレースホルダー 1">
              <a:extLst>
                <a:ext uri="{FF2B5EF4-FFF2-40B4-BE49-F238E27FC236}">
                  <a16:creationId xmlns:a16="http://schemas.microsoft.com/office/drawing/2014/main" id="{CD85BEA8-3153-4D8E-9F11-0503B0F7EF97}"/>
                </a:ext>
              </a:extLst>
            </p:cNvPr>
            <p:cNvSpPr txBox="1">
              <a:spLocks noChangeArrowheads="1"/>
            </p:cNvSpPr>
            <p:nvPr/>
          </p:nvSpPr>
          <p:spPr bwMode="auto">
            <a:xfrm>
              <a:off x="1280056" y="5811556"/>
              <a:ext cx="5871674" cy="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Landslides</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（地すべり）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25">
              <a:extLst>
                <a:ext uri="{FF2B5EF4-FFF2-40B4-BE49-F238E27FC236}">
                  <a16:creationId xmlns:a16="http://schemas.microsoft.com/office/drawing/2014/main" id="{6497FB7C-B3A8-45F2-9749-78343C5004C4}"/>
                </a:ext>
              </a:extLst>
            </p:cNvPr>
            <p:cNvSpPr/>
            <p:nvPr/>
          </p:nvSpPr>
          <p:spPr>
            <a:xfrm>
              <a:off x="174392" y="5773027"/>
              <a:ext cx="1065559" cy="503872"/>
            </a:xfrm>
            <a:prstGeom prst="roundRect">
              <a:avLst>
                <a:gd name="adj" fmla="val 146"/>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t" anchorCtr="0"/>
            <a:lstStyle/>
            <a:p>
              <a:pPr lvl="0" algn="ctr">
                <a:defRPr/>
              </a:pPr>
              <a:r>
                <a:rPr lang="en-US" altLang="ja-JP"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Fact</a:t>
              </a:r>
              <a:r>
                <a:rPr lang="en-US" altLang="ja-JP"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sz="2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25">
              <a:extLst>
                <a:ext uri="{FF2B5EF4-FFF2-40B4-BE49-F238E27FC236}">
                  <a16:creationId xmlns:a16="http://schemas.microsoft.com/office/drawing/2014/main" id="{167CDD4F-20B2-4CD0-9F41-3489343EFDBF}"/>
                </a:ext>
              </a:extLst>
            </p:cNvPr>
            <p:cNvSpPr/>
            <p:nvPr/>
          </p:nvSpPr>
          <p:spPr>
            <a:xfrm>
              <a:off x="187748" y="5777976"/>
              <a:ext cx="7254977" cy="498923"/>
            </a:xfrm>
            <a:prstGeom prst="roundRect">
              <a:avLst>
                <a:gd name="adj" fmla="val 0"/>
              </a:avLst>
            </a:prstGeom>
            <a:noFill/>
            <a:ln w="38100">
              <a:solidFill>
                <a:srgbClr val="1C90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8" name="図 27">
            <a:extLst>
              <a:ext uri="{FF2B5EF4-FFF2-40B4-BE49-F238E27FC236}">
                <a16:creationId xmlns:a16="http://schemas.microsoft.com/office/drawing/2014/main" id="{29B2022C-33E7-44DD-8E7A-60E8314A96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5400000">
            <a:off x="1127806" y="2598262"/>
            <a:ext cx="2365185" cy="2266005"/>
          </a:xfrm>
          <a:prstGeom prst="rect">
            <a:avLst/>
          </a:prstGeom>
        </p:spPr>
      </p:pic>
      <p:pic>
        <p:nvPicPr>
          <p:cNvPr id="29" name="図 28">
            <a:extLst>
              <a:ext uri="{FF2B5EF4-FFF2-40B4-BE49-F238E27FC236}">
                <a16:creationId xmlns:a16="http://schemas.microsoft.com/office/drawing/2014/main" id="{4D366488-63B8-4C9A-96F1-1DF7A1ED7F9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5000" contrast="-15000"/>
                    </a14:imgEffect>
                  </a14:imgLayer>
                </a14:imgProps>
              </a:ext>
              <a:ext uri="{28A0092B-C50C-407E-A947-70E740481C1C}">
                <a14:useLocalDpi xmlns:a14="http://schemas.microsoft.com/office/drawing/2010/main" val="0"/>
              </a:ext>
            </a:extLst>
          </a:blip>
          <a:srcRect/>
          <a:stretch/>
        </p:blipFill>
        <p:spPr>
          <a:xfrm>
            <a:off x="3533710" y="2548670"/>
            <a:ext cx="4467779" cy="2365185"/>
          </a:xfrm>
          <a:prstGeom prst="rect">
            <a:avLst/>
          </a:prstGeom>
        </p:spPr>
      </p:pic>
      <p:sp>
        <p:nvSpPr>
          <p:cNvPr id="9" name="四角形: 角を丸くする 9">
            <a:extLst>
              <a:ext uri="{FF2B5EF4-FFF2-40B4-BE49-F238E27FC236}">
                <a16:creationId xmlns:a16="http://schemas.microsoft.com/office/drawing/2014/main" id="{4F824EF6-8A58-4385-B2CC-80347D5E33BC}"/>
              </a:ext>
            </a:extLst>
          </p:cNvPr>
          <p:cNvSpPr/>
          <p:nvPr/>
        </p:nvSpPr>
        <p:spPr bwMode="auto">
          <a:xfrm>
            <a:off x="311325" y="2444911"/>
            <a:ext cx="2837752" cy="785606"/>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r>
              <a:rPr lang="ja-JP" altLang="en-US" sz="2000" b="1" dirty="0">
                <a:ln w="0"/>
                <a:solidFill>
                  <a:srgbClr val="FF8C00"/>
                </a:solidFill>
                <a:latin typeface="メイリオ" pitchFamily="50" charset="-128"/>
                <a:ea typeface="メイリオ" pitchFamily="50" charset="-128"/>
                <a:cs typeface="メイリオ" pitchFamily="50" charset="-128"/>
              </a:rPr>
              <a:t>▶</a:t>
            </a:r>
            <a:r>
              <a:rPr lang="ja-JP" altLang="en-US" sz="2000" b="1" dirty="0">
                <a:ln w="0"/>
                <a:latin typeface="メイリオ" pitchFamily="50" charset="-128"/>
                <a:ea typeface="メイリオ" pitchFamily="50" charset="-128"/>
                <a:cs typeface="メイリオ" pitchFamily="50" charset="-128"/>
              </a:rPr>
              <a:t>火山噴火の被害を</a:t>
            </a:r>
            <a:br>
              <a:rPr lang="en-US" altLang="ja-JP" sz="2000" b="1" dirty="0">
                <a:ln w="0"/>
                <a:latin typeface="メイリオ" pitchFamily="50" charset="-128"/>
                <a:ea typeface="メイリオ" pitchFamily="50" charset="-128"/>
                <a:cs typeface="メイリオ" pitchFamily="50" charset="-128"/>
              </a:rPr>
            </a:br>
            <a:r>
              <a:rPr lang="ja-JP" altLang="en-US" sz="2000" b="1" dirty="0">
                <a:ln w="0"/>
                <a:latin typeface="メイリオ" pitchFamily="50" charset="-128"/>
                <a:ea typeface="メイリオ" pitchFamily="50" charset="-128"/>
                <a:cs typeface="メイリオ" pitchFamily="50" charset="-128"/>
              </a:rPr>
              <a:t>　受けた学校への視察</a:t>
            </a:r>
          </a:p>
        </p:txBody>
      </p:sp>
      <p:sp>
        <p:nvSpPr>
          <p:cNvPr id="23" name="タイトル 5">
            <a:extLst>
              <a:ext uri="{FF2B5EF4-FFF2-40B4-BE49-F238E27FC236}">
                <a16:creationId xmlns:a16="http://schemas.microsoft.com/office/drawing/2014/main" id="{36A5EFD9-0029-4CC8-88A0-3EEF0EC73A3C}"/>
              </a:ext>
            </a:extLst>
          </p:cNvPr>
          <p:cNvSpPr txBox="1">
            <a:spLocks noChangeArrowheads="1"/>
          </p:cNvSpPr>
          <p:nvPr/>
        </p:nvSpPr>
        <p:spPr bwMode="auto">
          <a:xfrm>
            <a:off x="2534618" y="741392"/>
            <a:ext cx="1935782" cy="31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1" dirty="0">
                <a:latin typeface="メイリオ" pitchFamily="50" charset="-128"/>
                <a:ea typeface="メイリオ" pitchFamily="50" charset="-128"/>
                <a:cs typeface="メイリオ" pitchFamily="50" charset="-128"/>
              </a:rPr>
              <a:t>多発する自然災害</a:t>
            </a:r>
          </a:p>
        </p:txBody>
      </p:sp>
    </p:spTree>
    <p:extLst>
      <p:ext uri="{BB962C8B-B14F-4D97-AF65-F5344CB8AC3E}">
        <p14:creationId xmlns:p14="http://schemas.microsoft.com/office/powerpoint/2010/main" val="1097981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31</a:t>
            </a:fld>
            <a:endParaRPr lang="en-US" altLang="ja-JP" dirty="0">
              <a:latin typeface="メイリオ" pitchFamily="50" charset="-128"/>
              <a:ea typeface="メイリオ" pitchFamily="50" charset="-128"/>
              <a:cs typeface="メイリオ" pitchFamily="50" charset="-128"/>
            </a:endParaRPr>
          </a:p>
        </p:txBody>
      </p:sp>
      <p:grpSp>
        <p:nvGrpSpPr>
          <p:cNvPr id="44" name="グループ化 43">
            <a:extLst>
              <a:ext uri="{FF2B5EF4-FFF2-40B4-BE49-F238E27FC236}">
                <a16:creationId xmlns:a16="http://schemas.microsoft.com/office/drawing/2014/main" id="{658C806F-9175-4D29-B82C-313B2FB02C8F}"/>
              </a:ext>
            </a:extLst>
          </p:cNvPr>
          <p:cNvGrpSpPr/>
          <p:nvPr/>
        </p:nvGrpSpPr>
        <p:grpSpPr>
          <a:xfrm>
            <a:off x="6695149" y="4411725"/>
            <a:ext cx="1924057" cy="1254570"/>
            <a:chOff x="8610393" y="3275020"/>
            <a:chExt cx="2057322" cy="1341465"/>
          </a:xfrm>
        </p:grpSpPr>
        <p:pic>
          <p:nvPicPr>
            <p:cNvPr id="45" name="Picture 4">
              <a:extLst>
                <a:ext uri="{FF2B5EF4-FFF2-40B4-BE49-F238E27FC236}">
                  <a16:creationId xmlns:a16="http://schemas.microsoft.com/office/drawing/2014/main" id="{123F090E-9760-407C-A508-731891DB20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394" y="3275020"/>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9F8CD1DD-6C29-4B5B-ABE2-9021D8AB2B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6828" y="3275020"/>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2A14A794-0574-489D-96DE-E6F25E6224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3262" y="3275020"/>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5AAD9BC6-18C4-4DA1-88B0-41E3B604A6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393" y="3972032"/>
              <a:ext cx="644453" cy="64445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a:extLst>
                <a:ext uri="{FF2B5EF4-FFF2-40B4-BE49-F238E27FC236}">
                  <a16:creationId xmlns:a16="http://schemas.microsoft.com/office/drawing/2014/main" id="{52E422AC-7276-4E38-A82D-42C9ED35AC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6828" y="3972032"/>
              <a:ext cx="642073" cy="6420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a:extLst>
                <a:ext uri="{FF2B5EF4-FFF2-40B4-BE49-F238E27FC236}">
                  <a16:creationId xmlns:a16="http://schemas.microsoft.com/office/drawing/2014/main" id="{E8D3C596-4CD3-4252-9563-A77D2843C6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20883" y="3972032"/>
              <a:ext cx="634177" cy="634177"/>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正方形/長方形 2">
            <a:extLst>
              <a:ext uri="{FF2B5EF4-FFF2-40B4-BE49-F238E27FC236}">
                <a16:creationId xmlns:a16="http://schemas.microsoft.com/office/drawing/2014/main" id="{D8837677-6EC4-4AEC-9685-CE6BBD1FEB12}"/>
              </a:ext>
            </a:extLst>
          </p:cNvPr>
          <p:cNvSpPr>
            <a:spLocks noChangeArrowheads="1"/>
          </p:cNvSpPr>
          <p:nvPr/>
        </p:nvSpPr>
        <p:spPr bwMode="auto">
          <a:xfrm>
            <a:off x="328003" y="1754294"/>
            <a:ext cx="8492469" cy="475388"/>
          </a:xfrm>
          <a:prstGeom prst="rect">
            <a:avLst/>
          </a:prstGeom>
          <a:solidFill>
            <a:srgbClr val="C00000"/>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活動目標</a:t>
            </a:r>
          </a:p>
        </p:txBody>
      </p:sp>
      <p:sp>
        <p:nvSpPr>
          <p:cNvPr id="24" name="正方形/長方形 23">
            <a:extLst>
              <a:ext uri="{FF2B5EF4-FFF2-40B4-BE49-F238E27FC236}">
                <a16:creationId xmlns:a16="http://schemas.microsoft.com/office/drawing/2014/main" id="{973179EF-75BD-43AB-AA1E-3092314AA793}"/>
              </a:ext>
            </a:extLst>
          </p:cNvPr>
          <p:cNvSpPr/>
          <p:nvPr/>
        </p:nvSpPr>
        <p:spPr bwMode="auto">
          <a:xfrm>
            <a:off x="328003" y="1754294"/>
            <a:ext cx="8492469" cy="1792181"/>
          </a:xfrm>
          <a:prstGeom prst="rect">
            <a:avLst/>
          </a:prstGeom>
          <a:noFill/>
          <a:ln w="38100" cap="flat" cmpd="sng" algn="ctr">
            <a:solidFill>
              <a:srgbClr val="C00000"/>
            </a:solidFill>
            <a:prstDash val="solid"/>
            <a:round/>
            <a:headEnd type="none" w="med" len="med"/>
            <a:tailEnd type="none" w="med" len="med"/>
          </a:ln>
          <a:effectLst/>
        </p:spPr>
        <p:txBody>
          <a:bodyPr wrap="square" lIns="216000" tIns="252000" rIns="90000" bIns="72000">
            <a:spAutoFit/>
          </a:bodyPr>
          <a:lstStyle/>
          <a:p>
            <a:pPr algn="ctr" eaLnBrk="1" hangingPunct="1">
              <a:lnSpc>
                <a:spcPct val="120000"/>
              </a:lnSpc>
              <a:defRPr/>
            </a:pP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活動目標①</a:t>
            </a:r>
            <a:r>
              <a:rPr lang="ja-JP" altLang="en-US" sz="1600" dirty="0">
                <a:latin typeface="メイリオ" pitchFamily="50" charset="-128"/>
                <a:ea typeface="メイリオ" pitchFamily="50" charset="-128"/>
                <a:cs typeface="メイリオ" pitchFamily="50" charset="-128"/>
              </a:rPr>
              <a:t>：子供たちが衛生的な行動を身に付ける知識と技術を得ること</a:t>
            </a: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活動目標②</a:t>
            </a:r>
            <a:r>
              <a:rPr lang="ja-JP" altLang="en-US" sz="1600" dirty="0">
                <a:latin typeface="メイリオ" pitchFamily="50" charset="-128"/>
                <a:ea typeface="メイリオ" pitchFamily="50" charset="-128"/>
                <a:cs typeface="メイリオ" pitchFamily="50" charset="-128"/>
              </a:rPr>
              <a:t>：性別や年齢、障がいに配慮した衛生環境を形成すること</a:t>
            </a: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活動目標③</a:t>
            </a:r>
            <a:r>
              <a:rPr lang="ja-JP" altLang="en-US" sz="1600" dirty="0">
                <a:latin typeface="メイリオ" pitchFamily="50" charset="-128"/>
                <a:ea typeface="メイリオ" pitchFamily="50" charset="-128"/>
                <a:cs typeface="メイリオ" pitchFamily="50" charset="-128"/>
              </a:rPr>
              <a:t>：水に起因する感染症の蔓延を防ぐこと</a:t>
            </a:r>
          </a:p>
          <a:p>
            <a:pPr>
              <a:lnSpc>
                <a:spcPct val="120000"/>
              </a:lnSpc>
              <a:defRPr/>
            </a:pPr>
            <a:r>
              <a:rPr lang="ja-JP" altLang="en-US" sz="1600" b="1" dirty="0">
                <a:solidFill>
                  <a:srgbClr val="C00000"/>
                </a:solidFill>
                <a:latin typeface="メイリオ" pitchFamily="50" charset="-128"/>
                <a:ea typeface="メイリオ" pitchFamily="50" charset="-128"/>
                <a:cs typeface="メイリオ" pitchFamily="50" charset="-128"/>
              </a:rPr>
              <a:t>活動目標④</a:t>
            </a:r>
            <a:r>
              <a:rPr lang="ja-JP" altLang="en-US" sz="1600" dirty="0">
                <a:latin typeface="メイリオ" pitchFamily="50" charset="-128"/>
                <a:ea typeface="メイリオ" pitchFamily="50" charset="-128"/>
                <a:cs typeface="メイリオ" pitchFamily="50" charset="-128"/>
              </a:rPr>
              <a:t>：衛生的な施設や環境を維持する状態を保つこと</a:t>
            </a:r>
          </a:p>
        </p:txBody>
      </p:sp>
      <p:sp>
        <p:nvSpPr>
          <p:cNvPr id="25" name="正方形/長方形 2">
            <a:extLst>
              <a:ext uri="{FF2B5EF4-FFF2-40B4-BE49-F238E27FC236}">
                <a16:creationId xmlns:a16="http://schemas.microsoft.com/office/drawing/2014/main" id="{087C6C8A-105D-4AF1-8F80-743EC65681F6}"/>
              </a:ext>
            </a:extLst>
          </p:cNvPr>
          <p:cNvSpPr>
            <a:spLocks noChangeArrowheads="1"/>
          </p:cNvSpPr>
          <p:nvPr/>
        </p:nvSpPr>
        <p:spPr bwMode="auto">
          <a:xfrm>
            <a:off x="323528" y="3763795"/>
            <a:ext cx="8492469" cy="475388"/>
          </a:xfrm>
          <a:prstGeom prst="rect">
            <a:avLst/>
          </a:prstGeom>
          <a:solidFill>
            <a:srgbClr val="C00000"/>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主な活動内容</a:t>
            </a:r>
          </a:p>
        </p:txBody>
      </p:sp>
      <p:sp>
        <p:nvSpPr>
          <p:cNvPr id="26" name="正方形/長方形 25">
            <a:extLst>
              <a:ext uri="{FF2B5EF4-FFF2-40B4-BE49-F238E27FC236}">
                <a16:creationId xmlns:a16="http://schemas.microsoft.com/office/drawing/2014/main" id="{0BB04400-3B67-4632-A3C7-282DF4F7A9C8}"/>
              </a:ext>
            </a:extLst>
          </p:cNvPr>
          <p:cNvSpPr/>
          <p:nvPr/>
        </p:nvSpPr>
        <p:spPr bwMode="auto">
          <a:xfrm>
            <a:off x="323527" y="3763795"/>
            <a:ext cx="8492469" cy="2678577"/>
          </a:xfrm>
          <a:prstGeom prst="rect">
            <a:avLst/>
          </a:prstGeom>
          <a:noFill/>
          <a:ln w="38100" cap="flat" cmpd="sng" algn="ctr">
            <a:solidFill>
              <a:srgbClr val="C00000"/>
            </a:solidFill>
            <a:prstDash val="solid"/>
            <a:round/>
            <a:headEnd type="none" w="med" len="med"/>
            <a:tailEnd type="none" w="med" len="med"/>
          </a:ln>
          <a:effectLst/>
        </p:spPr>
        <p:txBody>
          <a:bodyPr wrap="square" lIns="216000" tIns="252000" rIns="90000" bIns="72000">
            <a:spAutoFit/>
          </a:bodyPr>
          <a:lstStyle/>
          <a:p>
            <a:pPr algn="ctr" eaLnBrk="1" hangingPunct="1">
              <a:lnSpc>
                <a:spcPct val="120000"/>
              </a:lnSpc>
              <a:defRPr/>
            </a:pP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○衛生用具を配布</a:t>
            </a:r>
          </a:p>
          <a:p>
            <a:pPr>
              <a:lnSpc>
                <a:spcPct val="120000"/>
              </a:lnSpc>
              <a:defRPr/>
            </a:pPr>
            <a:r>
              <a:rPr lang="ja-JP" altLang="en-US" sz="1600" dirty="0">
                <a:latin typeface="メイリオ" pitchFamily="50" charset="-128"/>
                <a:ea typeface="メイリオ" pitchFamily="50" charset="-128"/>
                <a:cs typeface="メイリオ" pitchFamily="50" charset="-128"/>
              </a:rPr>
              <a:t>○性別や年齢、障がいに配慮したトイレや手洗い場の整備</a:t>
            </a: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○関係機関、地域住民からの理解と協力</a:t>
            </a:r>
          </a:p>
          <a:p>
            <a:pPr>
              <a:lnSpc>
                <a:spcPct val="120000"/>
              </a:lnSpc>
              <a:defRPr/>
            </a:pPr>
            <a:r>
              <a:rPr lang="ja-JP" altLang="en-US" sz="1600" dirty="0">
                <a:latin typeface="メイリオ" pitchFamily="50" charset="-128"/>
                <a:ea typeface="メイリオ" pitchFamily="50" charset="-128"/>
                <a:cs typeface="メイリオ" pitchFamily="50" charset="-128"/>
              </a:rPr>
              <a:t>○衛生的な行動</a:t>
            </a:r>
            <a:r>
              <a:rPr lang="en-US" altLang="ja-JP" sz="1600" dirty="0">
                <a:latin typeface="メイリオ" pitchFamily="50" charset="-128"/>
                <a:ea typeface="メイリオ" pitchFamily="50" charset="-128"/>
                <a:cs typeface="メイリオ" pitchFamily="50" charset="-128"/>
              </a:rPr>
              <a:t>/</a:t>
            </a:r>
            <a:r>
              <a:rPr lang="ja-JP" altLang="en-US" sz="1600" dirty="0">
                <a:latin typeface="メイリオ" pitchFamily="50" charset="-128"/>
                <a:ea typeface="メイリオ" pitchFamily="50" charset="-128"/>
                <a:cs typeface="メイリオ" pitchFamily="50" charset="-128"/>
              </a:rPr>
              <a:t>生理の衛生管理について学ぶ</a:t>
            </a: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○青少年赤十字メンバーが主体として活動</a:t>
            </a: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dirty="0">
                <a:latin typeface="メイリオ" pitchFamily="50" charset="-128"/>
                <a:ea typeface="メイリオ" pitchFamily="50" charset="-128"/>
                <a:cs typeface="メイリオ" pitchFamily="50" charset="-128"/>
              </a:rPr>
              <a:t>○健康衛生について学んだことを青少年赤十字メンバーから地域住民へ伝える</a:t>
            </a:r>
          </a:p>
          <a:p>
            <a:pPr>
              <a:lnSpc>
                <a:spcPct val="120000"/>
              </a:lnSpc>
              <a:defRPr/>
            </a:pPr>
            <a:r>
              <a:rPr lang="ja-JP" altLang="en-US" sz="1600" dirty="0">
                <a:latin typeface="メイリオ" pitchFamily="50" charset="-128"/>
                <a:ea typeface="メイリオ" pitchFamily="50" charset="-128"/>
                <a:cs typeface="メイリオ" pitchFamily="50" charset="-128"/>
              </a:rPr>
              <a:t>○健康衛生について学んだことを実践し全国へ情報共有</a:t>
            </a:r>
          </a:p>
        </p:txBody>
      </p:sp>
      <p:pic>
        <p:nvPicPr>
          <p:cNvPr id="27" name="図 1">
            <a:extLst>
              <a:ext uri="{FF2B5EF4-FFF2-40B4-BE49-F238E27FC236}">
                <a16:creationId xmlns:a16="http://schemas.microsoft.com/office/drawing/2014/main" id="{53D04837-AB46-436A-B2DE-471CEFDE8FE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4248" y="635968"/>
            <a:ext cx="220582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グループ化 27">
            <a:extLst>
              <a:ext uri="{FF2B5EF4-FFF2-40B4-BE49-F238E27FC236}">
                <a16:creationId xmlns:a16="http://schemas.microsoft.com/office/drawing/2014/main" id="{7746E9C3-E7E4-4353-81E4-A202B9422CBF}"/>
              </a:ext>
            </a:extLst>
          </p:cNvPr>
          <p:cNvGrpSpPr/>
          <p:nvPr/>
        </p:nvGrpSpPr>
        <p:grpSpPr>
          <a:xfrm>
            <a:off x="171094" y="555636"/>
            <a:ext cx="806895" cy="908005"/>
            <a:chOff x="51505" y="635704"/>
            <a:chExt cx="806895" cy="908005"/>
          </a:xfrm>
        </p:grpSpPr>
        <p:pic>
          <p:nvPicPr>
            <p:cNvPr id="30" name="Picture 2" descr="C:\DOCUME~1\ADMINI~1\LOCALS~1\Temp\VMwareDnD\cf604e98\国旗_ネパール.png">
              <a:extLst>
                <a:ext uri="{FF2B5EF4-FFF2-40B4-BE49-F238E27FC236}">
                  <a16:creationId xmlns:a16="http://schemas.microsoft.com/office/drawing/2014/main" id="{B3FC1463-3057-4A32-A966-08412AB7D3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1" name="タイトル 5">
              <a:extLst>
                <a:ext uri="{FF2B5EF4-FFF2-40B4-BE49-F238E27FC236}">
                  <a16:creationId xmlns:a16="http://schemas.microsoft.com/office/drawing/2014/main" id="{D12EF141-33DD-446A-92A7-AB72FDDC7B9F}"/>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2" name="テキスト ボックス 1">
            <a:extLst>
              <a:ext uri="{FF2B5EF4-FFF2-40B4-BE49-F238E27FC236}">
                <a16:creationId xmlns:a16="http://schemas.microsoft.com/office/drawing/2014/main" id="{6EAFB9C5-EC36-409A-B805-3339E4CA5509}"/>
              </a:ext>
            </a:extLst>
          </p:cNvPr>
          <p:cNvSpPr txBox="1">
            <a:spLocks noChangeArrowheads="1"/>
          </p:cNvSpPr>
          <p:nvPr/>
        </p:nvSpPr>
        <p:spPr bwMode="auto">
          <a:xfrm>
            <a:off x="1024950" y="1339914"/>
            <a:ext cx="8119050" cy="25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dirty="0">
                <a:latin typeface="メイリオ" pitchFamily="50" charset="-128"/>
                <a:ea typeface="メイリオ" pitchFamily="50" charset="-128"/>
                <a:cs typeface="メイリオ" pitchFamily="50" charset="-128"/>
              </a:rPr>
              <a:t>[ Equitable and Sustainable Water, Sanitation and Hygiene Promotion (WASH) Project ]</a:t>
            </a:r>
          </a:p>
        </p:txBody>
      </p:sp>
      <p:sp>
        <p:nvSpPr>
          <p:cNvPr id="35" name="タイトル 5">
            <a:extLst>
              <a:ext uri="{FF2B5EF4-FFF2-40B4-BE49-F238E27FC236}">
                <a16:creationId xmlns:a16="http://schemas.microsoft.com/office/drawing/2014/main" id="{28BF1A42-0973-44E1-AA9E-60AB9FB01089}"/>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持続可能な水と衛生プログラム</a:t>
            </a:r>
          </a:p>
        </p:txBody>
      </p:sp>
      <p:sp>
        <p:nvSpPr>
          <p:cNvPr id="36" name="タイトル 5">
            <a:extLst>
              <a:ext uri="{FF2B5EF4-FFF2-40B4-BE49-F238E27FC236}">
                <a16:creationId xmlns:a16="http://schemas.microsoft.com/office/drawing/2014/main" id="{1A9B7D30-F32A-4E2A-87A1-2B00C5979947}"/>
              </a:ext>
            </a:extLst>
          </p:cNvPr>
          <p:cNvSpPr txBox="1">
            <a:spLocks noChangeArrowheads="1"/>
          </p:cNvSpPr>
          <p:nvPr/>
        </p:nvSpPr>
        <p:spPr bwMode="auto">
          <a:xfrm>
            <a:off x="1088431" y="605379"/>
            <a:ext cx="1539353" cy="28842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ネパールの事業</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32</a:t>
            </a:fld>
            <a:endParaRPr lang="en-US" altLang="ja-JP" dirty="0">
              <a:latin typeface="メイリオ" pitchFamily="50" charset="-128"/>
              <a:ea typeface="メイリオ" pitchFamily="50" charset="-128"/>
              <a:cs typeface="メイリオ" pitchFamily="50" charset="-128"/>
            </a:endParaRPr>
          </a:p>
        </p:txBody>
      </p:sp>
      <p:pic>
        <p:nvPicPr>
          <p:cNvPr id="16" name="Picture 6" descr="C:\DOCUME~1\ADMINI~1\LOCALS~1\Temp\VMwareDnD\111f2319\地図_nepal22-[更新済み].png">
            <a:extLst>
              <a:ext uri="{FF2B5EF4-FFF2-40B4-BE49-F238E27FC236}">
                <a16:creationId xmlns:a16="http://schemas.microsoft.com/office/drawing/2014/main" id="{7191409B-5767-43FC-996F-3A118C5C9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5" y="2501307"/>
            <a:ext cx="6143349" cy="393205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7">
            <a:extLst>
              <a:ext uri="{FF2B5EF4-FFF2-40B4-BE49-F238E27FC236}">
                <a16:creationId xmlns:a16="http://schemas.microsoft.com/office/drawing/2014/main" id="{A22548AE-86A5-4AA2-9F5A-9DEF0E3E4351}"/>
              </a:ext>
            </a:extLst>
          </p:cNvPr>
          <p:cNvSpPr txBox="1"/>
          <p:nvPr/>
        </p:nvSpPr>
        <p:spPr>
          <a:xfrm>
            <a:off x="2592155" y="5930967"/>
            <a:ext cx="3196694" cy="358775"/>
          </a:xfrm>
          <a:prstGeom prst="rect">
            <a:avLst/>
          </a:prstGeom>
          <a:noFill/>
          <a:ln w="6350">
            <a:noFill/>
          </a:ln>
        </p:spPr>
        <p:txBody>
          <a:bodyPr wrap="none"/>
          <a:lstStyle/>
          <a:p>
            <a:pPr algn="just">
              <a:spcAft>
                <a:spcPts val="0"/>
              </a:spcAft>
              <a:defRPr/>
            </a:pPr>
            <a:r>
              <a:rPr lang="ja-JP" altLang="en-US" sz="2400" b="1" dirty="0">
                <a:latin typeface="メイリオ" pitchFamily="50" charset="-128"/>
                <a:ea typeface="メイリオ" pitchFamily="50" charset="-128"/>
                <a:cs typeface="メイリオ" pitchFamily="50" charset="-128"/>
              </a:rPr>
              <a:t>シャンジャ郡</a:t>
            </a:r>
            <a:r>
              <a:rPr lang="ja-JP" altLang="en-US" sz="1600" b="1" dirty="0">
                <a:latin typeface="メイリオ" pitchFamily="50" charset="-128"/>
                <a:ea typeface="メイリオ" pitchFamily="50" charset="-128"/>
                <a:cs typeface="メイリオ" pitchFamily="50" charset="-128"/>
              </a:rPr>
              <a:t>（</a:t>
            </a:r>
            <a:r>
              <a:rPr lang="en-US" sz="1600" b="1" kern="100" dirty="0" err="1">
                <a:latin typeface="メイリオ" pitchFamily="50" charset="-128"/>
                <a:ea typeface="メイリオ" pitchFamily="50" charset="-128"/>
                <a:cs typeface="メイリオ" pitchFamily="50" charset="-128"/>
              </a:rPr>
              <a:t>Syangja</a:t>
            </a:r>
            <a:r>
              <a:rPr lang="ja-JP" altLang="en-US" sz="1600" b="1" dirty="0">
                <a:latin typeface="メイリオ" pitchFamily="50" charset="-128"/>
                <a:ea typeface="メイリオ" pitchFamily="50" charset="-128"/>
                <a:cs typeface="メイリオ" pitchFamily="50" charset="-128"/>
              </a:rPr>
              <a:t>）</a:t>
            </a:r>
            <a:endParaRPr lang="ja-JP" sz="1600" kern="100" dirty="0">
              <a:latin typeface="メイリオ" pitchFamily="50" charset="-128"/>
              <a:ea typeface="メイリオ" pitchFamily="50" charset="-128"/>
              <a:cs typeface="メイリオ" pitchFamily="50" charset="-128"/>
            </a:endParaRPr>
          </a:p>
        </p:txBody>
      </p:sp>
      <p:cxnSp>
        <p:nvCxnSpPr>
          <p:cNvPr id="18" name="直線矢印コネクタ 17">
            <a:extLst>
              <a:ext uri="{FF2B5EF4-FFF2-40B4-BE49-F238E27FC236}">
                <a16:creationId xmlns:a16="http://schemas.microsoft.com/office/drawing/2014/main" id="{981A515F-9753-412F-B9EC-3182692F2CA9}"/>
              </a:ext>
            </a:extLst>
          </p:cNvPr>
          <p:cNvCxnSpPr/>
          <p:nvPr/>
        </p:nvCxnSpPr>
        <p:spPr>
          <a:xfrm flipH="1">
            <a:off x="5540188" y="2303929"/>
            <a:ext cx="502024" cy="204395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94209A9-D88A-4782-8998-60FBB4C188AC}"/>
              </a:ext>
            </a:extLst>
          </p:cNvPr>
          <p:cNvCxnSpPr>
            <a:stCxn id="17" idx="0"/>
          </p:cNvCxnSpPr>
          <p:nvPr/>
        </p:nvCxnSpPr>
        <p:spPr>
          <a:xfrm flipV="1">
            <a:off x="4190502" y="4751297"/>
            <a:ext cx="1260039" cy="117967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6">
            <a:extLst>
              <a:ext uri="{FF2B5EF4-FFF2-40B4-BE49-F238E27FC236}">
                <a16:creationId xmlns:a16="http://schemas.microsoft.com/office/drawing/2014/main" id="{910FE9CC-20C3-4F23-BB64-38703AF2581C}"/>
              </a:ext>
            </a:extLst>
          </p:cNvPr>
          <p:cNvSpPr txBox="1"/>
          <p:nvPr/>
        </p:nvSpPr>
        <p:spPr>
          <a:xfrm>
            <a:off x="4988859" y="1950463"/>
            <a:ext cx="2662237" cy="436503"/>
          </a:xfrm>
          <a:prstGeom prst="rect">
            <a:avLst/>
          </a:prstGeom>
          <a:noFill/>
          <a:ln w="6350">
            <a:noFill/>
          </a:ln>
        </p:spPr>
        <p:txBody>
          <a:bodyPr wrap="none"/>
          <a:lstStyle/>
          <a:p>
            <a:pPr algn="just">
              <a:spcAft>
                <a:spcPts val="0"/>
              </a:spcAft>
              <a:defRPr/>
            </a:pPr>
            <a:r>
              <a:rPr lang="ja-JP" altLang="en-US" sz="2400" b="1" dirty="0">
                <a:latin typeface="メイリオ" pitchFamily="50" charset="-128"/>
                <a:ea typeface="メイリオ" pitchFamily="50" charset="-128"/>
                <a:cs typeface="メイリオ" pitchFamily="50" charset="-128"/>
              </a:rPr>
              <a:t>パルバト郡</a:t>
            </a:r>
            <a:r>
              <a:rPr lang="ja-JP" altLang="en-US" sz="1600" b="1" dirty="0">
                <a:latin typeface="メイリオ" pitchFamily="50" charset="-128"/>
                <a:ea typeface="メイリオ" pitchFamily="50" charset="-128"/>
                <a:cs typeface="メイリオ" pitchFamily="50" charset="-128"/>
              </a:rPr>
              <a:t>（</a:t>
            </a:r>
            <a:r>
              <a:rPr lang="en-US" altLang="ja-JP" sz="1600" b="1" kern="100" dirty="0">
                <a:latin typeface="メイリオ" pitchFamily="50" charset="-128"/>
                <a:ea typeface="メイリオ" pitchFamily="50" charset="-128"/>
                <a:cs typeface="メイリオ" pitchFamily="50" charset="-128"/>
              </a:rPr>
              <a:t>Parbat</a:t>
            </a:r>
            <a:r>
              <a:rPr lang="ja-JP" altLang="en-US" sz="1600" b="1" dirty="0">
                <a:latin typeface="メイリオ" pitchFamily="50" charset="-128"/>
                <a:ea typeface="メイリオ" pitchFamily="50" charset="-128"/>
                <a:cs typeface="メイリオ" pitchFamily="50" charset="-128"/>
              </a:rPr>
              <a:t>）</a:t>
            </a:r>
            <a:endParaRPr lang="ja-JP" sz="1600" kern="100" dirty="0">
              <a:latin typeface="メイリオ" pitchFamily="50" charset="-128"/>
              <a:ea typeface="メイリオ" pitchFamily="50" charset="-128"/>
              <a:cs typeface="メイリオ" pitchFamily="50" charset="-128"/>
            </a:endParaRPr>
          </a:p>
        </p:txBody>
      </p:sp>
      <p:pic>
        <p:nvPicPr>
          <p:cNvPr id="21" name="Picture 3" descr="C:\DOCUME~1\ADMINI~1\LOCALS~1\Temp\VMwareDnD\011e5357\地図_世界1381434-[更新済み].png">
            <a:extLst>
              <a:ext uri="{FF2B5EF4-FFF2-40B4-BE49-F238E27FC236}">
                <a16:creationId xmlns:a16="http://schemas.microsoft.com/office/drawing/2014/main" id="{BA3EE61D-5DCE-4010-902C-C0C1BAE86D8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8003" y="1652024"/>
            <a:ext cx="2499333" cy="17635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Rectangle 1116">
            <a:extLst>
              <a:ext uri="{FF2B5EF4-FFF2-40B4-BE49-F238E27FC236}">
                <a16:creationId xmlns:a16="http://schemas.microsoft.com/office/drawing/2014/main" id="{0AA11121-0FAE-49E5-90A6-398988E4CBD6}"/>
              </a:ext>
            </a:extLst>
          </p:cNvPr>
          <p:cNvSpPr>
            <a:spLocks noChangeArrowheads="1"/>
          </p:cNvSpPr>
          <p:nvPr/>
        </p:nvSpPr>
        <p:spPr bwMode="auto">
          <a:xfrm>
            <a:off x="5594294" y="4671066"/>
            <a:ext cx="11195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1200" b="1" dirty="0" err="1">
                <a:latin typeface="メイリオ" pitchFamily="50" charset="-128"/>
                <a:ea typeface="メイリオ" pitchFamily="50" charset="-128"/>
                <a:cs typeface="メイリオ" pitchFamily="50" charset="-128"/>
              </a:rPr>
              <a:t>Syangja</a:t>
            </a:r>
            <a:endParaRPr lang="ja-JP" altLang="ja-JP" sz="1200" dirty="0">
              <a:latin typeface="メイリオ" pitchFamily="50" charset="-128"/>
              <a:ea typeface="メイリオ" pitchFamily="50" charset="-128"/>
              <a:cs typeface="メイリオ" pitchFamily="50" charset="-128"/>
            </a:endParaRPr>
          </a:p>
        </p:txBody>
      </p:sp>
      <p:sp>
        <p:nvSpPr>
          <p:cNvPr id="23" name="Rectangle 1124">
            <a:extLst>
              <a:ext uri="{FF2B5EF4-FFF2-40B4-BE49-F238E27FC236}">
                <a16:creationId xmlns:a16="http://schemas.microsoft.com/office/drawing/2014/main" id="{47D14E62-3367-4C16-BBE7-E73359DE6C7F}"/>
              </a:ext>
            </a:extLst>
          </p:cNvPr>
          <p:cNvSpPr>
            <a:spLocks noChangeArrowheads="1"/>
          </p:cNvSpPr>
          <p:nvPr/>
        </p:nvSpPr>
        <p:spPr bwMode="auto">
          <a:xfrm>
            <a:off x="4958643" y="4388693"/>
            <a:ext cx="10612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1200" b="1" dirty="0">
                <a:latin typeface="メイリオ" pitchFamily="50" charset="-128"/>
                <a:ea typeface="メイリオ" pitchFamily="50" charset="-128"/>
                <a:cs typeface="メイリオ" pitchFamily="50" charset="-128"/>
              </a:rPr>
              <a:t>Parbat</a:t>
            </a:r>
            <a:endParaRPr lang="ja-JP" altLang="ja-JP" sz="1200" dirty="0">
              <a:latin typeface="メイリオ" pitchFamily="50" charset="-128"/>
              <a:ea typeface="メイリオ" pitchFamily="50" charset="-128"/>
              <a:cs typeface="メイリオ" pitchFamily="50" charset="-128"/>
            </a:endParaRPr>
          </a:p>
        </p:txBody>
      </p:sp>
      <p:grpSp>
        <p:nvGrpSpPr>
          <p:cNvPr id="24" name="グループ化 23">
            <a:extLst>
              <a:ext uri="{FF2B5EF4-FFF2-40B4-BE49-F238E27FC236}">
                <a16:creationId xmlns:a16="http://schemas.microsoft.com/office/drawing/2014/main" id="{3B8AAA35-C378-4DA5-AE82-E969B0A5DBA5}"/>
              </a:ext>
            </a:extLst>
          </p:cNvPr>
          <p:cNvGrpSpPr/>
          <p:nvPr/>
        </p:nvGrpSpPr>
        <p:grpSpPr>
          <a:xfrm>
            <a:off x="171094" y="555636"/>
            <a:ext cx="806895" cy="908005"/>
            <a:chOff x="51505" y="635704"/>
            <a:chExt cx="806895" cy="908005"/>
          </a:xfrm>
        </p:grpSpPr>
        <p:pic>
          <p:nvPicPr>
            <p:cNvPr id="25" name="Picture 2" descr="C:\DOCUME~1\ADMINI~1\LOCALS~1\Temp\VMwareDnD\cf604e98\国旗_ネパール.png">
              <a:extLst>
                <a:ext uri="{FF2B5EF4-FFF2-40B4-BE49-F238E27FC236}">
                  <a16:creationId xmlns:a16="http://schemas.microsoft.com/office/drawing/2014/main" id="{5E1C1ED6-A919-429A-AF75-8D4657EEE5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6" name="タイトル 5">
              <a:extLst>
                <a:ext uri="{FF2B5EF4-FFF2-40B4-BE49-F238E27FC236}">
                  <a16:creationId xmlns:a16="http://schemas.microsoft.com/office/drawing/2014/main" id="{72888975-7D80-4F05-8EB1-C01B663D02A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7" name="タイトル 5">
            <a:extLst>
              <a:ext uri="{FF2B5EF4-FFF2-40B4-BE49-F238E27FC236}">
                <a16:creationId xmlns:a16="http://schemas.microsoft.com/office/drawing/2014/main" id="{C5F39234-2961-49BE-9AB6-B48F4E4186B8}"/>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b="1" dirty="0">
                <a:latin typeface="メイリオ" pitchFamily="50" charset="-128"/>
                <a:ea typeface="メイリオ" pitchFamily="50" charset="-128"/>
                <a:cs typeface="メイリオ" pitchFamily="50" charset="-128"/>
              </a:rPr>
              <a:t>ネパール地図：シャンジャ郡・パルバト郡</a:t>
            </a:r>
          </a:p>
        </p:txBody>
      </p:sp>
      <p:sp>
        <p:nvSpPr>
          <p:cNvPr id="28" name="タイトル 5">
            <a:extLst>
              <a:ext uri="{FF2B5EF4-FFF2-40B4-BE49-F238E27FC236}">
                <a16:creationId xmlns:a16="http://schemas.microsoft.com/office/drawing/2014/main" id="{4288E0BA-A92D-4B09-B751-99DE81822C90}"/>
              </a:ext>
            </a:extLst>
          </p:cNvPr>
          <p:cNvSpPr txBox="1">
            <a:spLocks noChangeArrowheads="1"/>
          </p:cNvSpPr>
          <p:nvPr/>
        </p:nvSpPr>
        <p:spPr bwMode="auto">
          <a:xfrm>
            <a:off x="1088431" y="605379"/>
            <a:ext cx="913692"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対象地域</a:t>
            </a:r>
          </a:p>
        </p:txBody>
      </p:sp>
      <p:pic>
        <p:nvPicPr>
          <p:cNvPr id="29" name="図 28">
            <a:extLst>
              <a:ext uri="{FF2B5EF4-FFF2-40B4-BE49-F238E27FC236}">
                <a16:creationId xmlns:a16="http://schemas.microsoft.com/office/drawing/2014/main" id="{DC0C7664-07F2-4B6E-9D05-92C0BD12E3AB}"/>
              </a:ext>
            </a:extLst>
          </p:cNvPr>
          <p:cNvPicPr>
            <a:picLocks noChangeAspect="1"/>
          </p:cNvPicPr>
          <p:nvPr/>
        </p:nvPicPr>
        <p:blipFill rotWithShape="1">
          <a:blip r:embed="rId6" cstate="print">
            <a:alphaModFix amt="35000"/>
            <a:extLst>
              <a:ext uri="{28A0092B-C50C-407E-A947-70E740481C1C}">
                <a14:useLocalDpi xmlns:a14="http://schemas.microsoft.com/office/drawing/2010/main" val="0"/>
              </a:ext>
            </a:extLst>
          </a:blip>
          <a:srcRect/>
          <a:stretch/>
        </p:blipFill>
        <p:spPr>
          <a:xfrm>
            <a:off x="54895" y="3038029"/>
            <a:ext cx="2980763" cy="3932055"/>
          </a:xfrm>
          <a:prstGeom prst="rect">
            <a:avLst/>
          </a:prstGeom>
          <a:effectLst>
            <a:softEdge rad="635000"/>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E879139A-F7E2-4133-9D20-B8FE2C6F0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85659" y="3816659"/>
            <a:ext cx="3697072" cy="2681066"/>
          </a:xfrm>
          <a:prstGeom prst="rect">
            <a:avLst/>
          </a:prstGeom>
        </p:spPr>
      </p:pic>
      <p:pic>
        <p:nvPicPr>
          <p:cNvPr id="33" name="図 32">
            <a:extLst>
              <a:ext uri="{FF2B5EF4-FFF2-40B4-BE49-F238E27FC236}">
                <a16:creationId xmlns:a16="http://schemas.microsoft.com/office/drawing/2014/main" id="{30EDE114-6715-422C-AED7-4AA0943CA5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02082" y="3822570"/>
            <a:ext cx="3157987" cy="2674177"/>
          </a:xfrm>
          <a:prstGeom prst="rect">
            <a:avLst/>
          </a:prstGeom>
        </p:spPr>
      </p:pic>
      <p:pic>
        <p:nvPicPr>
          <p:cNvPr id="34" name="Picture 24" descr="K640_IMG_20181025_133248">
            <a:extLst>
              <a:ext uri="{FF2B5EF4-FFF2-40B4-BE49-F238E27FC236}">
                <a16:creationId xmlns:a16="http://schemas.microsoft.com/office/drawing/2014/main" id="{7AC4E563-DC3E-441B-9053-2BFFB1685262}"/>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4902083" y="1521012"/>
            <a:ext cx="3157986" cy="2194384"/>
          </a:xfrm>
          <a:prstGeom prst="rect">
            <a:avLst/>
          </a:prstGeom>
          <a:noFill/>
        </p:spPr>
      </p:pic>
      <p:pic>
        <p:nvPicPr>
          <p:cNvPr id="35" name="図 34">
            <a:extLst>
              <a:ext uri="{FF2B5EF4-FFF2-40B4-BE49-F238E27FC236}">
                <a16:creationId xmlns:a16="http://schemas.microsoft.com/office/drawing/2014/main" id="{ABB8E1EC-FF25-425D-81B2-C96D3014FE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85659" y="1521011"/>
            <a:ext cx="3697073" cy="2194385"/>
          </a:xfrm>
          <a:prstGeom prst="rect">
            <a:avLst/>
          </a:prstGeom>
        </p:spPr>
      </p:pic>
      <p:grpSp>
        <p:nvGrpSpPr>
          <p:cNvPr id="36" name="グループ化 35">
            <a:extLst>
              <a:ext uri="{FF2B5EF4-FFF2-40B4-BE49-F238E27FC236}">
                <a16:creationId xmlns:a16="http://schemas.microsoft.com/office/drawing/2014/main" id="{CFD5E580-95D2-4633-A944-F8C972245FB7}"/>
              </a:ext>
            </a:extLst>
          </p:cNvPr>
          <p:cNvGrpSpPr/>
          <p:nvPr/>
        </p:nvGrpSpPr>
        <p:grpSpPr>
          <a:xfrm>
            <a:off x="171094" y="555636"/>
            <a:ext cx="806895" cy="908005"/>
            <a:chOff x="51505" y="635704"/>
            <a:chExt cx="806895" cy="908005"/>
          </a:xfrm>
        </p:grpSpPr>
        <p:pic>
          <p:nvPicPr>
            <p:cNvPr id="37" name="Picture 2" descr="C:\DOCUME~1\ADMINI~1\LOCALS~1\Temp\VMwareDnD\cf604e98\国旗_ネパール.png">
              <a:extLst>
                <a:ext uri="{FF2B5EF4-FFF2-40B4-BE49-F238E27FC236}">
                  <a16:creationId xmlns:a16="http://schemas.microsoft.com/office/drawing/2014/main" id="{49372A42-501A-497A-B9A0-1D7A46AC35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8" name="タイトル 5">
              <a:extLst>
                <a:ext uri="{FF2B5EF4-FFF2-40B4-BE49-F238E27FC236}">
                  <a16:creationId xmlns:a16="http://schemas.microsoft.com/office/drawing/2014/main" id="{CC9DE5EB-9F53-4CFC-B4D9-2DB2FA84B6AF}"/>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9" name="タイトル 5">
            <a:extLst>
              <a:ext uri="{FF2B5EF4-FFF2-40B4-BE49-F238E27FC236}">
                <a16:creationId xmlns:a16="http://schemas.microsoft.com/office/drawing/2014/main" id="{B0CCCBED-D809-4E18-A14D-FD4FD647CE0D}"/>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子供たちが衛生的な行動を身に付ける知識と技術を得ること</a:t>
            </a:r>
          </a:p>
        </p:txBody>
      </p:sp>
      <p:sp>
        <p:nvSpPr>
          <p:cNvPr id="40" name="タイトル 5">
            <a:extLst>
              <a:ext uri="{FF2B5EF4-FFF2-40B4-BE49-F238E27FC236}">
                <a16:creationId xmlns:a16="http://schemas.microsoft.com/office/drawing/2014/main" id="{B57E6D76-41C6-4BF6-8FF4-DC4DA2DD3DF3}"/>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活動目標① </a:t>
            </a:r>
          </a:p>
        </p:txBody>
      </p:sp>
      <p:sp>
        <p:nvSpPr>
          <p:cNvPr id="2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9" name="タイトル 5">
            <a:extLst>
              <a:ext uri="{FF2B5EF4-FFF2-40B4-BE49-F238E27FC236}">
                <a16:creationId xmlns:a16="http://schemas.microsoft.com/office/drawing/2014/main" id="{BB1498C6-82D7-495D-AEE0-39F9CB0CB40F}"/>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子供たちが衛生的な行動を身に付ける知識と技術を得ること</a:t>
            </a:r>
          </a:p>
        </p:txBody>
      </p:sp>
      <p:sp>
        <p:nvSpPr>
          <p:cNvPr id="12" name="四角形: 角を丸くする 9">
            <a:extLst>
              <a:ext uri="{FF2B5EF4-FFF2-40B4-BE49-F238E27FC236}">
                <a16:creationId xmlns:a16="http://schemas.microsoft.com/office/drawing/2014/main" id="{EFFE706E-3D0D-4F7E-8AC6-960B474999AC}"/>
              </a:ext>
            </a:extLst>
          </p:cNvPr>
          <p:cNvSpPr/>
          <p:nvPr/>
        </p:nvSpPr>
        <p:spPr bwMode="auto">
          <a:xfrm>
            <a:off x="3186820" y="1626465"/>
            <a:ext cx="151890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校舎の壁で啓発</a:t>
            </a:r>
          </a:p>
        </p:txBody>
      </p:sp>
      <p:sp>
        <p:nvSpPr>
          <p:cNvPr id="13" name="四角形: 角を丸くする 9">
            <a:extLst>
              <a:ext uri="{FF2B5EF4-FFF2-40B4-BE49-F238E27FC236}">
                <a16:creationId xmlns:a16="http://schemas.microsoft.com/office/drawing/2014/main" id="{CC6CFD20-5486-4BA9-8BBA-1CABE3B5EFA9}"/>
              </a:ext>
            </a:extLst>
          </p:cNvPr>
          <p:cNvSpPr/>
          <p:nvPr/>
        </p:nvSpPr>
        <p:spPr bwMode="auto">
          <a:xfrm>
            <a:off x="2879002" y="3907938"/>
            <a:ext cx="1826727"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手洗いが必要な場面</a:t>
            </a:r>
          </a:p>
        </p:txBody>
      </p:sp>
      <p:sp>
        <p:nvSpPr>
          <p:cNvPr id="16" name="四角形: 角を丸くする 9">
            <a:extLst>
              <a:ext uri="{FF2B5EF4-FFF2-40B4-BE49-F238E27FC236}">
                <a16:creationId xmlns:a16="http://schemas.microsoft.com/office/drawing/2014/main" id="{777C9B6D-5C38-455B-8560-873727E753B2}"/>
              </a:ext>
            </a:extLst>
          </p:cNvPr>
          <p:cNvSpPr/>
          <p:nvPr/>
        </p:nvSpPr>
        <p:spPr bwMode="auto">
          <a:xfrm>
            <a:off x="6341165" y="3907939"/>
            <a:ext cx="1644478"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衛生に関する授業</a:t>
            </a:r>
          </a:p>
        </p:txBody>
      </p:sp>
      <p:sp>
        <p:nvSpPr>
          <p:cNvPr id="41" name="四角形: 角を丸くする 9">
            <a:extLst>
              <a:ext uri="{FF2B5EF4-FFF2-40B4-BE49-F238E27FC236}">
                <a16:creationId xmlns:a16="http://schemas.microsoft.com/office/drawing/2014/main" id="{551E3164-F98B-4473-922A-F3B4987EDE06}"/>
              </a:ext>
            </a:extLst>
          </p:cNvPr>
          <p:cNvSpPr/>
          <p:nvPr/>
        </p:nvSpPr>
        <p:spPr bwMode="auto">
          <a:xfrm>
            <a:off x="5033727" y="1626466"/>
            <a:ext cx="2708193"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衛生的なコミュニティについて</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977989" y="764704"/>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34</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23" name="グループ化 22">
            <a:extLst>
              <a:ext uri="{FF2B5EF4-FFF2-40B4-BE49-F238E27FC236}">
                <a16:creationId xmlns:a16="http://schemas.microsoft.com/office/drawing/2014/main" id="{504DDE14-FCF6-4681-8D6E-722E7584B23C}"/>
              </a:ext>
            </a:extLst>
          </p:cNvPr>
          <p:cNvGrpSpPr/>
          <p:nvPr/>
        </p:nvGrpSpPr>
        <p:grpSpPr>
          <a:xfrm>
            <a:off x="171094" y="555636"/>
            <a:ext cx="806895" cy="908005"/>
            <a:chOff x="51505" y="635704"/>
            <a:chExt cx="806895" cy="908005"/>
          </a:xfrm>
        </p:grpSpPr>
        <p:pic>
          <p:nvPicPr>
            <p:cNvPr id="24" name="Picture 2" descr="C:\DOCUME~1\ADMINI~1\LOCALS~1\Temp\VMwareDnD\cf604e98\国旗_ネパール.png">
              <a:extLst>
                <a:ext uri="{FF2B5EF4-FFF2-40B4-BE49-F238E27FC236}">
                  <a16:creationId xmlns:a16="http://schemas.microsoft.com/office/drawing/2014/main" id="{AC1C01FF-5170-4EC3-918F-5E3FC629E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5">
              <a:extLst>
                <a:ext uri="{FF2B5EF4-FFF2-40B4-BE49-F238E27FC236}">
                  <a16:creationId xmlns:a16="http://schemas.microsoft.com/office/drawing/2014/main" id="{76F128B1-1CFC-405B-B61D-8005D81EF0B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6" name="Picture 28" descr="K640_47684520_2402901283072116_5515256999027146752_n">
            <a:extLst>
              <a:ext uri="{FF2B5EF4-FFF2-40B4-BE49-F238E27FC236}">
                <a16:creationId xmlns:a16="http://schemas.microsoft.com/office/drawing/2014/main" id="{E8A2563C-08F7-4AAE-A35E-B4B23C6299D4}"/>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16"/>
          <a:stretch/>
        </p:blipFill>
        <p:spPr bwMode="auto">
          <a:xfrm>
            <a:off x="3878226" y="1523742"/>
            <a:ext cx="4320481" cy="2614319"/>
          </a:xfrm>
          <a:prstGeom prst="rect">
            <a:avLst/>
          </a:prstGeom>
          <a:noFill/>
        </p:spPr>
      </p:pic>
      <p:pic>
        <p:nvPicPr>
          <p:cNvPr id="27" name="図 26">
            <a:extLst>
              <a:ext uri="{FF2B5EF4-FFF2-40B4-BE49-F238E27FC236}">
                <a16:creationId xmlns:a16="http://schemas.microsoft.com/office/drawing/2014/main" id="{B68F15DD-71D7-411C-BB1E-D4F3C20FF0F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84755" y="1513587"/>
            <a:ext cx="3095467" cy="261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descr="D:\IYCP\PHOTOS of IYCP Project\photo\West bin in the community.JPG">
            <a:extLst>
              <a:ext uri="{FF2B5EF4-FFF2-40B4-BE49-F238E27FC236}">
                <a16:creationId xmlns:a16="http://schemas.microsoft.com/office/drawing/2014/main" id="{0E6F72AA-0CB1-40EB-97C6-1F4F5312DE78}"/>
              </a:ext>
            </a:extLst>
          </p:cNvPr>
          <p:cNvPicPr/>
          <p:nvPr/>
        </p:nvPicPr>
        <p:blipFill rotWithShape="1">
          <a:blip r:embed="rId7" cstate="print">
            <a:extLst>
              <a:ext uri="{28A0092B-C50C-407E-A947-70E740481C1C}">
                <a14:useLocalDpi xmlns:a14="http://schemas.microsoft.com/office/drawing/2010/main" val="0"/>
              </a:ext>
            </a:extLst>
          </a:blip>
          <a:srcRect l="-19"/>
          <a:stretch/>
        </p:blipFill>
        <p:spPr bwMode="auto">
          <a:xfrm>
            <a:off x="3144764" y="4225554"/>
            <a:ext cx="2494059" cy="2371798"/>
          </a:xfrm>
          <a:prstGeom prst="rect">
            <a:avLst/>
          </a:prstGeom>
          <a:noFill/>
          <a:ln>
            <a:noFill/>
          </a:ln>
        </p:spPr>
      </p:pic>
      <p:pic>
        <p:nvPicPr>
          <p:cNvPr id="29" name="Picture 10" descr="D:\IYCP\Project Disrtict\Photos\Photo galary\Eurogard Bhurungchuki ma.vi..jpg">
            <a:extLst>
              <a:ext uri="{FF2B5EF4-FFF2-40B4-BE49-F238E27FC236}">
                <a16:creationId xmlns:a16="http://schemas.microsoft.com/office/drawing/2014/main" id="{5A23F134-37EE-4AF9-A3D4-E641DBC842FA}"/>
              </a:ext>
            </a:extLst>
          </p:cNvPr>
          <p:cNvPicPr/>
          <p:nvPr/>
        </p:nvPicPr>
        <p:blipFill rotWithShape="1">
          <a:blip r:embed="rId8" cstate="print">
            <a:extLst>
              <a:ext uri="{28A0092B-C50C-407E-A947-70E740481C1C}">
                <a14:useLocalDpi xmlns:a14="http://schemas.microsoft.com/office/drawing/2010/main" val="0"/>
              </a:ext>
            </a:extLst>
          </a:blip>
          <a:srcRect/>
          <a:stretch/>
        </p:blipFill>
        <p:spPr bwMode="auto">
          <a:xfrm>
            <a:off x="592822" y="4225554"/>
            <a:ext cx="2461864" cy="2371798"/>
          </a:xfrm>
          <a:prstGeom prst="rect">
            <a:avLst/>
          </a:prstGeom>
          <a:noFill/>
          <a:ln>
            <a:noFill/>
          </a:ln>
        </p:spPr>
      </p:pic>
      <p:sp>
        <p:nvSpPr>
          <p:cNvPr id="33" name="タイトル 5">
            <a:extLst>
              <a:ext uri="{FF2B5EF4-FFF2-40B4-BE49-F238E27FC236}">
                <a16:creationId xmlns:a16="http://schemas.microsoft.com/office/drawing/2014/main" id="{70E17070-A356-4B77-B79E-49256A74C123}"/>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活動目標② </a:t>
            </a:r>
          </a:p>
        </p:txBody>
      </p:sp>
      <p:sp>
        <p:nvSpPr>
          <p:cNvPr id="35" name="四角形: 角を丸くする 9">
            <a:extLst>
              <a:ext uri="{FF2B5EF4-FFF2-40B4-BE49-F238E27FC236}">
                <a16:creationId xmlns:a16="http://schemas.microsoft.com/office/drawing/2014/main" id="{B79319EF-9840-43ED-BE7D-4D08E887FE1B}"/>
              </a:ext>
            </a:extLst>
          </p:cNvPr>
          <p:cNvSpPr/>
          <p:nvPr/>
        </p:nvSpPr>
        <p:spPr bwMode="auto">
          <a:xfrm>
            <a:off x="6038466" y="1628583"/>
            <a:ext cx="2005943"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男女別のトイレの設置</a:t>
            </a:r>
          </a:p>
        </p:txBody>
      </p:sp>
      <p:sp>
        <p:nvSpPr>
          <p:cNvPr id="36" name="四角形: 角を丸くする 9">
            <a:extLst>
              <a:ext uri="{FF2B5EF4-FFF2-40B4-BE49-F238E27FC236}">
                <a16:creationId xmlns:a16="http://schemas.microsoft.com/office/drawing/2014/main" id="{1AF30F0C-02E0-41E0-AAAB-4393684B86E1}"/>
              </a:ext>
            </a:extLst>
          </p:cNvPr>
          <p:cNvSpPr/>
          <p:nvPr/>
        </p:nvSpPr>
        <p:spPr bwMode="auto">
          <a:xfrm>
            <a:off x="1465509" y="4293095"/>
            <a:ext cx="1522315"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水タンクの設置</a:t>
            </a:r>
          </a:p>
        </p:txBody>
      </p:sp>
      <p:sp>
        <p:nvSpPr>
          <p:cNvPr id="41" name="四角形: 角を丸くする 9">
            <a:extLst>
              <a:ext uri="{FF2B5EF4-FFF2-40B4-BE49-F238E27FC236}">
                <a16:creationId xmlns:a16="http://schemas.microsoft.com/office/drawing/2014/main" id="{EB36F43D-F3DD-4DCD-BBE2-77BE659BE340}"/>
              </a:ext>
            </a:extLst>
          </p:cNvPr>
          <p:cNvSpPr/>
          <p:nvPr/>
        </p:nvSpPr>
        <p:spPr bwMode="auto">
          <a:xfrm>
            <a:off x="4252223" y="4293096"/>
            <a:ext cx="1320434"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ゴミ箱の設置</a:t>
            </a:r>
          </a:p>
        </p:txBody>
      </p:sp>
      <p:sp>
        <p:nvSpPr>
          <p:cNvPr id="43" name="四角形: 角を丸くする 9">
            <a:extLst>
              <a:ext uri="{FF2B5EF4-FFF2-40B4-BE49-F238E27FC236}">
                <a16:creationId xmlns:a16="http://schemas.microsoft.com/office/drawing/2014/main" id="{0AC309F8-68D2-4FC5-B7FF-DA110BA1EB6C}"/>
              </a:ext>
            </a:extLst>
          </p:cNvPr>
          <p:cNvSpPr/>
          <p:nvPr/>
        </p:nvSpPr>
        <p:spPr bwMode="auto">
          <a:xfrm>
            <a:off x="815642" y="3738629"/>
            <a:ext cx="2016224"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簡易水道を学校に設置</a:t>
            </a:r>
          </a:p>
        </p:txBody>
      </p:sp>
      <p:sp>
        <p:nvSpPr>
          <p:cNvPr id="45" name="タイトル 5">
            <a:extLst>
              <a:ext uri="{FF2B5EF4-FFF2-40B4-BE49-F238E27FC236}">
                <a16:creationId xmlns:a16="http://schemas.microsoft.com/office/drawing/2014/main" id="{4D957BFE-013D-4A7E-9A12-38C28F180B36}"/>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性別や年齢、障害に配慮した衛生環境を形成すること</a:t>
            </a:r>
          </a:p>
        </p:txBody>
      </p:sp>
      <p:pic>
        <p:nvPicPr>
          <p:cNvPr id="19" name="図 18">
            <a:extLst>
              <a:ext uri="{FF2B5EF4-FFF2-40B4-BE49-F238E27FC236}">
                <a16:creationId xmlns:a16="http://schemas.microsoft.com/office/drawing/2014/main" id="{74CCA2D5-26A5-4FD5-B1EB-49D6FEE4AB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
          <a:stretch/>
        </p:blipFill>
        <p:spPr>
          <a:xfrm>
            <a:off x="-3690337" y="1445925"/>
            <a:ext cx="3516610" cy="2614319"/>
          </a:xfrm>
          <a:prstGeom prst="rect">
            <a:avLst/>
          </a:prstGeom>
        </p:spPr>
      </p:pic>
      <p:sp>
        <p:nvSpPr>
          <p:cNvPr id="20" name="四角形: 角を丸くする 9">
            <a:extLst>
              <a:ext uri="{FF2B5EF4-FFF2-40B4-BE49-F238E27FC236}">
                <a16:creationId xmlns:a16="http://schemas.microsoft.com/office/drawing/2014/main" id="{4FA90A18-ADC0-4177-82C1-AFDA3792F8B1}"/>
              </a:ext>
            </a:extLst>
          </p:cNvPr>
          <p:cNvSpPr/>
          <p:nvPr/>
        </p:nvSpPr>
        <p:spPr bwMode="auto">
          <a:xfrm>
            <a:off x="-3336996" y="2743095"/>
            <a:ext cx="2809928" cy="1254589"/>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en-US" altLang="ja-JP" sz="1400" dirty="0">
                <a:ln w="0"/>
                <a:latin typeface="メイリオ" pitchFamily="50" charset="-128"/>
                <a:ea typeface="メイリオ" pitchFamily="50" charset="-128"/>
                <a:cs typeface="メイリオ" pitchFamily="50" charset="-128"/>
              </a:rPr>
              <a:t>※</a:t>
            </a:r>
            <a:r>
              <a:rPr lang="ja-JP" altLang="en-US" sz="1400" dirty="0">
                <a:ln w="0"/>
                <a:latin typeface="メイリオ" pitchFamily="50" charset="-128"/>
                <a:ea typeface="メイリオ" pitchFamily="50" charset="-128"/>
                <a:cs typeface="メイリオ" pitchFamily="50" charset="-128"/>
              </a:rPr>
              <a:t>差し替えたため、削除</a:t>
            </a:r>
            <a:endParaRPr lang="en-US" altLang="ja-JP" sz="1400" dirty="0">
              <a:ln w="0"/>
              <a:latin typeface="メイリオ" pitchFamily="50" charset="-128"/>
              <a:ea typeface="メイリオ" pitchFamily="50" charset="-128"/>
              <a:cs typeface="メイリオ" pitchFamily="50" charset="-128"/>
            </a:endParaRPr>
          </a:p>
          <a:p>
            <a:pPr algn="ctr"/>
            <a:r>
              <a:rPr lang="ja-JP" altLang="en-US" sz="1400" dirty="0">
                <a:ln w="0"/>
                <a:latin typeface="メイリオ" pitchFamily="50" charset="-128"/>
                <a:ea typeface="メイリオ" pitchFamily="50" charset="-128"/>
                <a:cs typeface="メイリオ" pitchFamily="50" charset="-128"/>
              </a:rPr>
              <a:t>車いす用スロープの設置</a:t>
            </a:r>
          </a:p>
        </p:txBody>
      </p:sp>
      <p:grpSp>
        <p:nvGrpSpPr>
          <p:cNvPr id="2" name="グループ化 1">
            <a:extLst>
              <a:ext uri="{FF2B5EF4-FFF2-40B4-BE49-F238E27FC236}">
                <a16:creationId xmlns:a16="http://schemas.microsoft.com/office/drawing/2014/main" id="{E7A6176E-B8DB-431A-82DF-1F517226CF8C}"/>
              </a:ext>
            </a:extLst>
          </p:cNvPr>
          <p:cNvGrpSpPr/>
          <p:nvPr/>
        </p:nvGrpSpPr>
        <p:grpSpPr>
          <a:xfrm>
            <a:off x="5729098" y="4220013"/>
            <a:ext cx="2589401" cy="2379242"/>
            <a:chOff x="830991" y="1542592"/>
            <a:chExt cx="2589401" cy="2379242"/>
          </a:xfrm>
        </p:grpSpPr>
        <p:pic>
          <p:nvPicPr>
            <p:cNvPr id="21" name="図 20">
              <a:extLst>
                <a:ext uri="{FF2B5EF4-FFF2-40B4-BE49-F238E27FC236}">
                  <a16:creationId xmlns:a16="http://schemas.microsoft.com/office/drawing/2014/main" id="{C3973BD3-DE52-4FA3-AA48-751A18A8C5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rot="5400000">
              <a:off x="936071" y="1437512"/>
              <a:ext cx="2379242" cy="2589401"/>
            </a:xfrm>
            <a:prstGeom prst="rect">
              <a:avLst/>
            </a:prstGeom>
          </p:spPr>
        </p:pic>
        <p:sp>
          <p:nvSpPr>
            <p:cNvPr id="22" name="四角形: 角を丸くする 9">
              <a:extLst>
                <a:ext uri="{FF2B5EF4-FFF2-40B4-BE49-F238E27FC236}">
                  <a16:creationId xmlns:a16="http://schemas.microsoft.com/office/drawing/2014/main" id="{A9B3DA30-2AF8-40A1-A425-CF3E71B72718}"/>
                </a:ext>
              </a:extLst>
            </p:cNvPr>
            <p:cNvSpPr/>
            <p:nvPr/>
          </p:nvSpPr>
          <p:spPr bwMode="auto">
            <a:xfrm>
              <a:off x="1848175" y="1618250"/>
              <a:ext cx="1500787" cy="319039"/>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学校の簡易水道</a:t>
              </a:r>
            </a:p>
          </p:txBody>
        </p:sp>
      </p:grpSp>
    </p:spTree>
    <p:extLst>
      <p:ext uri="{BB962C8B-B14F-4D97-AF65-F5344CB8AC3E}">
        <p14:creationId xmlns:p14="http://schemas.microsoft.com/office/powerpoint/2010/main" val="182501035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a:off x="0" y="476250"/>
            <a:ext cx="9144000" cy="1588"/>
          </a:xfrm>
          <a:prstGeom prst="line">
            <a:avLst/>
          </a:prstGeom>
          <a:noFill/>
          <a:ln w="28440">
            <a:solidFill>
              <a:srgbClr val="EC0000"/>
            </a:solidFill>
            <a:miter lim="800000"/>
            <a:headEnd/>
            <a:tailEnd/>
          </a:ln>
          <a:extLst>
            <a:ext uri="{909E8E84-426E-40DD-AFC4-6F175D3DCCD1}">
              <a14:hiddenFill xmlns:a14="http://schemas.microsoft.com/office/drawing/2010/main">
                <a:noFill/>
              </a14:hiddenFill>
            </a:ext>
          </a:extLst>
        </p:spPr>
        <p:txBody>
          <a:bodyPr lIns="91308" tIns="45660" rIns="91308" bIns="45660"/>
          <a:lstStyle/>
          <a:p>
            <a:endParaRPr lang="ja-JP" altLang="en-US" dirty="0"/>
          </a:p>
        </p:txBody>
      </p:sp>
      <p:sp>
        <p:nvSpPr>
          <p:cNvPr id="32"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35</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6" name="正方形/長方形 15">
            <a:extLst>
              <a:ext uri="{FF2B5EF4-FFF2-40B4-BE49-F238E27FC236}">
                <a16:creationId xmlns:a16="http://schemas.microsoft.com/office/drawing/2014/main" id="{4D8D7619-9FB7-402D-9DA9-27647CD86FF6}"/>
              </a:ext>
            </a:extLst>
          </p:cNvPr>
          <p:cNvSpPr/>
          <p:nvPr/>
        </p:nvSpPr>
        <p:spPr>
          <a:xfrm>
            <a:off x="977989" y="764704"/>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3FE5BB7F-ADE9-41EC-89EA-7F100FDDF36A}"/>
              </a:ext>
            </a:extLst>
          </p:cNvPr>
          <p:cNvGrpSpPr/>
          <p:nvPr/>
        </p:nvGrpSpPr>
        <p:grpSpPr>
          <a:xfrm>
            <a:off x="171094" y="555636"/>
            <a:ext cx="806895" cy="908005"/>
            <a:chOff x="51505" y="635704"/>
            <a:chExt cx="806895" cy="908005"/>
          </a:xfrm>
        </p:grpSpPr>
        <p:pic>
          <p:nvPicPr>
            <p:cNvPr id="18" name="Picture 2" descr="C:\DOCUME~1\ADMINI~1\LOCALS~1\Temp\VMwareDnD\cf604e98\国旗_ネパール.png">
              <a:extLst>
                <a:ext uri="{FF2B5EF4-FFF2-40B4-BE49-F238E27FC236}">
                  <a16:creationId xmlns:a16="http://schemas.microsoft.com/office/drawing/2014/main" id="{5B2F7559-E487-4C98-BCF0-7AE819C5B1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5">
              <a:extLst>
                <a:ext uri="{FF2B5EF4-FFF2-40B4-BE49-F238E27FC236}">
                  <a16:creationId xmlns:a16="http://schemas.microsoft.com/office/drawing/2014/main" id="{A3AF557F-8BB8-440C-B4E8-03832053C10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0" name="図 19" descr="K640_Tippy Tap">
            <a:extLst>
              <a:ext uri="{FF2B5EF4-FFF2-40B4-BE49-F238E27FC236}">
                <a16:creationId xmlns:a16="http://schemas.microsoft.com/office/drawing/2014/main" id="{6CA5B8DC-66D6-4718-BB1F-F271A68824E1}"/>
              </a:ext>
            </a:extLst>
          </p:cNvPr>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740374" y="1533129"/>
            <a:ext cx="3765372" cy="2411000"/>
          </a:xfrm>
          <a:prstGeom prst="rect">
            <a:avLst/>
          </a:prstGeom>
          <a:noFill/>
        </p:spPr>
      </p:pic>
      <p:pic>
        <p:nvPicPr>
          <p:cNvPr id="21" name="図 20">
            <a:extLst>
              <a:ext uri="{FF2B5EF4-FFF2-40B4-BE49-F238E27FC236}">
                <a16:creationId xmlns:a16="http://schemas.microsoft.com/office/drawing/2014/main" id="{5E21B7B1-25BD-4022-8159-E16E5E51CF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0375" y="3944130"/>
            <a:ext cx="3765372" cy="2565102"/>
          </a:xfrm>
          <a:prstGeom prst="rect">
            <a:avLst/>
          </a:prstGeom>
        </p:spPr>
      </p:pic>
      <p:pic>
        <p:nvPicPr>
          <p:cNvPr id="24" name="図 23">
            <a:extLst>
              <a:ext uri="{FF2B5EF4-FFF2-40B4-BE49-F238E27FC236}">
                <a16:creationId xmlns:a16="http://schemas.microsoft.com/office/drawing/2014/main" id="{42155D34-2D36-46EE-B460-3985126329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647165" y="1543586"/>
            <a:ext cx="3774100" cy="2419741"/>
          </a:xfrm>
          <a:prstGeom prst="rect">
            <a:avLst/>
          </a:prstGeom>
        </p:spPr>
      </p:pic>
      <p:pic>
        <p:nvPicPr>
          <p:cNvPr id="25" name="図 24">
            <a:extLst>
              <a:ext uri="{FF2B5EF4-FFF2-40B4-BE49-F238E27FC236}">
                <a16:creationId xmlns:a16="http://schemas.microsoft.com/office/drawing/2014/main" id="{66E0B229-E9CE-4EC5-BBE1-17CA469245B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5400000">
            <a:off x="5261262" y="3349230"/>
            <a:ext cx="2545905" cy="3774099"/>
          </a:xfrm>
          <a:prstGeom prst="rect">
            <a:avLst/>
          </a:prstGeom>
        </p:spPr>
      </p:pic>
      <p:sp>
        <p:nvSpPr>
          <p:cNvPr id="29" name="タイトル 5">
            <a:extLst>
              <a:ext uri="{FF2B5EF4-FFF2-40B4-BE49-F238E27FC236}">
                <a16:creationId xmlns:a16="http://schemas.microsoft.com/office/drawing/2014/main" id="{BE33F888-BD09-448C-B8C5-6F1E41A99C81}"/>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水に起因する感染症の蔓延を防ぐこと</a:t>
            </a:r>
          </a:p>
        </p:txBody>
      </p:sp>
      <p:sp>
        <p:nvSpPr>
          <p:cNvPr id="30" name="タイトル 5">
            <a:extLst>
              <a:ext uri="{FF2B5EF4-FFF2-40B4-BE49-F238E27FC236}">
                <a16:creationId xmlns:a16="http://schemas.microsoft.com/office/drawing/2014/main" id="{E044C8D1-7BFE-4A61-BF1B-941A75D17C4C}"/>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活動目標③ </a:t>
            </a:r>
          </a:p>
        </p:txBody>
      </p:sp>
      <p:sp>
        <p:nvSpPr>
          <p:cNvPr id="43" name="四角形: 角を丸くする 9">
            <a:extLst>
              <a:ext uri="{FF2B5EF4-FFF2-40B4-BE49-F238E27FC236}">
                <a16:creationId xmlns:a16="http://schemas.microsoft.com/office/drawing/2014/main" id="{7486CA61-F3AE-4126-A382-530088A71754}"/>
              </a:ext>
            </a:extLst>
          </p:cNvPr>
          <p:cNvSpPr/>
          <p:nvPr/>
        </p:nvSpPr>
        <p:spPr bwMode="auto">
          <a:xfrm>
            <a:off x="845581" y="1622188"/>
            <a:ext cx="149066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手洗い場を設置</a:t>
            </a:r>
          </a:p>
        </p:txBody>
      </p:sp>
      <p:sp>
        <p:nvSpPr>
          <p:cNvPr id="44" name="四角形: 角を丸くする 9">
            <a:extLst>
              <a:ext uri="{FF2B5EF4-FFF2-40B4-BE49-F238E27FC236}">
                <a16:creationId xmlns:a16="http://schemas.microsoft.com/office/drawing/2014/main" id="{76B2965B-7684-41C7-8D83-B0824F77EEE8}"/>
              </a:ext>
            </a:extLst>
          </p:cNvPr>
          <p:cNvSpPr/>
          <p:nvPr/>
        </p:nvSpPr>
        <p:spPr bwMode="auto">
          <a:xfrm>
            <a:off x="4750280" y="1629830"/>
            <a:ext cx="1856825"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手洗いの方法を練習</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36</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13" name="グループ化 12">
            <a:extLst>
              <a:ext uri="{FF2B5EF4-FFF2-40B4-BE49-F238E27FC236}">
                <a16:creationId xmlns:a16="http://schemas.microsoft.com/office/drawing/2014/main" id="{971BBEE7-B867-4528-9341-E4429D25A5C1}"/>
              </a:ext>
            </a:extLst>
          </p:cNvPr>
          <p:cNvGrpSpPr/>
          <p:nvPr/>
        </p:nvGrpSpPr>
        <p:grpSpPr>
          <a:xfrm>
            <a:off x="171094" y="555636"/>
            <a:ext cx="806895" cy="908005"/>
            <a:chOff x="51505" y="635704"/>
            <a:chExt cx="806895" cy="908005"/>
          </a:xfrm>
        </p:grpSpPr>
        <p:pic>
          <p:nvPicPr>
            <p:cNvPr id="17" name="Picture 2" descr="C:\DOCUME~1\ADMINI~1\LOCALS~1\Temp\VMwareDnD\cf604e98\国旗_ネパール.png">
              <a:extLst>
                <a:ext uri="{FF2B5EF4-FFF2-40B4-BE49-F238E27FC236}">
                  <a16:creationId xmlns:a16="http://schemas.microsoft.com/office/drawing/2014/main" id="{4FA755E2-42BE-446F-97E3-D3B7DBC4B8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336D9047-B428-4636-BF4B-AB868DC226CD}"/>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19" name="テキスト ボックス 18">
            <a:extLst>
              <a:ext uri="{FF2B5EF4-FFF2-40B4-BE49-F238E27FC236}">
                <a16:creationId xmlns:a16="http://schemas.microsoft.com/office/drawing/2014/main" id="{1EFB6B07-6199-4202-98AA-8E851EA873AB}"/>
              </a:ext>
            </a:extLst>
          </p:cNvPr>
          <p:cNvSpPr txBox="1"/>
          <p:nvPr/>
        </p:nvSpPr>
        <p:spPr>
          <a:xfrm>
            <a:off x="5796136" y="1463641"/>
            <a:ext cx="2972368" cy="741223"/>
          </a:xfrm>
          <a:prstGeom prst="rect">
            <a:avLst/>
          </a:prstGeom>
        </p:spPr>
        <p:txBody>
          <a:bodyPr wrap="square" rtlCol="0">
            <a:normAutofit fontScale="92500" lnSpcReduction="20000"/>
          </a:bodyPr>
          <a:lstStyle/>
          <a:p>
            <a:pPr>
              <a:buFontTx/>
              <a:buNone/>
            </a:pPr>
            <a:endParaRPr kumimoji="1" lang="ja-JP" altLang="en-US" sz="5200" dirty="0">
              <a:solidFill>
                <a:schemeClr val="bg1">
                  <a:lumMod val="50000"/>
                </a:schemeClr>
              </a:solidFill>
            </a:endParaRPr>
          </a:p>
        </p:txBody>
      </p:sp>
      <p:pic>
        <p:nvPicPr>
          <p:cNvPr id="20" name="図 19">
            <a:extLst>
              <a:ext uri="{FF2B5EF4-FFF2-40B4-BE49-F238E27FC236}">
                <a16:creationId xmlns:a16="http://schemas.microsoft.com/office/drawing/2014/main" id="{DA3BB7D2-4AE4-42D8-B2E5-E3D481D91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1909" y="2357934"/>
            <a:ext cx="5532107" cy="4149080"/>
          </a:xfrm>
          <a:prstGeom prst="rect">
            <a:avLst/>
          </a:prstGeom>
        </p:spPr>
      </p:pic>
      <p:pic>
        <p:nvPicPr>
          <p:cNvPr id="22" name="図 21">
            <a:extLst>
              <a:ext uri="{FF2B5EF4-FFF2-40B4-BE49-F238E27FC236}">
                <a16:creationId xmlns:a16="http://schemas.microsoft.com/office/drawing/2014/main" id="{90296B4C-AF54-494F-8404-AEE54818B5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8003" y="1507570"/>
            <a:ext cx="4196031" cy="2644856"/>
          </a:xfrm>
          <a:prstGeom prst="rect">
            <a:avLst/>
          </a:prstGeom>
        </p:spPr>
      </p:pic>
      <p:sp>
        <p:nvSpPr>
          <p:cNvPr id="23" name="タイトル 5">
            <a:extLst>
              <a:ext uri="{FF2B5EF4-FFF2-40B4-BE49-F238E27FC236}">
                <a16:creationId xmlns:a16="http://schemas.microsoft.com/office/drawing/2014/main" id="{8685FEA2-0058-495E-85C3-2D2F7E88221C}"/>
              </a:ext>
            </a:extLst>
          </p:cNvPr>
          <p:cNvSpPr txBox="1">
            <a:spLocks noChangeArrowheads="1"/>
          </p:cNvSpPr>
          <p:nvPr/>
        </p:nvSpPr>
        <p:spPr bwMode="auto">
          <a:xfrm>
            <a:off x="1024950" y="938566"/>
            <a:ext cx="8119050" cy="3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衛生的な施設や環境を維持する状態を保つこと</a:t>
            </a:r>
          </a:p>
        </p:txBody>
      </p:sp>
      <p:sp>
        <p:nvSpPr>
          <p:cNvPr id="24" name="タイトル 5">
            <a:extLst>
              <a:ext uri="{FF2B5EF4-FFF2-40B4-BE49-F238E27FC236}">
                <a16:creationId xmlns:a16="http://schemas.microsoft.com/office/drawing/2014/main" id="{6F92AAA0-2132-4D26-9611-FD431D0CCC9B}"/>
              </a:ext>
            </a:extLst>
          </p:cNvPr>
          <p:cNvSpPr txBox="1">
            <a:spLocks noChangeArrowheads="1"/>
          </p:cNvSpPr>
          <p:nvPr/>
        </p:nvSpPr>
        <p:spPr bwMode="auto">
          <a:xfrm>
            <a:off x="1088430" y="605379"/>
            <a:ext cx="1035297" cy="272889"/>
          </a:xfrm>
          <a:prstGeom prst="rect">
            <a:avLst/>
          </a:prstGeom>
          <a:solidFill>
            <a:srgbClr val="C00000"/>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活動目標④ </a:t>
            </a:r>
          </a:p>
        </p:txBody>
      </p:sp>
      <p:sp>
        <p:nvSpPr>
          <p:cNvPr id="25" name="四角形: 角を丸くする 9">
            <a:extLst>
              <a:ext uri="{FF2B5EF4-FFF2-40B4-BE49-F238E27FC236}">
                <a16:creationId xmlns:a16="http://schemas.microsoft.com/office/drawing/2014/main" id="{BF02BE80-8631-48CB-97BF-2E603C4AE51D}"/>
              </a:ext>
            </a:extLst>
          </p:cNvPr>
          <p:cNvSpPr/>
          <p:nvPr/>
        </p:nvSpPr>
        <p:spPr bwMode="auto">
          <a:xfrm>
            <a:off x="412916" y="1603627"/>
            <a:ext cx="3607062"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en-US" altLang="ja-JP" sz="1400" dirty="0">
                <a:ln w="0"/>
                <a:latin typeface="メイリオ" pitchFamily="50" charset="-128"/>
                <a:ea typeface="メイリオ" pitchFamily="50" charset="-128"/>
                <a:cs typeface="メイリオ" pitchFamily="50" charset="-128"/>
              </a:rPr>
              <a:t>JRC</a:t>
            </a:r>
            <a:r>
              <a:rPr lang="ja-JP" altLang="en-US" sz="1400" dirty="0">
                <a:ln w="0"/>
                <a:latin typeface="メイリオ" pitchFamily="50" charset="-128"/>
                <a:ea typeface="メイリオ" pitchFamily="50" charset="-128"/>
                <a:cs typeface="メイリオ" pitchFamily="50" charset="-128"/>
              </a:rPr>
              <a:t>メンバーが主導で衛生管理活動を継続</a:t>
            </a:r>
          </a:p>
        </p:txBody>
      </p:sp>
      <p:sp>
        <p:nvSpPr>
          <p:cNvPr id="26" name="四角形: 角を丸くする 9">
            <a:extLst>
              <a:ext uri="{FF2B5EF4-FFF2-40B4-BE49-F238E27FC236}">
                <a16:creationId xmlns:a16="http://schemas.microsoft.com/office/drawing/2014/main" id="{7173D89A-3E6F-4D3E-984E-86768F3A5D07}"/>
              </a:ext>
            </a:extLst>
          </p:cNvPr>
          <p:cNvSpPr/>
          <p:nvPr/>
        </p:nvSpPr>
        <p:spPr bwMode="auto">
          <a:xfrm>
            <a:off x="6163860" y="2466992"/>
            <a:ext cx="2391022"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水道を丁寧に掃除する様子</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5">
            <a:extLst>
              <a:ext uri="{FF2B5EF4-FFF2-40B4-BE49-F238E27FC236}">
                <a16:creationId xmlns:a16="http://schemas.microsoft.com/office/drawing/2014/main" id="{F5B713CC-8F56-467C-B869-66F337F5A3E9}"/>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衛生用具を配布</a:t>
            </a:r>
          </a:p>
        </p:txBody>
      </p:sp>
      <p:sp>
        <p:nvSpPr>
          <p:cNvPr id="18" name="AutoShape 10" descr="data:image/jpeg;base64,/9j/4AAQSkZJRgABAQEAYABgAAD/2wBDAAMCAgMCAgMDAwMEAwMEBQgFBQQEBQoHBwYIDAoMDAsKCwsNDhIQDQ4RDgsLEBYQERMUFRUVDA8XGBYUGBIUFRT/2wBDAQMEBAUEBQkFBQkUDQsNFBQUFBQUFBQUFBQUFBQUFBQUFBQUFBQUFBQUFBQUFBQUFBQUFBQUFBQUFBQUFBQUFBT/wAARCAHg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4bRNGvrt1vgdV8LwJ5UGJN0VozfeVv4v+BV8j/Ejwl/bXxOu9D8LxNfveea9qkUCSvBFF8+9P7vz/wAf+3X0Zfa/F8P9NujPpd9ZaZb2jWcHmK7W91hdqb3+bbt/h3/99V5J4F+Lnhj4NeH576Qw6v4i1SBIpUh/11t/zyRn/wCeW1t3+9RUpx+GRx1D5e0rxb9g1S9s9XlkmtLOBtqTf3v7lcloPjBobN4pdvlJO0sGz5ElX7m+ug1iFfEOpa3K0WyVHa4Wb+B9r/wV5JrdnPrC2+kWcEk13FPsgt4V+dt33ESuaPw8sTjIrnUpbjVruee2aZG3RKjt93/P/s9Z/huS8vL77NErQo0vy+T99V3/AHK7LZY+BvFEV5fN/aWmWt0qSpafflVot7/e/ub/APxys/faabo2oanBE32iJlt4n2fJuq5BynoFtqsVtYWmg3kvnJdanvg/dfvWbZsd3evYNU8feF/iP8D/AA74DsdPWz8R+GLqeJmdfuLubf8A997t/wDwCvi3xDqU+qtZXkUjW13Euxdn39yv99K9q8JX+tal8G5bPU7lppbq8bUP9HiRLht3ybHf+FX2VceaMQPPXSDQdcll0i5+3yqzRSp5Xyf7aV7x8K9bludGe51CTZd2cCvZtcT/ADy7XRNif3tn/oNUdS1iz+F3gNLHQ7O0/tPb8r3H3IP78rf3q5KzvJX8H2l5fWME2sNdea2oPL/pE6y/Ps8r7qxJ/fT72/56ipHnLpnsej+JvFWm3iXkGoLbXv34nhl+SeL597un975Erstb+K+uax4ct76+uZLm7sLpUa382WK4gbZ8kv3Pl37K+eNHup38rUIG8lG/1sO751Za9f03xJF4hidtX8/ZdQfZ7q+Rt8v3Nm/5vl+T5Pkrwv4VX3vhI5jqPAevaR8WviDa3N9eX39nrK0UsyWe+Jbhotib0/5ZL/Fv/wB/7tezax8PdB8TtL4V0y5b7Po1r5UtijfJEq/fdEb+J3/9DrxzR/EMXwcsPEF1pHh5bzT9SgW3aZ5/K3O29Itm370uz5vufd/jriv+F1ahZ3+nzru0HU/Ilt2uLd33y27fPs/77/j/AIq+sh8B0x906fVvH2ofDvVruxttXgh1CBZ9KuprRv8Alhv+RETZ8v8A49Xr37NniqLWNee20iK0tvD9vF5s++V/ml+T5/733/N+/wD36+RPGGsRa95NzfahIl6223lS4XfE1vs+SXf/ABM/3W/76r3v4If2R4D8R6h4ZvtV1Lwle3XyXVo6oySxeUjp+9b/AH3+5/sVfxBGR92aJr1nrlq1zYyrcW+7b5qfxNWpXI+CW0rw/wCHtN0Wxvlv1tYvKR1+82371dcvzLXGd4UUUUAFFFFABRRRQAUUUUAFFFFABRRRQAUUUUAFFFFABUUlS141+0p8dLb4K+EWlidX1u8VltUbpGn8Urey0AfD37anxO8Z/wDCzLi01kR2dpaxb4rS0vklSCL/AG2X7j18oa5rbX1/bz6rZyb2T9xp8LOjsv8Afd/4a7jxVrE/iTXEvr7bf3u5pYrSVd6L/wBNbj/a/wBj/vuuM1K/i0GWW5VmS7f57q7ml/ff9916UPdiQZ+pWFjYXDy6rKum2X310+Ft8rf5/wBuse/8eXj2rwaHZrptl/z2++7Vlaw638vnyxNCkvzq7/flrmry8nRfIbckS/wVYE9y7JF5sTMm752/2qyvs0szPu3bF/jrrfB/gDXvEl1ZW1jp7TXF+rNBC/yblX+P/ZX/AG6+kPDH7JGlWGk2knjbWo9Kl+b/AERG2Sytv+/9/wC6n99KCT5Hm2pEi+Q3+/WxomjrrETtuZNv3X21698Tvhdp/hu6ls7PXrG/ddu10n3/AC/7afw0z4Y+A4tY8P6hP8r/AGWeKJd7feVqxlI1jE8v/wCEPnhvLeBZ4JknbZv+5t/369o039iHxn4hiRtMu9LeJl3q99L9nRq5T4heFdQ8JWunztbbH8/ym2fPu3b/ALif7myvc/gzpXih1t/7TXUNNt9qpFDN9+Vf9r/crmqV+SPMbew55Hyp/wAKZ8ZzazcaZF4euXuLdmRn+Tym2/f2y/dasq2+HPiq5/1XhzUn+bZ/qP4q/TCbwZFMqbF+629flqW58MK7fNEr/wB75a5vrpt9SPy31Lw9quiS+VqGn3NtKzbFS4gdN1VdjJ8rRfP/AHK/UC88GWrypFLbRun3131yniH4J+HNYuna80i2mmlX/XeV8/8A33VxxsSJYSR+c8nlf3dj0IkT/wDLXY9fYHir9kKCa4t20a8ktolZvNhm+fcv+w7Vy9h+xs1yv+na9PDK38FvapsX/vt66Y4mkYyw0j5k+wNu+WWr0NzqEMW3zd6V6l4m/ZX8Z6DqT21tFBqqffimh3p5q/8AAv4q5W/+DnjbR/NZvD2oOkS7m8mLf8tbe1hIj2UonOJf/wANzBvT++lWH1K2f7rNC/8At1e0rw3q99psV9BZ3M0Uv3Xhi31WubCVPlng/wC/y7Kgkm8mW5hTyGjm3f7VdBpcOoW3lfZrmeH+D9zLXEzW0SN/qv8AvhqfZ3LWErtFcz2zt/HvqOUo9Fm1LxKmxft083/j9Y+q32tJE+5bT/wFTfWfYePNas/9VfQXL/8ATxEj1p3njyW/t3W+0aDzduzfaS1jGMi+Y5z/AIS3Vbf5dsb/AOw676enjO5+9LpVo7r/ABpFV2wh8OXjf6XqFzYSt/G9r8itVuw8HpeS/wCh6hHeSs37pLf7jf7/APdrUjlOt8DQ+P8A4o2/2bw94c1bxCkUv3LFXl2/7D16Br3w9+KXhjQbTRfEfg7xFYaI0vmwWN3ao8W7+/8ALXH+D/CviPw9cJPBLc6PcM2xbi0ndHX/AIGtbeq33j3R7eXyPiN4ktrjdv8As6ancfN/4/U8xZ3Hw6h8f+FfFsur6V4Oa5lurFbdkuFfZ5X+/v8Alb5K+zdI/ae+JVjZWQuPhpLpsKukTP8A2wsqNu/2WRm/ir8stV+MfxIsNSuIrnxnrN4/3Gd9Rl+b/wAfqWw/aA8bWbJ5mvay+3+BL56JRIP3B8N6x4j8R20934k8I2FgrLmJrLUFe6/9AWtawsb+80p2864Nwjb/APicQJKu3/eX/gX3K/Faz/bD+IlheJOvj/xA7/c8m+n+0Rf98sjrX0h8Df8Agpld6VKlj4xsY7yLbsW+0mX7PN/wKJv3Tf8AjtRyln6SNpsvh+1jOn6XPcRSyfc0+f5f951lqa31jczxwLsu/vNb3H+iy/8AxLV4D8Mf2xvhX48vB5+uL4cvZV24uIpbXc397ertFXvcesWNxbpeLq63Onsu1ZrjZLbv/wBtV+WgDwn9s6axm+Ft4lzZ77uRf+XiN1fZ935WX5W/4HX5UXNn53hLTbOddlw0uz5Pv1+r/wC2RqMUPwbu7CA/ZpriTdbSWnzQSt/EN/8AC3J+X+Kvy71XVdTh+yaZqKtMluv7p0VH2/7j/ersomNQ5LUraKG4SKLdsVtnz0abCqWeoReR/rdr7/8AdffWl4ks47bXLtbaVprdZW8qZ1+8tVdHt/tPmxMy/P8A366Tn1OR1uH/AIm1oy/89fmrbeHZFd7l/hqxrGmwXmvQxRfOkUXmt/vVYhs96uq7vu1Aan3L/wAE1vCsUMuoXkV5PbfbIvuJc7Ebb/Bs/i+/X0b4R/ZR0jwT4vvfENtfNqrvK1xBDdxLElu7b/nTb8r/AH/+A187/wDBN/VW+2arbNZsnkQJ5UMM+x5f7/3nRWr7jVd2oyxrcunm/P8AZLu18rd/sbvu1jP4joiZSbraS3gnee8mi3J9nRdj7f8A4n/vqrTutzZJtWOa3Vm8pH+fbWnNa3N1cQxtaMkTfe3KrJ/wH+7/ALy1Ujtftl27xTzpNH86zeX8yf8AAtm5v+BbqjmLOv8AEOn6dq2h3lnqqxnTZYtk6zNtXbX5jfGm2s9S+LWp3kTSJ4furpvKmt/kSLb9xH/39n3Pu19o/tkX15pvwjJtpWVHul8/Z/EnzNXwHYX6+JLV1nWS8t5WlTyUbyn3fcT738W91rzcR7tPmI5ef3R/wl8SWKfFrwpPeQb9N/tFbe6sUb5JYmf5P++H/wDQK+kf23/gjpWh+D4NR0PRbSz/ALR1tZ77U1TD2rMqJ/D/AMsvk3bf71c/+xz8AZNY8RaxH4m8OND4Y0uxSyia5bf9qvN7O7b/APZ3fw19p+IPh7Y+JvA994X1KWbUbW4gZftF2++Xd/C+7/Z+Wil8Jj7H3T8ZtY0RtK1y71C5lkudHt5/Ki1DY7xNLv8Auf8AA0/v1n6xYfZviNcaZeNJbaZfqr+Sn3GlX/7Cv0W1j9lDV9a/ZpvfAsscEOrxa62oRO7/AOtVX+9u/wB2vkbx/rcVh4Du9IvNPZ9Vl1O3eC4SX5IFiTZ5Wz/f+bfV8pzSieBeJ7y2sPH2q6YsUaWlhBsX5vn+VPnT/ersrz4x2aeA9di0iDZKrRW9nN/s/Im//wBDrxrXrOdfGnn3kq+beN5u/d95m3/frqNY8Nz3lmkFnEr7YPNupofuQLvTZ/6HVyI5Tb1XVdV17Rktmiu/mgXd5zb9yr9/Z/n+Cug8GWyzaxp+lS+Zs81X87/e+/8A+PpWfZ2cFn4Zlllnb7RL8kW9t77a3dE/c3lpeW0uyW32y/e/u/wVx1K0YyA7bwfYRQ6hqayy+db+a23f/s/f/wDQ0rtfDej3L2cs6rO9vbt8z+V8i7/uI7/7fz15p4JsFh167vr6Vf8ASpWlZ5vl+Wvojwx4hj8N2dvLozRzJfsu6F2SVJfn+RHrzcZUjOUYmR6L44+HGn6b8IdTuda8Rw6lo6Wstvp2nzWcTOtwu/ytz/Iysm/bt/8Asa+ZbPQbz4natp+i32nt4J+x6ZLcRJfSv9n/AL7pEjJu++6fJ833/wC7X3iPiF4QvPD6ab4ysba212zi3XFnJZpLtbO/emz5du7a1fMHxC8MaD4t8TWt819HpV7bzy3G/TJ3l8/ds2O6S/dbZFXtLE0aUPiO6XKdH8K/g/4cvPD+oaLrLX1/rSxS7ZrHU0SK8VnT91s/5ZMm11/77/2K9dX9nC11fQ7GDQdc0+zTTZfKeb7L9vuEZU2v88r7kl3fw/c/2aPBl54Q8Q+KLTXIra0TWFZXvNWu7VEllZvk/wCWWz5vufO/+3XqS+FprDVrrVdJurq2jvJla5tfKSWK8/uy/L86Nx96tKdeNWPNTkbRjEu/C34bx/DnRfsC3jakzOz/AGuaFUlf/f8A7zf7X+ytd5/FTIf71Ob71BsLR5lcVrXxMtND1p9Kk03VLy6+8n2K185W/wC+fu/8CqfxB8SvD3hJbf8AtnUodNlnXd5Vw+11/wCA1HMB11Feb+C/jRpPjTWJrK1urKI7f3ELXO64f/gP3f8Ax6vSKuMuYAooooAKKKKACijy6dtoAbRRRQAUUUUAFFFFAFDWNUs9GsJb2+uY7S0iXdLNM21VWvy4/ao8eWvjb4l3t9p2qzX9p91bi7iRPKf+DYn91P4d/wDv19bft0/E9vBvw3i0WzW3m1DWWZPn+aWBV2/Ov93/AHq/KTxb9ht2dryeR5W/5YozvXRTA0NY8T23hW3lW2lV5W+9M/zuzV57f6lLct9sn/fXDf6qH+7/ALdZOqzRTXX7qJYdv8H36ykmn+0bl3O9dpBYv9SuZr95ZZWeVv79db8PfAOoeKrqXULyz87TLVPNn86fykWL++7/AN2u2+GPwTl1jRH1zWoI0S6bfapNdJb/ALpfvy/7vzp89faHwx+FGgv/AGhLFbabrcWmwRefaWP723Vf4N7s/wB7592ygDJ+EXhuxv4LSLwdqtjc+IPIit77Wbi1d/sqqiP9nSL5P4K0/FXw3g+IWk66sunx63Fpt032p3X7L/aN5FsX/j4b7sHzv9z/AHa6Dwk89/43tJLHz9N0pZWiXZZon2qX/lrLv2f7CL/wCur+P3i2fwxpOj6Q1tHpUN1OywJD+9+6m9//AEP79RKXujPh+5+GOuX8D32oeHNC0f70UH2GJH81f7n/AO3Xcfs6+HlvPBet6fLKtne3F5Fthf767U+//wCP7ayvFvxa0xLeW2bUb7yrVmRXezfyv+Abk+apfgDc6fquuWWoanbLsvImTe8Sb2Zpdmz/AMcrj+I66funceOfDFjpXiPwFp91te9lvLiW1e43/NKsX8Cfxffr0rRNNW/uknVGR7ddnzt8/wDwOua8c+HtMtv2gPD7RbkS305pYE+1fJFL5qJ+6Rv4nX+5XrqaVBCqfKyf7e2vKryPSpFKFPlSrb2a7d+z56Zc232Zt26rtm+9a4zq1M2awjm+8vz1RksIkb5lro3T5vu1FNYedQGpz82jq61j3+gs9xFLEyo612UNhKjbf4P7lFzYL/wCgyOSh0dZm81tvmrTE01Uuvu/7tdWmmqjO25ar3ltFbLEzSqn+/THynnifD3TIZf+PZfvM67F+7XJeJP2f/DXiT5pbbybhf44W2O399P+B17h9mV4keNl/wC+qJrBd27b89axqyiRKnCR86X/AOzH4X1K38i5s43df44d6Vy7fso+F0uHs/sbP/21ff8A+h19XfY1ml2+V861DN4eimZGZfnX+Or9tMj2ET46uf2QtFtmdfKkmTzd6u7P9z+43z1zWq/sl+XdTNpmoXMMX8KP8+2vt260VkWsyHR/tTOzRfJR9ZkR9WifnlrHwH8X6Dv8rbc7f9n+GvOtYs77QdSRdQgazlX/AGa/UXUvDcU3ytEr/N/HXBeMPhLpHiS1ls7yzie3l+9XZSxf8xzVMN/KfB+ifEXxDoP/AB46vew/7G7en/j1dRZ/HXxDc3EUuoS2mqyrEyb7iLY/zV0XxO/Zd1zwet3qGgs2paZEvmy27/62Jf8AY/vV4al4s2zdFXfHln70TglzQOoS8sdV1Z5byKREl/54y10H/CB2N/sWDU47aXb+6e+XZuf/AH68/RG/5YN89S/2rfJvWVmmT+49HLIjmOzufhpq9ta7mgV0X+KFvNRv9zbXOX+lfZl2/ZvJdfvfeplh4oudHZJbO5ns3X732dtldG/xL1rUmRrm8g1Ld/BcQI7tWfvG3umFbTX1hEksCqif7a12HhX4/eLPCtvLY6Vqd3ptvKuye3t7x/KlX/bib5WrMufE9jc6e9tc6V9j+X/XW/8A8Q1cl9giuW/cSqn/AF2+SgD6F8JftP64lxbrr1nPNpkTLuht2REb/fT/AOIrbttV8OXNxqGoaZLIiN8kEN8rpt3b0dP++H/8cr5vsNN1WwZJYGabb/zxbfWql5qf3pW2P/c27K0jLlI5ec9I1XR5YbW3aJWmX7VsaaH59qt/HVTR7P7Nq2txefGiWe5Fmf8Ai+fZ8lYvh74kav4VunnsW2Ss3zb/AJ93/s1dBoPxIs92oNqEVzZy3kX2ed7S8RPNXfv+fd97562jUMZUzSh1ie8l+zXMVjN9nXet3EvlP/3xWhDZwPs+zWzeb5H8a/ebZ9+qXhu88HXN/L9u1rZ/ocsUUM0XlS+b/A/93/x+t3yb7xJqWlRWatf6ZFZsl89p9yLbv+//AOO1tzRMeU+m/wDgnK7+V4j8+2W/t4mV1hS1SV/4/ubvm/74r760283QotpPI4Zv43+dP9ja/wA1fn//AME37VbnVtVuZFj/ANFbe0TRNvi+R/n+X7v92vvC402S+VGknklRZfN3XCpOir/c81fmWuWodMfgNCT92WWDzIZUb/l0bZ83/XJvvVFNM00u2eDY8XzrcW/z/wDfafeWi3s3ht909zH9n2bYom/e2/8A3196ppr5oYvNgZblW+6yL5qKv+8vzViWeQftiaks3wxsJ7SeN1a82/d3bm218cWfwo1Px5FZNplsttqsV9bpFbpL95v76o38NfTv7aHiS0j+H/hq7sOYryV7tP4NzbV+d6+ePgPrF54h8VeGvK1xtNibU4omuN3yK39z/gf3azqfCY+9GXun6A+B7jT/AAjHb+F59RjjuoIl8qKWLynl/vf7LfNu+5XfKcivJvHXwx0fXNRtNT1LVdUubiKdGgtftKp8u750Rfl/+K+WutTWofCdraWOpai1zNKzJHLKv72X+6ny/wAVI2Ook+7XwB+2R8GUh1rXfFGhab9msonie8eHa26eX7zqn+99+vu7T7u6urVftMCW8jfMPLfeu36/LXlPxC+GN5ba94l8S6RPvXVNO8q8sfI8122/ceL/AGqiREo8x+MHxw8N/wBm65pitK3735N7rsmVa0PEmlavf79K0Wdn0/S4ovkT/W3TN9/5P4v+B19Z/GD9lfxL4kt01C80XVLbUFXevk3kW+8lb/x35PvbK+V/jBpWpPqmlNbNIn2qC181EZNitv8An+7WMZSlykU6cZEvgy51Cz2Ramqwozb2t/K2PFtT7/8A6BXcXlh/pGnxLFsiaJX2P9//AIHXL6bcxa38QbeefU1s7K4X7FFaP/DF9z/0CtvTfD3irTbC4ivIo9SS3ga1geG62Q/Z1f8Agdv4tlc1emY1vckdReaxp9nFqFneXMcNxbweb5KffZf4E/3q5HQfiRc+HtlzLu/s+WDZ9keLftX7n8X8P364LxPqU815E2qtc2Gp6lt3PdxbIlX5Njo/93Zs/wC+KNE1j7BbpFPbNqVu263WaGd1SX/4mrp4SMY+8ccj618N/GyDxVpdvpmoN5P2rbFEibIomb+D978nlLs/v7lqxNommaPcPFZzrfyrL5rJcTpcbv77pKvy7fnr5NtoZ9ElhvPIZLSJWRbSb96n/ff8Tf8Aj9ei+G7/AEpNNl0++n1C2u7pVdrfz9iMu/e+z+8v/stY1sJyx90k9z0fW9audWu7ldTVPKi3xQ28vmpu2f8AAK9S0X9orxP4b0mx1PVbmS2eL90z3Hzoy73+T5fvN8j/AMP9yvmez+IWg6VFp8q+HP8AiZrK0TbIv3X+w/8Auv8ALVW/+IWp3OqRT6q2mzW8qrKsM11siWJv7jr93/gdc0cJOEvcOinI++7f9qCS3s7eKe2tLjULj97AiN/yy/4D/s1gaL+09qcnjiK51RVh0iX91JaxfP5S/wB9f9qvkvwBf6hr3jLT7mJpLC0is5Ylt4djxMy/9NVf/wAcrvbnzYb/AP2/4q48Ria9GXKY1MTLmPWP+F/S+DNcT7NrX2m0lupXi0lPnlb53+/tTc1eefEj4kaV4m8eJ4ntbH+0rSeVLi50/UJ/3S7P4Fdfu7/vV4V4wubG2vNY8Q33iO5tk0a8aJoYfkeJt+9ERP7z1d1j4oyv4c0/+3NFnhu5WiS8vtuxJ2b7mx//AB6voaXtJxjIPbSl8R9Bfs7/ABKul+K2haHqWix6l/aiXDwXCurPFEvzp/ss6f8AoNfdtjfwXkb+VKs21trbG3ba/JvwZpXiqaztNQs1W5ilnZ9MuIZ9j2rb96b3X7rJXodn8b/iNomk6rY+M1kv73yN66gvyXG1X2fJtT5v+B10ylE2o1OX3T9CdY8deH9HV1vNZsbZ0+99onVVVv8Aarziz/aO0rUvFlv4fstPa8uJLr7Os1vLuRk/vr/er8/dY+MdzreqW/lStc28TfZ/s+oL9ndv40+fZ/tv/drrb/xJqug2un/aYNP+xLP9lW4tNkXlXDfO6JKuzb/49UHZ7Q/SjTvEVlqumrqETtDB/F9oXymT/e3fdrW85K/OGw+LWuWdvqEFzqslh9saL/R7TfdRMux/kf8A3/7lem+G/jZeJeSreXn9iXcvzzzW8HmosWzZsRG+7sf5v++6j2ge0PtDzKfXkXwp+JMniDWbzT729tXGdliiT+a8qRou99zbW/j/ALlesbmrY2JaKKfQAyiiigBjvtrxv9oL9ozRPgnpflPsvvEVxH+40/d93/bf/ZqX49/tB6R8H9Ja2R1vPEs8f+jWP93/AG5f9mvy7+MnxKu9T1K61bWNQ+16vctuklb7zN/sfwVcYgW/jt8UtS8SmfXdY1JmurxsAN97/gFfLut639vuEZmbfuq74k8Q/wBpN588vnXH3FR/uKtV/B/g/U/Hms29nZxKnm7tj7vvba7IxIMSwsJdVuHWzVn2/O3zfw19PfBz9ni20e6i1zxHA2pWlv8A6RFp6bHRbjZ8iXD/AMP8DN/v10vgn4Mt4b8B6hYwSwTIsTXF9cPsR7y33/6qJP4Vf+OWvSNE0SLzfD8/9qqniC8vP+PSZdlv5Wx/9Vb/AMK/7b/xf3qJSCMSlpvwQ+2eMLfT1uY7ZLpVe+uLRd6M2zcib3+WKJNm7/gf3K9l8JTRTfDd9K0PU7ZNPn+eJ7eXY7Rfx7/4vnff/t/PTNV8bWPhXXNQ+2aZHMzWsX2GxS6/eytv2PK/91d+9v8Acrxqw+It54/+I1voumT/AGy4ldory+sfkitf49kSfxs/9/8AhrGVQ25T6Q8PfFrSvCWmy6fpWnya9qGlrFZRJb/JFFKyb/ndvu7/AL395az08K61qWvS+Jda26x4guGlTTNGtIkS3ibYiI7u39z/AL4rvX8H+Dvgz4Df+0Io9NstyRfaHX52Zv8A2apvD39pw2/268lbSvtX+q2bH8pfuIjO33fu7tla8svtEfCfPPi34dX1/wCC9TvPG0Wm6bqFustw0Pnonmr/ANMq8f8Ahj4S/tvSbKXRfMS4t7q1ul37Nn2Vnd5Yv++Hrq/2sdN8Of2zK95pVt81ns/ty4nl826uF+R3+X5v/wBiuz/ZmsLOz0O9ibc6W62vlO6/9MvnrKMeUvmKPid5X+NNvZ/2Rc3MtxoSuro2xIE+0P8Afd/u/wDfFe0aIjJpcUUrM8q/IzzffavDfjHrd9o/x6tPsevf2DE2i2/m7LNJfPXzZf42/wBVXvWlQqlrEsX3FX7j14+LjyyPVoS5xZrNZvlZaozWy2cqbYt+2tvyd6/N/DRNYfbF2szJ/dmT+GuE7dTGS5nf7sX3at/fh3bWT+9ViGza2h2tPv8A9vb89PtvNRvInb97/sVQaldE+bzYvnqw9tFMu7bUr/3arwvFu+bdvqQ1G/2bF5T/AHk/3K8R+P3jB/CrWliun6pNbrF9on1Cxi83yq9+R/71Ubzw3Y6xf+Z+8hu1X/gDf76UGcj5f8H/ALSHw+uYktrzXLmwlVvv3cD16hpXjDRdb2NpGuW1/u/54zxPu/4Bv3V5/wDtP/DTT9H0Z9Xi0+CGKw3Sz+Sv+tX+/t/2K+Vfs3gDUtk9teQQ3G35t8Dp83/jlepHCRqx5oyPFljZUpcson3lc63q+m3SNeaUz2v/AD8J+6/9CrbTW4vk82Lyd33XmZN7V8H2NnrXh63ibQfF+pWayrvVNP1F5UX/AH0avSLD4kfFTwr+4sfENjrcW1fk1bTovmZv4N9RLBVDWOPp/aPraHyLxdvm/O38FQppqorxLXzlpX7QPi/7ZaRX3w5sdVu2XzVfw3fPFL83+xsrutE/aEsbz/RtX8J+L/DdwzbFS4sfN/8AH1rmlRlA76danV+GR6Xcabv/AIV2VlXOj/Nt270rsIbbzreJt29G+dX/ANmiaw2NXOdWp5premxWGn3tzPt+z28DSt/uonz1+Wl5bb97L9xvnWv1j+MFs1t8J/GFzEu910m4df8Avivyef8A1Nepgjy8WZsKN5qbfk+at7WPkjl8qLY/3Fesewhaa8iX+9KqV1XiGz8nS5Zd2z5v7teyeLL4jkt9ym/5d6LTH1KLb+9g2P8A71W7N9i7v71FzbRXK7W+SsJGwzTfEMVn8stmsyf71dHbX/hfUv4pLCX/AG1fZXHzaPPDs8r5939ypbawVLjym+d9u+kXHmO7Twws3zafqMcz/wCw2x//AB2mTarfaavlXNzHNt/guFR3rlXsV3IyvsqF7OXduZd/+3urKMS+Y6D+3oL+KbdZ+S/9+Ft6f98Vz9zCzs+2Xzk/2/kpvyp939y6/wBxqsQ3M6b/ACmWb+9vWqMZSCHUru2+Voo5ov7lwu+uq0f4nXOlMn9nxNZuv3USd9iVzv8AaUG7bc2f/A0ahEsblvllZE/6bLVge8fD39p/UPCuqW+oRSt9ribezuro8rf9dYvmr7a+Cf8AwUY8NarE9t491W7s7v8AhmS181Nv+/Fsb/xxq/LW2hgS6ib5vs+75vJbfXS3KaYlr59nqcbyr/y7zReU7f8AfVR9o2ifth4V/aW+GXiieL+yPGOlpeu3zJcTva7v+/qfNXo326O6hjIJaFv9XOjfIf8Adli+X/vqv55v7SvrZ/m3bP7m75K7bwN8bPE3gy6ibT/EOt6Ptbev9n3joi/8A31ZB+q/7dO3WNB0K2jixEqy+W7fLtfen8P/AACvhjwTr19omsxLPbW1hcS3kX7lNjxXTRf7H8Lff+evtb9sG/sde8AaVq9nqMOr3UNw6T3FvFt8veibVb+792vhbSnW81RIpZ/Ji+Z5Zk+R4l++/wDvf/YVARP1Z0v4zeDPikZrDw3PbeKL3y/NitnidQzf3mZk+RVre1TwtqWqT6Lq08uNS0uXe9ur7klVvvr/APE18U3Xw98d/s4QwfEb4Ua7Y+LPDt1AqXzXVopuIB8u7eq/eXd/c+avVfgz+354X8Z6ZcQeKLJ/D2tZbzJbSF2t5P8Aa+b5lqQkfXdvtjhVULMvv96lm2tur8+LP4nLDrjzxeL4rZ2+dIX1H7O7V2ulfGzxmkEV5ba9JNbp/Cs8Vwn/AAOtvq8pEcx67+0f8HbPxpaw+III9bvddt0+z21lp0/yPu/3vlT/AHq/MLWPD09rrPiCx1PT57C9s22Ml2ro6t9/e9ffCftJeNWhuE8+x81VXd5tn/qv/iq+XPH82ueOfGniLxDeLHC9/wCUkV3t/wCPpYk2b0/74rGpTlAPtHzhf+DLy21y0luZY7PT4lif+1IZdj7tm9Nn91qv3mt6reWt3qukNqF5Fb/umvpfK2Mv+5s+99yt74neCdc8SePrhtF0qea32xI1vbs8vm7UT/W7flX+P/L1LrfgO803SU0y50i70G4uoN/2F5fk3b9j7F/u/wAW+uWU6Xu8xwVJe8eeQ+M28Q+H7fT9TvJ9blWdd/nQb3gX+P5/4vv10N54t0WzuLLT4NKtNS0SwVYmu9r2txKv9yWJn+989cY9h4l8Py+beLJo9u25Nk0CIjbf7/8ADXVeHfBjeJGtLyXU47+WJtk9omyKXav8aP8Axqn+5TqOEY8xjI7O5+G8+paHNp9nefYLT7U11Z2MM++3lX+DejfdbY+3fWJoMNno9u9zcwalDb7l+yw3yu6fN99In/hro7DQbzw34o0+eLUPt9ku6WXfB5rwfJ8n3fvK++utmubya1stM0OL7BbrL9ogS4XZ97/e/wCB1we35fte6c0pHBalea1qul2kt94eu9SdZW+SFv3TS/wO6L83/AKzNH0GKFv7e1qeSzS6vtkCOqRb1+T59n/fa/8AAHru08T61pupXGpxeKIXvbrbbrY+bvuIpVfY/wA6/K6u/wB35P4/9iuK8Q/GzV9e1b/iZ6LpPiG0VW823ex2bdvyP+9X5v8AgdelGXNE2pndaP8AFSXVfiNoWlWenwWd3a6jvlu7ffs+y/wRbf7v39z/AMW+vY9bvPtOpPLFKuxtu10ffXzf4Pk0/Xviho7WekXPhvUF+T+zJrrfby/+Obl/9mr3C/vPC+m2txp9neNC8vyeVYxfvbWVt/8AB/sV5WNw3NyyCpT5vePD7z7L45+JGutrNjH9llnZIpref97uiT55WX+7s2fNW3/wuaxsPC8Wgrpn/CVWmmz+VBDqDJbuqr88Wzd97Z8+3/Z2VsaP4bXwxb3dmun31tFb3S+bNcMkss9vs+eVPk27X/uV4P4qhXxV4j2/bFubeXd5U32XYn99Ef8A2nr2qHwRiHKe5eGfi7Z6boOj22lfaf8AhJb/AFFriWHVr532W6/ci3t8u6vU7/xnpmt2CXOoLdolq0v2W3/2mf8Aj/2a+TLDbeaN4XsdMsbm8luJdk/2jY6Tyt9zZu+78iV734L8Z/bNLfT9um3moWa+b9o09X2L9/5P9pkrKpTiXL3Td8Z+HrPW7XR9X0yOS5RoJYrW+muf9HXyv4Nn8Xz/AO3XO2Gj694ei223kaw6q0rM88Sozfd2eU38P956u/8ACYLf2tvP5tpeRM0tuqO2xIm+TY6Iv9/597/991Ys7DXPE+my6VPr2n6JcNFsl+yWv2hNv8GyX/0KvN/fxnyx+EiUpFTxV4/1zSl0HT/7B/s24lZrie3t54ti7XREffv27fv/ACVn6l9sv1t9V0y+jh0+8dk2TfIjbpdiOm75fvulTar4G8J6xdPY6v4o/wCEh8R/Zflu5otiQL/fd1/3KzNV+FevWGm+I7mW1XVdCsF+1QJpi/akWJn+d0i+Rl+T5q74yj8Mi/anR+DPHnijwHKn26Ke/sorpZVvrRd/8H3E/i2v8v8A3x8lfVPwL/asudfktINXvFu1+ZbnzfklVv767q+JtE1jVdH1TSrxdVu30KWVbWzt7eJ3/wBFX5/v/wCx8/yV2Hi3W9D0G8i1ezvGv7Tc3777Lse6be+9/NX7q7/9j+OtuUuNSR+q2h+MNG8SwrLpWoQXyN3hbNa+5fWvzK0H4hS+FYpZ4tVuUfz/ALRa3cK/Z0luG/gfb93Yjp8myvq/4FfGrW9e8PareeJ5EubSyt1nS4h2NK399Nife2f3/wCKo5jvjPmPoZvlWvCv2hP2ltL+EenyWOnvHf8AiVvlSHPyQf7T/wDxNcP+1T+2Bb/DPTbfRfCrR3+u38W55ll/480b1/uv/wCg1+b/AMQviRq8zy32p3MH2i4dtqI2+Vv+BtW0Y85savxg+M1zqWr3d9c3n2/Vbpt8r/x187634gn1KV5ZZWd2+87tTNS1iWa4dml3yt96au2+GnwfvvGktpc3K+Tb3W7ynm+4qr9+V/8AZrsjHlIKXw0+F19481aKWWJodPVt7Tbfvf7H+1X1V4G8AWdnYIqxQJ/aXm2sFui+bcTs0r/Iir91U/id/l+5/u1oeD/hu2g/2PBodm1/LFa/Z7XevlW8S798tx5Tfe+58u/+KvS9K8HxW1xpWkQRahbaesX23U9cmndIrW3++6b1+8zpvo5i4xHeGPhut/f3C6Yv2nUItqajfTS74oIk+5F/dZU2fcT5awvE/iSDwrcXc+mLBDdrK39o+JNZg2W+lr/zyiT+KV/7iV7h4G1S81vREg0W2Xwf4PZf+P67Xyr2fa+xE/6ZL9z/AG2rlPjB8ENF8c2d3r2vS2mvaesUtw39oSv5Vg29HRIol+X/AHn+9RUphGR8da3451r4o3l3pmgz3MPh+X/X6ncfJcXir/6KX/YSt34Gv9g+Jen6Zp95D8sDJLLCuxIv9hK6ibwlY6J4Nt/sarZ/L8sMK7P9yqXwW8Ky23iqy1BYt9xFPL/D975Puf8AfFcx0H3m/hXT9b0SyttMlkvItyywahds8vlbf7nz/NVfxt4hf4XeEpV0/RW1vUJWW3tbfciJLKz7N8r/AMKpv/j+aqNz8WtFhtfs15EthFaxN+5tInuE+5v2I6/53Vi6br2nzeHLeKK52WkrM8E1vBviXb/f/wDH9z/366+Y4eU+Yf2n/BOuf2pZahrXjO71uW8837Zp+jWr2+n2e35NkW373+/XqHwTsFTwbcReb+9lX7+359mxNlS+KtI8Z/EjRtR8QaU/9g+F0gay0/ZbbbiWD7rurs/+q3L/AMDqx8N7NtK8L3cW7fK333qeU2PNfElhfeJ/2m/7PsbaxmdfDNunnXzJ8vzy/JFu+X569t8Gaq+q6HaSrF86rsfY2/a38ab/AOKvk/4na54x0T9qWJfCFtY3OoS6dZ2v2S++eJtyO/8AwHZ97fX1B8MdQ1680ZP7XubR71ZWSWG3tfKiX/YT+KvKzA9LCHXfvU2N82z+5tpyeVu+Zlhqw814ivuVZk/v01Fbzfl2zI3+zXkHp6g7ywsjbWuUZvmRKtP5Tt/Ej/7dN2KkT7ov9/ZT0hWGJN08jp/DvoDUZCn73b/4/VqazWZkZWVH/v1V3t5u1f8AvuiF7m2ldZVbY33Xdk2UBqaE0K/Z02r89V0SXcm5fnq1DMySvuibY38dTJ87bvvp/f8A7tBkeQ/tUaCut/AzxW3lb7iLTpZV3/7Pz1+QT6rp7sm2zudN/wCuN1v/APQq/Z39oR5/+FI+LWg+/wD2TdfP/d+T79fjPbf2nNFF5Wp2l4m37jzrv/8AItevgfhPLxfuyH2eqKjboNVntv8ArtB/8S9bEPi3xGjboPEav/21dP8A0JKz00rUH2NPpUE3+2kX/wATWxDoKvborWLQuzbFRGf/ANmr1jg5eb3ZH6AfsZvcv8JX16+uW1LULy+a3+1t9/av8Hy/7719Hal4YgufKvGg+0+V91N9fH37N/iFvDfwRfSGWR5rPWmlZ7SX7259lfcGn7ks4mXc6f7f36+axfN7X3j2MJy+z90yoUivlRotyf7FPfT5X+Zdvy/362JtsNwjbfvU5Jo3XdXIehqeb/F2z3/CfxhEzbEbR7r50/3K/H+ZP9HRv9mv2r8ZwwXng/Xdvz7tOuEZNv8A0yevxqe23xIvzV6mCPMxJieG0Z9Sil8pZnil37H+41d38SPscOjafZxRSfaJZWuJX/8AHNlQ/C7wwt/4titmdnil+dvl/hq38ZoYNN1TSoJ5WT9w3lbF/wBuvY+yfPS/jcp5feP5Nx5St91aIb9kVPMXelV7mZnleXb8jVX37/4Wo5TsNP7ev91kqVLmJ2/h3/36qPpdz5Xm+Q2yq/yp8tHKXzG953+zT0dX+WueS5aP7rNWtpX+mK/m/vvmqJBzD5tB+0tuikVKrQq1ncI3ntvX7uytvZsX/YrMaHfqSL/elXdURIkb2vWH2NtzeXNKy7/u1z/2mzf5W+R/9ta7LxVpT2f7/dvTzdi/7Vc1NbK6v5Srv/v1cgiM02/ttNuknls1uYl/uS7K6OHxD4a1j91P59m/+7/8TXFTaPPu3bl2NUsOjqi/NUcptGR1d5o+i+Vug1WD+/sRXSs+whgTesFyszt/A/yVmJZrC3y0zfE7bf4qQSP2K8c32i3Xwc1LwzbeJbXWIordbqf7JaKiJtf+82xv7lfEGsaJLoviB54vLuUVfNR4fnT7n/oOyvUPE/xjg8K6lFp7aVbaraL9o+1W7q6b1b7+/b95U+Rv9hkrjP7e/ti3eexi8m3uLbY0yfc3L8mz/viuSjVjOPumNGR6dqvxg0V4rSx8FS3P/CNayq3uo6HbyukVhcL9+KJ2+ZYn2v8A7ux9n8FeH+MNEs7b4l6fqtjFHYWl032iW3t53+zqzJv+fd/qvk/grorPQYv+Fd+INKgljs9VnvLe907Vnl2XDLs8qW1T+8u/5v8AvutD9oHx/wD2l4Z8G+Hryzhhu7DQtt1dvt3ysu/Zu/vf8Drb7ZtI6bwZ+zfpHx78q5bUJ4fKtYngdNmxlbe+xE/ups+/VH/hh7XIdUvbPSPEq21xasyKjr+9baifP9//AG6t/sN3M/2W4is4rm51CW6b5/8AlltVN6fP91otm/8A2vnr9DdBs/Dj6pcT20Udte3jebOj/f8AN2fOm77u5P8AYrpo1/elExlI/KXxDo/xZ+DPiK40pfGN9YXES71SaV9kq/wf31Za9F8PeKtDv9Bl/tDXLZ7iVvKgt7dn86Vl+d/93/2avpv9qXwlYzaXb30X2u8uIryWJnm/5ZLsT5Ef+79yvi+z8B32m+NJZ4oPs2lNL9o852SX/f8Akb77V3YlUvq3tOc4I4n957OR2Hh6a5W9i1fSrZrnypWdrfz9js38aOn8VdX4z+K99pvhJ9Q1P7XbaPqTK8CQxJsglRH3pU+seLdI1XwfcaHPAsLszPFqFuu14GZ/ndP+Ab//AB+ud1jW28K+Ek1D7d/bf2fdaq8zbPNb+Pf/AAt9+vzbFYenKr7WPvHOcPH8Y54dLd55dN8SeU3+p1CBE8r+DYn+/wD3/m++lei3XgyDVfCWlalBbR+GNY1a23p/ZLfvbVl+fynZflZfn/4FvrlH8PaD4w8rWoNFjtriWXY023zbdZVT5JUi/vf7n3t9ZSa9LDcXEV5BLqsV1EsS3cMXyTy/f+Rf733Pk/hq8RRjOMfZ80SDuNK8H6ZZ2sV9qd41/cbfKlsUukdGbZv2b12fM/8A8XWnNolm2mxQX32lLeL5IkffKi/7Duv3VSvPEmgfTnilW5s7hv8ASGuH/dbZVT7/AP7LT9E8Q6rNrNvpTRTw3d1EzxJ9/wCX+/v/AIV+/XFGnXjKUokHS3Pg+x8MRS/ZoN8V+zebfLPveJv9j/a3141c+Cb6w8QW+leHvnsrPa+z5N7Ns++396vYNe1aXR7O00++sZ5tKll2Ld267/m/jrpfEln4c03+x9Tg0yx1h4tssUNuz72b/b2/Nt2V30sbicPH94KNSUTz+z8DQXPiqXV9ViuXew8qJZvuO0X+4vyr/BWxqXh62TWdY1eC+Wzu7ie3uJUh371bY6ean+1sdN3+5XYeHte+36lqH2nUI7mKVv8ASobFU8qBW3/unT+Fk/hqK58Q/Y/Ks7NlvIlbyl+0WvlJ/ubG+9srWWMrc3MdPtThPD2pRJdf2HOy6kn/AB7q/m7ImWX7/wA+/wDjff8AJ/D89cf4w8DaV4Milbw9pkF48s+z/j6dktV3/wBxf4v4t717XfpZp4Xi1BYNL1JFZl+0WOneVEy79mx/9pPu79lc/wCJ7CLQbi31qx8rStHltVS6+bf83/LLzYm/5ZOny70+auqnjueXLykHE+IfDGh+HtSlg3LZy391K9i6MjvBb+V/pEsSf3t7uuz/AG3rjfBPgB7m31XULHzNNtLP7L87N88sUrv9z/afZtruviX4DtrOy8P6v4eZn1OK1bT5bG+vEi+x7kd3dJZfvb97tv8A9uud1Xw3qum/Ba00yKzkS9ivpdQbZeJL/ocXyfunT7yb3dv7y/8AfddtGpzx90uJseEtS0jxneRaZ5S6bd+bv2QvvRm+dET/AIHVe/17XNKXWLPV9PkTWNsSLaI2yKCXzX2b3+RfNff8qP8A3K4zw9pSaJdS/afke1db2K48370X9z/vuuj+NP7RWq/Ei1/4RdmW80y1uluJbjbs+1eV8qPL/e+T/vn567o0fe94vlKPjbxVY3OrafZwaCtzL80V4iK9q63UX39n+06feR67bR017TdJ0rV9M8WT6VKsX7rQ4dibvnfZs/2v9j+Ja8/vJoLzS9Tub6K7tru4a1itdQuJfk8pd/yOmzdOr/Iqv/sf7datzea5rdr9hs5VsFsFiVbiFfs6Ki/7H+fuJRWjzHNI9A8PXniHQdSt59Q1fYkW6VZoZUt7hYv49n/ff/odVPE/hX/hD/Bep31tFc+LfBkvz3V27eVd2twz/J8n/LLZv+/s2tvrgrPxVF4S8a7taaXxV4g27Gmt2+RbfZ8m9P4dm/8A8fr13wj4zsZrPxAt5qf9mvLpzeUif8tbVkTfE6N9xtlHL7KXuhHmPKvDHjltK+z6esEdzZSyq6vu2Oqsnlb0/u/wMyfN9yuzuvj1qej+HP7F8NKyeK5Yvst/qaN8kES/cf8A3tj7a8h1h/DlnodvBpDSalKs8svneRsSJW/gR/4v4Grh/EPjy8s7P7DZstt/1xrs9nGZ30onXaxr1j4YtXW5lkub2Xdt+be8rf32ryfUtSa51JIrl2uZd2xnX7//AACs+a/ub9vKXzLm7lb76Lvdnr2D4XfBm8fSbjXp/LmvYtqQQ/Psg/vvLW3wHYHwu/Z+ufFWny6rqDeT/wA8LH+Nvn++/wDdX/0GvrDw98LrbR/s9mtnA+p2cTXrJudLeCJfuPdP/Dv2fKn8X/j1XfhL8Ov7Y0TypV1B4VVbie3hVEfUf4t/+z86fcr3LQfDdml1aaVFoKzbZZZby3t2/dRNs+RJX/ild33fPTLOI+DPgbULzSNY8Q6hrk9t/a0vleclqm+fbv3v9zcq/wAKon9xP79eywzW1hZ28EEVteaheNss9Pmb5/KX7+9P4difNXH+EvGE914qt7PSNMk1XVVW4iit7dkSxii/232VX1KznvJf9D1q2m1B7OX+2PFNjsifbv8AnSL+GKL5Nu/721N1KMglEu+Jrzx7qrQ2emRWNhe7vtXnXG6XT7VV/uJ/E2z7v/A2rmvGGqy262WkaDpjeJHZWe8hdkit7JtnzuiL93Z/7J/t10t54og/4RW30X4eaj/aUVu6JPqFjE11DZqv33d5flZtqN/sr96qsM2r+LbO3s/BmjXOgpqSxXEt99heKL7Oz/c+Z/l/gf8A74/v0S96IR90+dPEMNzqvguW52qlvFPKi72Tft37N/y/8Dq38Dbn7Zrl3LPu8qzZU3v8ibdn9+vTbD4XN4kt7vT5b77TZeazy323YjfPvfyv9nf8u+uqs/gz4e8K7NT8Q/aZorWf7RBb2i/aE2qmz5Lf727e6/vX/wDHa5ox902lI5DVNK8Q+J9Ut7aK2ghuFtVuNMsbiLyrfyt/715du/d/d+f+/u2V0tt4D8R6lb2VjFq9tpt2sDW+sXEzP5UX99Iol+9/v16Xo815beKLS20HRY9NWKz/AHrzfvfssTfP87r91n/9k/u15lrHifTPFvxBeLwnp8mveIIp9jXFov2ixtYlT597r8s7P8/yb/vP/sVpymPMc9+1Fqq6V4Sez0rx1rfhtPIbbb6PpkUv2xl2f62VvmVfko8EpP8A8IzKzfOjbf8AfroPj9qWvaPb2+mWM+mprDRN9q86183yFb+NE+7VjwDpsUOgp5Tfutqbndf9iuuJB8tXKNeftS63c/25H4eeKC1i+1vsd/8AVJ8iIz/x/wB+vqPSrmKFUliuVvJZf4/K2O3+/wDw18qaleX1/wDtaa7/AGHZ2msXFndRP9ku1TZtit0373ZP9uvqCGSfxDboqxfY0b+C4g/1TL99Pl+9Xg43+Iexh/hOzSaeaJ/KXe6/wP8A3alh1WDzfInVYX/h/v1mW3h65ml3f2m32dfvQuqb/wDvur1tZxIu3yGR1/j3V5Z6GpoTX7J/qF3/AOxt/hotrr7Sv+q+f+5Rs3t8y/P/AOP1DNZxTSpLFueWL/vugNTTSaC5XypfkdfuulV9jWfytK0y/wALv81PhTztm1m3/wC2tF5ZrcrsVWf/AGEoDUsWN/p95EissaOtWL6wg8r5W/21/wB6uUhRobjyP9d/Bum+/V22vIoZYoNQl+xy/O6o7J822gDl/iWk8Pw78UR3Kq8TaZdPsdv+mT1+LVvNpUzxJPaSWz/L/qZ//ZGSv2o+In9n+J/BHiWLSNVtLy4l0y4RvJl37fkf7+2vx9s7bXPscU8XiPSbmL7nkzX0Ty/98ypXr4H4ZHjY34jf8PeHrN/s7Wyz7f4t6pWxqUMqaNbqtyts+75ndtn8FdH4e0W+TTfmVUlZv+WOxt3/AHzWV4k8iGzSCeBtnmxIy/Om2u77RzfZPpD9l/w3Bq3wq1uVlWbbKqK/9797/wDs19xaPZy/2daKsWxEiVNn/AK+Sv2RUa2+C2sLcyslp9u2bNuza2+vsDQZoJrCLbPv2rsZ3rxMX/EPSwn8MLyHydjbWoRPlf5d7/3K0HhWZU/jT+/uqv5NzDcIvm74v9uuI9DUz7i2ivLW4Xb/AK1WRlf+H5K/GK8tvJuJVX7isyV+2WxvNRtqv/wKvx117T4ptc1CVVVP9JlfYn++9d2E+I8/ExHfCi8+weNPNX76xbNm2qH7UCJ/wnWmMsTQp/Zy/wAP8W999b/wx0e8v/Ed2tnA0zqsX3F37fnrh/2hHZ/GlvFKzPLFZrE2/wD36+hj8J89V/iHmnnPSwuqMm9d6Uz+Gip1NzoLzxO02lvbLt+99yuf+7TH+dqfRqVzD4dryp/crqrOzgRd8Sqm7+5XL2ab7iJa7bTbbZZpWci4kNP0qwa51SJflR/4W276seTWx4Ps/O8QW67lT/faoj8QVPhLfxIjZJdKVtru0Hms+3ZXGbWr1P42ab9m1zR2+VHl05X+T/frzfy6iXxBR+EqeXR5dS+TS+SlBfKQ7NtV7nSorz5t2x6t+XR5dBfKe4J8S5fs/wBpuVtLxFibbd6eqf8Aj6fw/wDj1bvnf2DZ+H9Ms9PuYX1S13+d/aMUqNEv8aIv8X/xFfPlnrEVtdfJKyO3/LwnyVvaDrE9hqkVzp+oRw3qtv8AJu4kdGb/AH6xjQjD4TmjT94+jbmFXs5WsZYLP7P5VxA7ts+b/lqj/wB3elc18S9KbXry01X7HOmmS2Oy53r87Kv8aI/zNs3p9z+5XOar8TotYsPs2oQf2bcSqu7Z/qmZfubP7tdR4VRvENvb6VL9ptrJrpftkM14kvlQfedIn3/3P+A1EuaJ0ykd38DfGa+APK0/Wtcgs7i6lZPs8OzZu/4D/wAA+/X0Vc+OZYZbS5ttTkm+zr/x6PL91v8AgPzV8T+IbnRUuL1dPgjS3WVpYpkaJJVb5E/4F8n+7XXeGPHOqwrL9uvvJlWJfN+zq8sv+++75m/+JSvNr0asvfhI4JUz6q8T+LdX8SWFuuptvt2laVnRvkXd/c/u/wAFeVeP/D1zYWb3lms9+6+UjQuyb23f3P8Axyuz0GbT30G4n/tNr/SrddjTKux4v+ANXH+LvFulfurOWK71i3lX7Qv2Henm7X2J+9X7ux6+fqSqylGFX3jzfdlL3jjNK0W8v9NtG1BZLOVm3y2KffX/AIHVLxP4n0/W0u4NVnkubttv+nWn+tZV2bNyfd3JsT56d4i+IV8nih4IrOSGyaL5bd13vP8A3H3qnzfPXBeOdSnv7xLm+tm027vPvIkCJt3f3K6KVOUK/wAXuh8MuUwkSK21y9totQn026Xde2KW/wDqol/g3/P/ALH/AI/Vq21iDwTKlzc65Jea3LK3m/YYvK+y7k++n977/wDs1wty8thrMsseptsliaLfLFv/ANyql5r3kyouq6fBMjLsW7Vn+bd/c/h/4BX0EY8xtynuF5oOtala3f8AZ8F9eWl5KtxdXaKj+euz5PKZn+9/eSmeD/FsWg6a7Ra400vlRPF5y/6WqNv+RPv/AO9XmXhL4gXng/wzexWO68u7yC4/5b+U9qzfJvT+99ys/wAMaV4h8bWGqz6GqzXemxLLO7/fZmfZ8n95qfsIxI5T6Iv/AIhf8I3F4a8ZxanqWq+H0lZLqGxiiTb/AAbJUb/fdf8AvjY9bGlar4T1K1+3eE/ENy/my71hu4m3xM3zum/+Fvnr5a0HXtXtorjTLnU2treWVZZbS4bZulX/AC9ehaV420iawe2glttNi27Pu/uluP7+z5K4MbhOePNExlE92mvJ7yzdr7U4N8X3ZobP55dv991+9/H9+oXm0q/+z3muSzw2lrElxazOzRIyt/7LXjuleMINb0a9i2q8qy+Vvt53TzVb77on8S/8D/jr0XwT4t0G88Hy6Hqqwa86y/uP3D/aIPn+4m7Yyt87/fryP7OjGXNKRzcvIbD+KtKmtfsdnr2m/wBnsqxRQw3X+ql3/wACf+PNWE9npl54w2zxT3MTLcWv2eb+9/fRP+eWz5ahtvAdj4Y1TyNH1Bb/AExp/NXzrV4rhfv/ACO/977nz1p2GpW2j+H7fU7OJrzUJdRl+2XDxPK6s8uxET+L/vt9q10Roxpe9E2iYXxm8DXnjC10+x0NY/4opbS4lVNrbERH3t/v10WvfC7/AISTUtE0q2vp9E0fQdOWy2PFvilZU+d3+f5WrW8PXk/9l/21cwLqtrcbv3KNvf8A297rv2t/uVk6V42g1XWZdKlnZJYopdsLrFK6r/Aj/wB5dn8f96iOJr8vLH7JtGXKeTzeDYNN1zUNPWeN721vFiX+0InT5V+/sdfvK/ybX/grgvGHhJfD2pS3ctyz2jQeavzbNu7Yj73/AItn/s6V9a634G1PxDpb20H2azuF/wBbN5SSvFtf7iP/AJ/jrN03wZ/p/kahBY3NvL/o91aTRJKits3o/wDu/c+evSoZhL/l6HNI8X0fwfrmj6XpmqtLHePLZ3Dy6e9q8txFtTfbo/z7vvom3+7vSjw3YeM5rexvryDUE+0K21HiSLdu+/Fs/wBivaPBngm5Rb2zaee2ila8igTzX83bLv8Ak3t833933/7lO8SeG9XsJbe20xmuUVYnl/tC6fyolX5ERNv8VdksZGUglzcp4b4d8K+KrC1lvtP0y2s7hfN/fIqb2b7iJ/do8balEi6fFeaZabmi83Y7O7wS/cf7Qn8DI6Oqq/8Avfdr0X4meKoPAfhzSpNKn+wahK0twumbUSKLd8jvKi/er5U8W+OdQ1K6uGlvFmuLht882/e8rf3676Efa+8XQjL7Rt+JPFVmln9minkmdV+4i+Uleb3Fz+9dm+fdTJrzzmRUXf8A3n/v16N8FvADeKvFHzRrsiiV1d13puZ9ib0/zur0vhPTO6+AnwJ1XUvE1pLcwbN1n9qluHT5LWJk+T/gVfU3w38PN9j1DTPs1in7hXi0ZN6Ou77ktxL/AOPbK3fDOgy6Df6Jpu2R5dStbiVrS4VIooG2J+9vX/3NzKn3vkr1PTdEVF1W8vLZtH8GRLsl+XyrjWWX+N9v3V/h2fe+eol7xrykvwo8N2dn4f3aLfSXjLtlvNWu4N8t029/3USf3U2V02g+M4ptmmafZyWduzyvPd3zfvZ2X77on93/AKav/wAArifD3xasdSllggtrvW9QiW3fTvC2gwbUtV3usSSv/df7zP8A3Ur0WPwn9h1HWHRY9S8Z3Gxb678p4rKzVU3pFu3/ACRbH2/J97+OoLMqHwTFqUfn6PrX/CN+DJUit7qaZU81lVP9VE/8Su7fNv8A7/yVt+G49Pm0N9I0Oxaz0dpfK+0bkt0aL/nqifxf3d9Z2tyW3iKPT/7Iih8eeIrpWaD7QzLpNnEr7Xf+7/DsXb87f3q5q8ufEtzriaZ4J0q2fU7hfs/9p3G/+ydO8r+PZ/FK/wC9VUT5f9uo+EDQ8T69qdtptx4e8IWM2lWTWbbkuLX/AF8X8aIjfNuf518191XtJfxZrHhzT2WeW/i1ldn263VLW3s1X7mxJfm/2a7Txj4Li1i3mn1PxkuixN890ibU3ov8G9/mVf8Ad+9XB+AZtBsdU0e2nvote+9/ZNpo07vaMrO++W4dvl/uf99/cqyOY3ZvBMu27XwrqEdmm397rl2v2hPm++kUTPtZv9/5N38FV9N8T2MNuk7xXeq3FxfNZJcWmyX7v99/u/PV34heB9a1uztIJ/FVzo+nrK0s+mafAn+kKvzun2j7y/wp8m2uVfSvF/jbytP8Kz/8IfoUS/Z21CGCJ3Zf4/KRvur/AAr8m6tjI4z4qeJ/Bmm/2hYrBrt/rGly7rpNDW4+yfamTf5V1tdFZ/8AY3/LUXwc8fz6rpOq6fY2beFfupBNNap9oZWf5Ps9uv3f9lP+BVU8VfCjwB+z3pKan9puZtTiumuIru+leV7pm370l/hZn/if+H+CuM8GTa18UfG/7jxHH4SivLXfFb6ZF+9l2/f3/wB1fuffrGUjXlMX9p/4UfZrGy1W+1CfZcT71m1bU5ftzS/wb4t/3vuf+OV7x4GtmhbULFm3yxKv7n/xz/2SvCfido/w1vPGGj6U15d+KtduLyKKLU9Qn+0I0v3/ACot3+x/Gm2vcPDepRf8JRrv2Zv9I+W3aV/4fKTZsT/x+rjIIn56+JPiL4j+Hv7Q/jXxRpWn3Nzbtq1xFKjxfumi/wBVsr7N+DPjy58Q+FYryKK7hiZVdtPu/wDj4tW/3/7r/e+f7tfNnjz+09H/AGgPEv8AZCrcxLq2xbG3n8p2lZE3/J/B8/zfPX1h4A1jxH9gtLHWvC9to975CP8AaHvklef/AL5TarV4+LO/CHd22pLebJFbyZf4ldfnatNPNbf+4V02/feuZtrmVLhNzLD8v3/7tb1nqVzNKizraf7Lw7/nryz1i6m6Fk3N/u79iVYdPmT7qbv46iTTYHi2+UqfNv8A7/zU5LBtu3cqUCD7ZP8AI0UEcyfxb96bf/iqm33O3c0UaJ/sVRS/itrj7Nc7tn9/cm+pprXWrO43QLBeaf8A3H+R1/3KB6lrzl/i+f8A3v4/+B1yXxL+EumfFq30+K+ia5t7Xc/2fd/E38dbGpefYW/2lbFrmW3betuq7HlX+5/vV0FtcxPFFcxr9j3LvXzvkf8A3HSgNTz/AMO/ArT/AAzoN3p+mLPZ291F9nl/e+b8v9z5nrzrUv2EvhXfosUvhPT4dv8Ay8W6vby/+OvX0FZ+JNl48TKqXDRfM6N8jVbub9ry32+bsb/YrWNSUPhMJRjP4j5S1j9kXQ9HWVraKeG3b+5K7yq1eb/Ej9jzV7GzS+8Pa9Bcyysr/Z7iV0evviG8ihVPPiVP/H6lvLazdt0sW+rjiZcxEqHPE+T/AID+DL7wH8INV0PxDF9puLe+a4nhhbzUaJn++n/AK918E3NmnlWcUrXNp9yK4f8AiX/crq5vDFtctuinaGJv+WLxVmQ/DSz0+3T/AImE/wBoVt6ui/drGpU55cxdOn7KPKbyps/1DfP/ALFM/wBJ2/vfko2S20W3zY5n/h2LsodLm5i2z/c/2KyN9TM8Qw/2bo2p3zTtDFFayyysv8Cqnz7P9qvxt8B6susLcQNKzv8Afi3ffZa/ZXxDbfafD+q2bS/8fFnLF86/J9x6/KXTfg/pmj38V5ZtPC8X8Hm70ruw32jixMTovgtDLZ+I/EbW3mPdxQWrxQo33m3/ACf+P7K8i/afhntvivfRXPl/aFiXz/s/3Fb7717l8KNBZPEHi65ZWfatuion+5v+SvGv2oNB/sf4q3tms/nbIl/ff3vkSvdh8B83V/iHjVH3N/y1ae2lqu6NGr7l+9Vam0SvJT6Y/wB+pnT5fmo1GWtLh86/iXdsf+/XoFtbbLOL5f4a4XREb+2bRf8Aar2Oz02Wa1iZl+8tYVDopHMvbN/datjwNDv8YWMX+1/7JVTxPeLpuy2Vv9Ib52/2FrqPg5bLqvjyyZfv7Zf++tj1FOQVI+6a37RVts8VaOvzPt0xU+9/tvXk+z5dte4ftLabLD4t0rzNru2mRPvT/fevHHsGdvvbKiUveCn8JS8mmfZ/lqxMn2Nv3sqon996ej71+X5/9xqDUovD8tV3hbbWm/3KZs+agDFmSVF+X5H/ALj/AHKEvInXbLAsLr/Bu3pXss3w0s3a7ttVtruz1PymeB7fY6Ssuz5Nn97/AIFXCeP/AAZBpWrSwaereVb/ACSu7O/73+P739x99bcxkYqaxK9r5FzEs0TfwTfP/wCP1u+Fdbn0qW4gsZ4Ht7qBrdrHUPn2r/0yf+GuKh82zuNvzf8AAalkvFhk/fytDu+67r8lXykH0l4D8SS+INZstPsdFtrm4itZYmR7VHeJZXd3eJ9m3+PbXU+D/g5rVhLLF9pXSpbiLzVmmZPllV/ub/7z/wCx977tfP8A4S+K+uaDZ/2VBr13pumS/Oz6fs3/AO//ALVe1+DfG39sWEWmWOua3qvlN5rXepxI+z/edf8A0CvExcq8Pg+E5qspR+E9Ih8VeIYbi3n1OefVUt22Nd+QkSS/J9x9uz/0P+5VHVvH7aVq1wttp/kxReU9qlpA++WXZ8/8f3az9b8Vah4e0N7O2nWa3ii/dJ8qbdz/AH9n+f4K4zR/E9zoMtkuq30lt+9aWK+ffv8A9z+9t+Tb/wADrxIRqSn+8OCP80jvviX45nhsEvNVvoLbWNuy10m0+e4ii+Tf5v8AdT/Y+9XgmseJJdSuknl+03n8cCbnR/8A9mth7ldbt9Y0zyLTUtQupWdb6afZKrf7b/8Ajvz15vD/AG5eNFZtp9zc/Y5WRbdIt7q39x69iFCMpcxcY/aOo/tXSobWXUJdIghuLVVf7PcLL80u/wDg/wBmtj/hKr7xJe6fpV9qsXhJL/yvNaa1835Zf9VL8ybVVP8A2eqT/DrV9NlslvLbVNKS8bZ9oTY9usvz/J9/7r/3/wCGvN9SRZrya2gvPOe13bri3V9jf7iN/DvrsjRjzGkeU2LPwkraletqGpq6QTtb/aP+WW3fsR9/8S12HhXSrPwl4jSDUL7UNEvbeXyp0hn8rz/+mVwn3ovk/jTd/uV55c2d4+jPPOzPFcMqLsfem7+46VLrGvRX+l6fP9ra5u7jd9shu/3u1l/2/vV0yjKQzsPElh4e0H+z9Qgubu51Ntvn6ZcRJcJ5qy/xy/d27Nn3Pvf991zXifxDE95b6hFotto8q7k8qH7n+/t/77rHv7+CFbL7DctNbrudXeDyt1dL4ettX8YLqctnFBf2lnBvvGeJNm1vuIm75t1RGny/EBV8JeJFh15G1NlSyuN3+p+Su10TxOulap5ttqf7pvnabdv/AHX+1/33Xll/DLZy3GmQRLNEsvmxTTRfO3yfc2f99102ieGb7TdNlvIoraaK1nWJoZvk+Zk+46MnzL/6DRUoQmTKMZHrSeMNP8Q6XFKupz2GpxNs3wz7Eb/gf8X3/lrY0PWtcubiK5s9anvL1V/evMu9Nv8AcdN9fPV5DeaVay6hFBHbWjS/unRv3X+4n96uo8N3EV5pfms13vX57q3ii3+b/cf5tn/Aq86WCjGPKc3sj3XR/iLPNeW9n5UGpfZVl83+z1eKKVW+T7q/eotvEjXPiPTGi8OabZ7V+Z3tdlxtb/7D+CvJ9K8ZtZs+p6LplzYWW3yv9Hbe+5dm/wCdvvf7ld3YfGnXL/xAkFi1jeWnlLLO6RfPAv8At/3a8+WG5ahEYnuuj63BZ+FbdmvPsCLKqLaW8G/z5Wf+/wDeWursPPm8pbyx8l/IWVUmb+H79fP958S/t+spZ2OoNDFb/vZbu4Xyk3Im/wDdf3tn9+u28MfFSN/s63LXbp5Xy3zwbHl/vu6f9915dahOEuYIxkepWDwIzr8u/wC6+z+GuM+OXxLg+Ffg19Q+xx393df6PawzS7Pmb/0KtCz8YaVDZ6rqtzOyWUUS3Us1xE8W5a+IvjH8QtX+Lvib7Yy7LS3/AHWnWP33gt//AIp/4q68DhamIq80vhOyNM4fxn421XxhqlxfahOr3Erb2dGrlP4asvp94949j9mkS7WXymh2/Pu/ubP73+xX1r8Cv2VF+0Xf/CQxRzaqtqrwWM3zpFK395Fevu1KEPdR1xOR+AP7M154ws7fWtVsZH0mVvlRG2yz/J/C/wDdr6b8B/DrT9K1K3ubPwzJDFa3Sy/aHukRFdfkREt/vS/Nv/2WZK9Y8JeEl8Pab5Vy1j+6tYkurhN6W+5kffsTf8q/f+T7zV2esaPFoK6f5TfZrtlXbcIv+nSyrv2In935f++FqeY3jE57wZ4V17/hI5f7T0y2v/EFx5TzpNBvt9Gi/wBt/uzyvsT/AL42/drrvFWm6Ylrqvnztret3UVwkF9t2JYWf3/4f9xP9pm31Y1Xw/L42sNPgnlu9N0KdWuG0m3X/S9RZn+R5X/5ZRVDrmm/aNI/sS20+WG7vNtra6Tboq7U2bEe4l/hiT/W/wDA0WokBzH9iWfw0+Hdpc2PiP8AsrRfIa61O7Rk+16jK33Pn+83/oPz1u38K/EvwlptpeQXOg+CniW4fRon23eqRL87+a39z+9s/idF3V1F/wCFZdEsNMsbb+zdSuLdYrWV5ot6RSqibH2f99tXOeLdbg8Pak7XNzJrEsrW9rPcTN8iq330iRf4v9hP/ZKOblLj7w3xhfy+HotHg23Og2ir9ni0mxukisYIl+4kr/J83+xuVaqeG/GGlardJbWPi+71u901dkVpoMT+VAuzaiPKyeUzP/t7qv3T6br0MNq3hy41KzW3W3s7J136fvZ/+Wsv+zt37fm3fN/FXF6bY+KNKW3g0++bUrLa119o0z7Pa2MX73Y+yX723+HZ/sVn7xcjv4fDOpaLol9qXiWDT/s8UTXEF94puYndG2P99YkX/KVzXwTm8P2ukaVHoekTa01vE13FqkNr9niv7yV33+Uv8KJ/D/uVof8ACtdV8YaMl3feHNEudV+b/kabmW42/O+zZ5X3fkry/VZovD3h+XRZfFmqar4lvdtq2jeG28q306Jv4/7qrsTbvd//AEOt+Yy5Ynruh+P9M1XxpqFt4l1/R7nxBpdqssuk6bO88Wluz/JFuX/Wyuv/AAL5K7HRLPU9W0mL+zHbSre4VnWa7if7Q3z/AH3ib7teI/BlG0FtHs28NaT4M8Nab5sVjDcT/aL6/uP47q4fYir/ALO/d9+vTvE/xdlvLCW+0Nbt4drRRX1xaslo3+35v8X3P7laxqGEonhPx4+LXwum8V2UWq6Vd+Ldd0aL7Im7T3lt4pWZP9U33WX5f/QP7teP33jm+8Z+KE0xYF0233Mm+7+e7Vm/5a/L/cR/lSrfxg8bLr2vfbN1zbRS7XW30xf9EX7nzoip80rvvrwfxtDp8NhE2n3N8l7LEtxP9+3+8+zY7/w/JXi1MRKVTlOb2v2T0jwH5Vt8QfDiq0d5pkWrK6TXcH721bY+z/gXybv+B19N/DHXoPGDXGtQQNDF9q2fI3zsu90+dP8Avuvja81LVdN0bTNe0+2u3vbyXeyQyxeVEy/wb9m6VvuNXU/Cv4heKPDduljct9m8rbKszyqj3Ss+/wCf/a/hraNSUTpp1Bk2sLqvxY8ceIYJ7Z3i1GVIJv4/Ki/v7U+XfX0boPxIXXlt57xYLNFg3s/m+bKrfxoqfxfx18q6P45trnxRqq6LBd6PbqrPEiS7PPb+NN/++/zf79buieNP7Ks71ry+j1LzYvm1C3iTzbPa/wDy1t2Tcv8Ad+591K46/NVkdlPE8nwn2LZ+J7G5WL7HcrcvdRM9qj/J5u3/AHq5XXviRd2Gk2UsumRp9sla3lWZn/1Wz7+9fmX+P+D+CvAbP42Wc2m2Umq2M/m27bYoYZ0iii2vsS42bN2753/9nrn/APhaOg3mpXq6hqsv9oLdK8F95W/a0W/+DZ/v/wCy1c3s+U6ZYuMY8x7heJ/wjfwM/sqDU5bO9uJ/Niead5ZYH3/Psf8Ai+R/++a7v4e/GlfELW9nawR20TRN/pEN1FdbpV/vp96Jn+9/33XzZqXxd0NPDiaRbXOl3N21r9oXWYWeWXdv/wBV/dVdn+xTfDEzWGpafquntE+sSz7Pt0MuxFXZ87u/3W/jo9kcf1zlPtvUtYitrWF75YJvl++m9/8A0GuJf9oTTNNtZfNlWH7PKyNvl+dv7ny/7lfOnxC+LUD3l3pEHi+eZLVWllvks0d2b/Y2/wDfNeZXmtXOq3lk3hq8tNbt7eXZLb3Cvbywbv76N/D/ALf/AMXVxic1fNJf8uj71f46+HPsEs95cxw2+1X3v/n+/XiXir4r3Ot3962n6hqD2/zSxO7fJFt/g/vbfk/ufx1833F5PryxWLWMly6r5X9pwypFEv8AufPtb7n9+s+HxPr3wz8QW/2lludPvP8AXvDL97/b+b7rbKv2H2jm/tKrKPLI+i/BnxjbUrW31DTPFED6fLu8+3vp0821vG/5ZO/8Sun3X/4DXpth8WtTufs8TbdEdom2vcfvUlb/AH1f7v8At186eOZlvPAssvhOKNHvYoriWH7jrE3zo7/Jtb/gdeO3njnxR4S0uWJpZ0e4upXlhS1TZKzJs2J/d/jb5P4krp9jAuni5TPr3Tf2hPEOifaGuVnuUVvKltJk+SL59m9Pk+7XW6D+0hc+KvE1vbWbWltZSsu55mTZ9x3dK+V/g/olz8WrXVdD8S6vd22oWv2e4tUuFSJ/49/+zt2bF+etiG2ttKuv9BgbUkVV2pNErv8Af+eJ/K/4HXHKlyExxNel9o/QDTdVg17SbS+tpVe0uPu//Y1oRpc7XVtty6/e2ffVa8f+ANzqdzaxWLaRbJoUUW9WeXe9u38Gz/Z/2P4a9omh8m4SWJV3r/6FXNL3T6nDVPbU+YiS8+VFZtn+xt2U+aNv4Vbf/cZqdc6lZzRbLmBURv45qiezttS/cfbF/wBlN3z1J1amVrzyppuoNLBvf7HcbrdfuN+6evgH+zf4WX5q/QO8sFt9JvYPmmeKCX593+xXxZNpq/eb5Ni/NWtKRnUkcl4G1VvDeqeI54Lb7Sn2yKJn270X/R68H/audr/4mXE8u13lg37v73yJXvfwE8jxF4g8a6veNO76TuuPsMP3J/k2bP8AgCfN/wAArx/9qjwlc+G/icmlXjfvbeD7/wDe3fc/8cr6SHwxPlZfxJSPm990Oza7fNVh/NS3ibar7ql1a2+zXG3/AG6seTvs7fd9zbvrcIyMxJlmbb5Co9FzDst923+KiwXfdf8AAq1tbs2h0tJf4GlpcpfMHhi23+KLSJm+62//AMcr6Ns9F/0CL/drwrwHYf2l4+ig+5u/+Ir6qttH/wBDi/3a83E+5I7MMeG+J/hdc3+rS31tebPN+8k3z/8AfFdV8BPD39iePNup7X8qJvn83Yn8H/sj16BNomyqvw6+zWfxitIrmxnvE2ypLs+5tZEqKFTmLrR5Ylj9o2Zdb8aW8qqqJFZrEqJ9/Zvf7/8A47XkL6O277te4fE7TZbnxVd+ev71a4qbQ2SolL3i6UeaPMeH/EK2aztUVv4m+WuEhuZbZt0TMn+2lewfF3SVTSbedvvrLs2V4+6V30/gOOp7sjoNDvNQ1W8SLcsybd7ectdX/Zq7fl+/TPBmjwPYuv8Az12t/wCOV039lbPl21jL4jan8B9QfFf4teHNN8KxarA32DW2ZrVpkgS981WT/SHiRk2rvRPm+9XyfrHjxv7U8izgsntFXY2/ZKkv+3v/APiKz9ev9Q8Z3iTvLHeaZYf6jTJpUtUi3P8Ac2f3Xesmz0dtet9Tuf7KazuFn+W3t/nSD/x/7tXGPvHNzHXeFfiFqCa5ZNbLo0KLL/y92aPEtehfGjxn/b1haanbWNjClw3lXT28SPFOy/8AoWze9eJaOkHhvXLdr7y5kiZLjZNav+9X/cb71dHrfjDSrmzvV0y2VEuGX79j91f9h1f5f++K1LOy0Sw+HPjm40qC88GT6VZKv2W61CxneKWVtnyS/L8v3/vPtr2jRPhp4A+H9hLFpF5qzvbsry3Hn+bFK39/er7dtfLun6hoP2f5Z5Lm7b/VPDK8T/7jxbK7rTfEmoW2l/2fbXKvub91Du2Iv/sy/wC9WVSnGrHlkYyjznV+MPB8GsWt3faDrVjZ2m391+/eLz2/7a/eb/crz/VbbXPNivrzQ5NStLfbEsPm70b5PnfevzbfufPWZ4q16+s9SS28Q2LQ3cS7P9I2P8v+w/8AFWLc+P8AZLaNL9rtkt/klmhlR9y1jHDRj8Jj7PlPfdK8Daf4kWy1ef7TvltWuJbf7K9ukqt8/myur7tqfOv935Pnrzy/8Q+HtKvdQudKg+36feSqjW8yy/Z2t1/jd/4v4/v/ADVj6x8WrHxCtosVtqj/AGiJEnSGffFdbX+RHRvu/wAFaHieazmun/4R6XVIbKWJfPt7uJ9kUv8AGmxk/wCBVEcNL7QcpV8Q/EjWtHXTJ5b6D7OzebBp9vFsRV/g3/8AAH/3qwbDx/pUPhzU9KbRd93cTtLFcJLs3K330d/vbkrKuneHf5qwXKebv3vBv/8Asqx5obNG89YJIZd3y/3K6Y04xjyhGmUrO/8AJluLaWKTyZVZ4kh/hl/g/wDZ/wDvupftNmkiLAvnRNErt50Wza2z50/77p+pW0V4vm2kSpKrb9iN861R1j/SYreWCBraVf8AWw7fvNWpoWLa8W5iigl2+VErJ93/AG9//fVdNoMNykVpbQJaWEt/LFF9uuFdPI/20206HwYv9jW+p2NtPNt2yyzTbETb/fdP7vyPUVt45ubCz+xyzrNbqvleTD9yVf79TL3jCR6n8N/F2p6P4SvZYotP1KX7cyNd3e/ey/Iifd+9XM+Kta8VTNqup/YZ3sr9VtWhSLfEvzps2p97+D79cPqVy1/FaNpzM9u27ciWuzbu/wB2tDRLzXLy/lgsbyOG78iXyLdPk+bZ9xP9p1R6xjH3ieU6nwHqUthpuoaPrmg/b/Nb5YftSRSwf8A/iplskVm3m/Y57C3iX5oUuon2/wDj77f9yvP/ADms7O3vmla21CWdnXUPv/e+XYn/AI/W79mtrxdPbT/4V8poYfvt/f8A97+OrlHnFKPMejTeNr7wHH5/hq2h03RfPX7VaPdRXFozN/y12f8ALJnT+5WNpviGLXrC9gbbbRalL5vk/wCq81lf7ifxbf8AfqlqWm6ZYeKNH0/w1uhllliSJNZi8q3lVkTe8v8AwPzf/HKu6xommeGPiDqukanpnnaVtZ1tEbzfI3J8myVf4d/8X92ubl5QjHlOg0q28OQ3mmSzz/2VKv7q8S4g3ozf303fLtr1DUngfxBFBpk+pQuzS+Ul8qbN39zZXn/hK28If8JhcafeWP2PRFXYunywPEkSt87o8u/++m5XqbW9S/srVtP+wwahf6FKqpB5295Vi/4D97/7CuPE0+ePumNQ+gPAGj69488K/wBtXOlQXmlSq0TPN5UsV4u/Zsfd93+P7+2vP9E8N3mm65qstnosGj2VqyxRW9vsd4mbZv2Ov3v73+ytXfh18QotBXXbO+1Bv7Cl/ewPMuxJ2/5a/wDj/wDfp/iG2imt4tatrO5dGlW4+wzRJb27Kv8AGm35W/77ryI3wsuWP2gpVJRO68DaDeeMF0rTNa0/Rr+Xz2lguLez/exNF/y8Suv8Sfd+f+//ABV6dYeGNP0TXorX7d/Zt3LfLcS31xAj3d18nyJ838T/AD/Ilcf8H/HkupaTqFnplzbWF7qTeVB9k+TyG3/vd6N/E6J8j769t0rQbH/hJvtkEsmpXa+VF/ad3L5qWcSps2Rf3p3ff9z/AOIr6ChOPwxPSpyGeHtKuZrzVdKtrmO2uLWdZZ4bhndLP/blf/lrP8/yp91fkrsLPR9Qt5W1CCxsvtv39l9L86t91HllX5t2zf8AIny1mwvFf38tiulSOmm/vVSadPmlX/e/1sv95/ur/wAAqpp/iDxLqmi3GptbaS+oS79v268/0SwVf7n8U/8AtP8AxNXpRNjd1TUBcaTcRtqUlq8s+xtQh2pLebX2rFF/Eq/cXetYV54ks9KVPDWlK2mpbxW+20t5fNvpYm+/v3fdb/bd/wC5TtS0+203VzeXGh3OpXt1Zpa2urW6Ozz/ACf6qCL7trF/+1WB4M+F2rvsbxDrUdhqt1Kz32k6fsle6X+B7i4+8zJ/cTbRKRZ1Gqf8JHreh2n+jRon2yL/AIlluuxLVf7j3H/LVn/i/hrjPEmm6bDJp+qr5Wq3+l3LXU6vst9PsLh02LLK33m/+JrsvF3jm40HWIvt9lNqlgytbxaDp8n3m/vy/wDxf/AfvVlfE3wHd/EjxJpLalBc/wBk2UTTppmmTxLFFL/cl+fa7/w/Ou1aiQRIxZXfijSorbxLqkni1JmiSDQvB1n9nslZn/5ayq/3PlX5n2/cepLfw/rFx4ih01LvS/Cfh9Vbdp1tpTXCJtfcq+a77Wb7/wBxWVasSWfiDw/o0v8AZevaX8OPCiRSrdJ5Fu93ZS/89d3+qX/aXZ/HWL4b+K+g6VZvFpWh+JPFtpaypa2uvJEnlXlwz7/vs6N9/wD2NtUQavxchew0qWe21WbXSrJLcJcP5W51T5Ivl+7v/wD2aZ8OtH8WeNvh9ZanrX9n+G73yPmtNDg2xMv8G+Vv++q6DWNB1PxpoNrqetX2m+G9P2/apbS7tftD+Vs2797bNj/99V4f4q+O15qWl6x4clntIdEt4orLTH0tnT7V/wBNZf8AZ2fwVjUq8nvSIlOMImh4YufC/gO/e5vNa/4WR4oWWXzbSFfN8r+Pfs+7tT5Pnrwr4l/tA3PifWbifU2nttK2s7PDvt7fyv4ET+98+z59m7565rWPEMXgyXVdQW++wXd5Ast1b2k/+lr8/wBx/wC99+vnnxJqs/iTXnlubln3MsX2S7Zrh1X+58vyr/ufNXn+39ucEqntfhOov/GelPcWltFu1W0uLpXWaHfv83+582z5fnpqeLbyZtEg0+KC8e83Ja2MMWz5f+BJt/vrVF/h7qPh7wq88q/2Ve3Ct5TzbN8Stv8Avv8AP8ux/v8Ay/8AjlV7zXrNLVItMvmuXt4LdIr64i8qVV/uRJ/c37/4KXu/ZINi8vG1hYtP/sq+uXaJUlmSLZ9lZt+xPm/iSr154Pg8PaTaX2tLp7q7+Uyahpz3Dtt+/v8An+6//fVcZD4qbxPo17c6nqv2y3tZWulSZnd9/wBz50q3bareeKleeKeSZNJVorN7hU8lV/ufcfcz76vlkL3juv8AiVPpssUV9bI7M179kSJ7iK13bE2bPvbf9uqvh658GbtTtoPDWjX96v3dQeKVPl/jR4t7/L/t1z/hvxDfeMIrjUFvtN0p1l8prjUN/lSt9z7i/dZ/79S6DNrlhcRX0WmT+G5f3sUWp2+nJcPdf8spd/m7Pl++q/79c0oy5SZSkegQ3P8AbFmk/wDZ+paVp7bri8hWJLe3Zf7jtKm5l/uon8VcfZ6bfaHpesavp+m6Pebd0UH2ud3lX59nybvl2/w/8Ard8VJB4VsNK0rxHrWpPFLP8yWKulvEzfxvLv8An2fIu/8AvfcrY8N6JpH9m2lteaPbW10zM6w6hP5t3Ev8D/7X8FEZSpRDm9043TdSttU0Z767sbbRPEHlNZS6ZpNrs89fndJZf+A/e2fK9Hjn4u2aaRaeENK0r7HEvyKlvOjvL/A7/L8u/wC/XS2eg2z6k+kahc/b7i/3ebbuuxPl/g+/t2/J/wACrsPCvgnQbnXPs0uirN+/WL/URbGX/KV30vf94uMfaxPm9PEMFgv2O+s7n7Q26VUfYm5f+Ap8tbdhZ6VZ6laa9FO1nZNEssWxXilV/wCPe/8AwCvMvHU2q6P4v1O+innmSW6liaV7Vrf5Uf5E/wB3b/FWvo8MXi3TfNtlhhvVV0l85vkX5/uJ/FXR7IJUjqNV8Z3Ph7xg8Hhq5Z0lXfvt7nzfN3fP/qm+X+/8mz5a0/GfipprC0/tVYH8ra8F99l2XC7k+4/z7WryL+zW+0O06tDEzKn+2v8Auf8Aj9d1czfbPD9l/ae1LiL5/ni+eX+Dfs/ip8pjKET0jwZ8Qvsy2iwW13eKrb2m835EXZ9z/Zq98TtStrDfqcraajrO0tncW7O/n/x+VcbU+8j79r7Nu75f7lcPpr3P2W7l0i2trnT7eWKW6e3Xe8Sr/n5q63xnocWvS3Gi/bNPs3VftFm8q7P9I+59xfvM/wAi/J/vfwVjGIU48sjzLwYmtX+rXurwar/Zr7Vlb7RLsSVf7n+9/s16b8E9VufBPiaW8voIHtPNV50uF+T5t/33rh/D1suiaW8F9eNpXiiKJ7iJJot6KyvvT566vRPHM994SeWWNba9lVNPleFd+6Jfnd3dv9tF/wC+6JR5jskfoV4Ve5+wWXirQ/sj6VcRK8v2eV96/wC26fdr1ZLmJ/milXym/jT+KvhT4D6lrVzo1xPYysjyr9ifydm9m+/E6f8AAN/+9XquseP9X8B+D01W+1qe5ladfNsfsuxGVvkfyn/vfLuV/vrv/u149SJ9Dg/hPpaa2luIkZWjmVv4HWiPRF83a2mRwuq71mT+KvnHw38RdV0HfPc6hbXNvqX/AC8eeiPA399N/wArN8/3Pu1pw+IVt7OWW+8WazpuoIzRQX2n6jFKl1K33P8AR/8Agf3KyPTPeLxLa5s7uDzdjyxNEyTNsf7lfP8AqvhvStb+EcurtBJbahptq275t6Mv8det/wDCTJqWjan5rtNrtrYtcbHs3t/N+T5NifP/ALteXprH2/4La3LLA1h5umS7oZotjo+z+7Xp4KMZc0ZHmYvmj70T5v8A2ctYi8PfDT4sS2M8lnqF59ni050XfcM3735E/wCAb64H9r2aWbx1pl9fRSQ3EWkxeej/AD/dRErW+Cen6G/iZ9PvvFDWetsyXFraaTE9xuZf4N//AOzTP2sbDULPx5pk99E0yPAyNduuzzZfkd96fw/fr1oy+GJ4vLL3uY+WtSh0/VW81dTjhf8A24q1bbRGSwiiV4Jk8r7+773+5WP4htYptUdlgVP4/k+St1PDEWq+GdPvLmVofKtZfKdP9n563I1OXs9BvLbVF8yBkTd96tPxUi/8I5brt/5b7N9Znh2aX+1LeLzWdNy/JuroPHKMmg28Xy7Euv8A2StjOUjZ+GNsz/FpGb/Ur/8AEV9f22lK9un+7Xyf8OoWT4kSyr8jqv3E+d1+SvtPwxYNN4X0xm/1rQK7PXh4/wCI9jBR5onKXWm/fbbXJeG3lm+IMukQKv2u6l8qDzm2JubZ9/8A8fr2ObTf3XzKteb+DNN0+5+PmiQah8nm3MX/AKHv/wDZKxw3xG2J+E3fG3gy50e/t1uZftKXFqrxXH97/L1y76Jv/hr2Px5qS+Kv7H1OJVht2s/lhRt/lLvf5P8AxyuR/srerttrGrL3jbDfwonzV8ftNW20Gy2r96f5f9n5K8HmhZ5XZtyV9V/tJ6UqeGdKllVni+1bWdG/2K+aXh/euq7kTaz16uG/hHlYj4j0D4UW32+J/wC+kUX/ALPXoc2if71c/wDBzw9eaPrOsaZqEH2a7t1i82Hcj7fn/wBn/fr2ObR9nyqu96460veO/DR5onyfr1ytzePLO3299vy3CRbNy1tWHhKx8SaHd61p+r/2PqHmqn2ebYiM2/Z9/f8AItP8SfCiWwkli0OW7hvf+gDrMD28sX+67/K1eef2lc20rwXKtbS2/wC6lhdU37q7JR/lPNPW9H8YeL/Dct3pV9p8firTImWKXUIV82KLd/ttWFqSWL65LqGgagthLcNsutJvpdnzf8Crn9B8Z32j3732n332O7lXypbiH/lqv9x/4W311uq+NtQ+JSv/AGneafbJbstxEkKpF5/+xUfvSJcxhabqsum69drPPaQ2nlfLdwqlwkX/ALNuq7czaDol47Nrlzc3DK279wktvKrVX8N+KtO8N37/ANuWeqX8UTebBb286Iit/t7kettPFXgfWGls1n1Cwt7+X7lxEjpA3/Af7/8AsVYRjymDf69ocNgn2bVVv0lXZ9nu4N7xbf7jt92uNvIV1i8uPsyx20MS71hf5HavYPDHwo0zUoUufti39lKsrNDbts2Sxb/v7qtaammTLb3M+ntM7WstrBNMqO6/7Hz/AC7f/HqIyiWcV4J8YT6JYSxaZttpd0Uu2GJHdmXf87o3/A6008Yf2bb63PFq8kNxdRbFV2/1v8b70ru5tV0h9G2/2fbTP5H2eW0uLX/0CVfmrlkuYtB0O60qz0yym0+8/etcOrvdr/t72/75+T+5V8wHP2d5FMu2VlmRvnWZ/wCJamuZrZ2hgttPjd9u9poZ9+7/AOJrh7zSms7e3ngs7lEVfme4lR0/3E21a0fxPBbMkU6/Y0+429d6VRJbm1i80243NZ+c6/8APZfk21jpNeTSukSyO/8AchWtW88Q6VcxOrLvl+4svm1hW2rS2F1utrnyX+5vSWtIgOudSntpPmef7q/J8/8ADWj/AG8viG/t/wC1Z/n+W3R0iRPlrE1K8aZXaWXzpf8AeqpCnnS7avlA6C51KLSteu/sMrXO2VkiuEbZu/2/lq3DqsVzaxX0TSQ+IFuvvbvkdf79VNK0qW5X9xbLc/x/PXTaa9zo+m3qrp+mvbzr5Uu9UeVU/wBj+7UilEo69cypb289zEvmsu9LT5JU+/8AP8n92ug/4Sqxv/DmmNBctYarcXTebbpF8kVv9z5H/vffrn9B0GDVdcis7OWez3NsX7R86f5f5Km1h/7E1R1l0pX09fkVLtXR2/26wlEj2ZqzTW2m6pF/ZGox6rL5WxpprXyn3f3H3fxf7daFt4nvptc/4SGK2ns71rNrK6S4geW3liaLY+9P7v8AuVU8K6V4Y8Z69ZafPqEeifaPk+0XDO8St/v/AMP/AAP5asaxpWoeD/EEugwX1z9rt7r7PFfI2zd8/wB9H/u1HKRykVzreoaVqErX32G/e4gaKC7T5Eib/gP/AKA9S3/jnV/sCaZcz31t5Uvm/uW+RWbZ8+ytZH1qw17TLbx1K1zo9+32f7RcRfdX7m/5fvLv+Xf95aZreseHtQ1ZNMs4pHSzia3tdQdXlf5XfZ5v8LL8/wDrdn9z5Kjl5fskSidH4G8Q6rvlili+3xRM0t1DNE6Tbdnyf5+au68E+Nl0211XStM8j7ReL+4+1t5SRM2ze6J86rL/AMDXd92vKvsHiGwtXjurZkf/AI+ov3/71t3/AC1t/wCGX/cSpfAv/CObbhry2gfxAzb4Ptc8sXkf7CIvzN/erjqUIzIlE+lv2e/Cts3iqynvLm5S0v55bVf7WtX2XTfxpvV08ptm/wC//wDF19S6brFnputf2Voen6e8umuyRW9pLsiWL5PniRvvb/n3Su/y/wAG6vkL4XarqHxM8UXulQaqtn4Xs/KuL641CJEiZl/jRP8AlrL8j7U3rt319BabZroPhzXYrGW2v/s+24nu7iWW609VX7nmvF80rJ/c37V2fxVjS/dS+E2oe7I9I/tifUrjT7bTLP7NFaxM+otd2L28V1F5r74onb/VQb/nZ/4tlE0Nt/ZaarBZwXmlRTs//CSasqu6xb9my1ib5vkf7qfdqxD4kns/B8tzpUttrF3fxK9j537p9Wl++9wyfeiiT+BKzX8N61rfiOK+1PxHff2hLueD7PA72Olsv8CRf6pm+/8APL9yvXOw1XuYPsNxq+qwX2g27f6FBqFxL5usXTP/ABpFs/db923/AOIrTttNkh0my/s+5k8MaJLA1u0MKxfa5f8AbSVvm+5v+5VTUtUtNHe61Oe6XSntU+z/APCSazO2/wAr+/FE3ys7v/6BUWlalbTXEWtRaZPbaIsXy6nrN4ySyt9zZb2/+3/F93+CplI2jEdoljoPwz8NXunQNLYabdQM63d3dNcaxqjfxpsX5v4vvf7f8NS2seq6p4V+zeIYo/hv4filW3WxhuluJbq1TYyb5f4G3blb+Ks3w9psWl+I7jVZ7aDwrbyzskSfJLLdbf45d3+q+f8AgSuKhufCvjDxHcanq/gzWfE+u2bfLNqayxafEu/5NiL8rbN6fNs3UcxB1EN/4Vh1TUNcXwPPqVlbzrpv255d7q0r7HeWJk+Vf4md6v8AizxP4Y/s2Vr/AFia70ryG8//AIRxFiSKX+FPN/77+X/eriviv4k8Y6PpdvbT6vBo+nqsUq2Ph5kSWL/bSVvm/ufJXgvj/wCKmnpZ2Uds09m8VrcRXXktsSeL+CV0+Tc33/n/AIm31jLE/Zic1SpGB0HxC8f6U6W+i6VFff2ZcbvImvtW+0PKuz5H3s/yqj/wbPupXil/f2L7J9Pb7ZaS/PPDaQf6jb8jv/6G1MvPE8CaWi3y/bLSVv3qWlq7vAuz5Hf+7/33Xmt/4kvvFviC41Oxgg/s92+zq8PyO38GzZXl8sq0uaR5coyq+8bs03h6b7RqFjqeoPFFatLsvoPK8pvuf7TNXNaZr19osEsmp2S2txBOjRaTaqv2i6nf7kW/7/8AwOszwZomvP4yeJdtg7+bL50K7pYlV3+dfufxp9+n+GNKtoYrv7ZuvLuWf7P/AGhMqO6tv/5ZfP8AP9x93+yldfLGBXKO8YeKvEeg6tb3mr3K7F3Stbwr+6+b/lls/upv+592sXUtNZ2tFsYo7/U9UiW4lfzfN8rcm9037/lWszVdEubnWbtrmxV7e3lWKJ5v3Xy/7D/drpdB02CHRotQvtMgSH+09l07xOjr8+z5nV/m/j3bEq/giXyk3hnwlF4Mi1DV9VvpbbUJVaL7JaMnlKv9xvvebUut6xEkT3Nm2qaJ5s+/7JcfxS/x7Jf/AGSu9e1i8Q+EIry+toEtNstlLNbrsl+V/k8p2+Zdj7P8vVLQfhc2t6DbtBq93Yf2TE1xdW9ur3Fo0vzq/wB7+J6x9t9qRBw+lfEj+zdU0Jtc0y28T6VF5sUtjqC+U6qz7/lf+9WhZ6DbaxYS21zrWpa9FawStZ6S6vbpBu+dPn3/AHf/AEKu9ufhLpGg3EVzfarY6xNKr2q2mp2e9G+f5Hl3P8vybduz/ersNH1VvA2m3DTrptnd3CxPeQ28HyNt+RHf5/l+T/0OspYmP2SJVOU8Y+GOieMfHNlDoer3N5Z+H4lX/Tng2va7f4E/56q+/wC7Xq83wo8K2epJPFqf2n7PtSKa+V/3Gzfv+fftZqz0+I1nfazbxWetRpEyK8tpNBv2/P8AcR/9usfxtfwaa2n6euofZrK4Z5WtIZZU2/x/O+zav+5WcpSqyMfemd86W3hu1vdPWdZrhtzxb1dNv9xF+f71VPAPiSebxbpjNKyO0v368ys/E/8AwlV/ol5LeT/2rbzyyz28107xeU0WxHRNn3q6j4epLN4m0n5d6eb/AHq9XCRlGnLmPSox5YnnnjCaLVdS11VtpLm4vG3y3D7N/lb/ALkUW/av/oTVxnjDw9pVtpKXmi6qyXassU+l3aypcfN8+/5kRdv+3XR6kl5rfirVdPl0zS4beW8l3fbr75GZX+/9/wCX5E2tXtr/AAQ/4Tywe5vryPw2nlMn9n3Gy4iil/gdHV/m/wDs6y5uWXKHs5HylbalFfrd20Csksu7bNKzvuf+5W7f6w15Fb2bLGjqypFCnzuvyff/APZf++K9gh/Z+1fR9JRpYrT7O0/2JrtPuSts37Hdf4v9uuK0f4M61c+KruDV10mwSL5FS7vv3q7f412/+gP/AA1180Q5eYzPBnjZvB91LoLJbJFqn+jtNM3yRbt6O9aHxC8W3mj+I9Hltt0Osaay+VcOqO67U2bN/wDt/PXqCfs6+E/E/hJ4Nc8Y2z6rb/PFd6fa/I39/wD2q4X/AIUPrmq6lez6Vr1j4hsopfs7TX159ll3fx/I3+3RGpEv2RzNs954k8TWmvXyx/Z1bypYbRdm1dn/AMXXV6Dpt54bt7exlVZtPuGieJ0/5Zf79Z+lfDHUNKuv7M1PVfDt5aMux3sdWid7Vv8AfX/vuur0rW4PCKyy2fizRv7TWKKyukRZXint1fen/LL5qxl/dIlTqHrHwo1uz0HVNPiiWOw+1LL580Lb3VlTf8/8LL/8XXa6a+kaDdP9p8VL5rXTvFaea/2dV379nzfd/wDZq8cTVfD1/wCC2ij8XyQ3v8M1uzo6xM/73+D/AHP9quFtvCWnzNcam3irSUt93yvcfaJZf/HtlY+z/mOzDSnA+nfjx4h0HQdG09raWxudTvJd+9WR0tV/2/7y/wB2vNLazufFvhXWNTvvGNtolxasrwWO6LzZfK/5aon8P8e3f97fWFD4J0PUorSWDxxpb7YleVPsstujOvyf+P11eg3nwy0eziW+udGv9bt7pklmh82XzYm+R4tn93Z/6BXN7D3j1fbnS6l8XtV02/srGxvvJezWJGu5m/1v3H3yv95vv/J/v1xXjCa+s/EGq21z49bTdVvGW636zOlvFFK3z7Nnmy7vk/j+Wti88N+HPGd/Fcr4q0vSrKzXYyfZbh3Vf4P7n9yul8QvofiS3t9TvPDXg3xUjMyfa4Vlifcv3N+7/wCyojHkkEpcxzVhr1zpuk+V/wAJVp/iS7i2p9r8PTxebB8/8cTPulT/AHK0PEMMHizRnbVbGXW7SzlbbNd70t1Zk2O6bXeuP1jxV4Fh1JJ5fDXhmaW1tW+2Q/PLcSxMmzyotiJ8yO/33rxzxV421X4hS3EGg6ZY+FdP275beGXYku37m/8AiaumPMc0jQ8T6V8O7PVk/tDTI4Ubekv9k3Ur/L/338tatv8A8KrfSYrODU9QtolVk3zT7HVW/j+aKvKn8Nwb0l1fU2uZfv3TpdIiLW74bufhbbeVui+33H32TULp0iWun2nIc3shvhvwT4MufEG5PEOqJbxNvWaGzil/j+T+5W34h+HuleJ7N4LHULlIreffLM/lb9v3PuVPr3wx8D/8JN5ulX18mmNtb/R/9I27k/g8rfu2VzV/8MdVeLz9PvluYmbZu81G3f7/APdq41+YJUz03wZ8OtD0fxRd6h/b12+ptF5qwrEkVu3+x/tV7RN8Tm8MXGlaLP4eu/NuIlitfs/+kbv7m91+Xd/uV8hJYeL/AAHay6qsTXMUTbGfykaLa3/jtdr8Pfj9riLd219oqzJdKvz+bseX59n/AAHZ89ceJjzx5iOaVL4T6G1X4qLbaOmoLY77SVWeKaZZUSVl/gR9nyturgfD3jCz8T3Vl4ovtDbTZtJvl/0jTGlldv7ib/8AbRPv7Ksf8L11CwgSW8trT+yoLpftkLxRJL/c++2/cv8ADvSuu1K88D69oN61tqdolvdMqLceakX735PuMv8AF8ibfkauan7hfNKt8Rx83xv/AOEV/wCJZLp8d5Kv+qRLz51Xf/c+9/tVD/w0Dqthf3qy6DpqPbxf6ma83orN/f8A/iKpXmj+E9bv7K8lg/4ntxefZWu7hXieDbs2Sy/3VrC8W+A9D8T65/wjlt4v/tK03M7Pp6uiNL/7NW0Y+2kXGrKlHliHi3x+vxCt4l1ye0vJVbzYrfSYH+Zv99tn/jlUfA2t+AvB/ihPIa+0q4Zf3988Xz2v+xs+8v8AvpXK638BLHwr4mlsb651LVbRlWWCaGLZ5q7P4/7rUyw+ES6V9ovJbm2miX5PJmlff833E+//ALldnLye6Hx+8e4P8QvAT69d6nK1pYahebnimSKWLz/n373i/iZ3T/Zoh+KkGpXHkeRqGiXe2X7U+mf8sIv+mSNvVm2fe/u768/8JaDpV1F/Zl9c/wCkS/P5Lxb3Xb/c3f8AslWLPR/Euialqa2eq/2xpjbfNuPKW3f/AHN8v8dccqYcszyx5rx/FrwfafJdvu3c0v2pItuz+Lf8q/w766PxVo9j4ktXvrlra8+0RNbtd6fsd4v9h4v4dj/8BrhHm1zR7yWW+afSru3ffBcJa703N8j/ADr93/x6orDxVq/hK/drPUILa4VW23dou7dE330/u7f9+vRI5TnJvCs+j6tFbXM8flN86yu3ySrXYeFbbQ/E8Sae2nyf2hv/AHFxYy7HZv4E2fdaqV5rDeLdLe5+w73s1/f3EMWzczf33qxYeD59EZJ765/s20utrWtw6um7/carAfqXhi+03Q4mZo0uN37hGX/Xrv2P8/3fkeq+jzNDryST+Tpt2vybXiSVJf8Af2/LXRTaJqepaMmlRT2155Uu+C4uIn85V/jRHX+F9+6sXW/B+ufY0tngtpkVm+42x6mIHceBvDF5o95/x+T6lojStF51jE7vF5v3PkrMvPD3iOGK9bQ5/t76XKyfYbi1f97bq+zf/d3b967N/wDBXBJquoeHr9GivNShSJlRUmbf/t7P7tdrbaxqviBV02eW7e3upfNlexXe7N/8T/sVjKPve6Qc1D4+1qG4uF1DSl3yzr56eU6bf7/yf3q3fEPjb5bSz0WCC8t7ptkEL/JcK3+2n/oNRXL2dtcJfRNPcv5TfarSZt+643//ABGzdViHR7ZNSl1pljs7tl+0WemTWby27Ls/v793yfwvV8xZj+GNVvrz/iX3mnfaU3NEtwn34m/9BatK5ttI026iW+0q783+LeuxGriobO8ttbTTGvFhiXdL8jfJuq7D4h1Cwi26mv2+32t/F86/7lakFt9Y0qa8+zS2f2BLhd+9YE/dS7PkT/dqo+q2d5a7Z9Ptkf7/AJzxbE/8dqvHqsGq6ppUunxf6RFuiaGb7jVp69o8/wBvdZdqSsvywoybFWgk4+awieV2XbsX+5Utmi2dx91d/wDt1vf2DPbMi7o5v+Wv2d2qw+j/AG9ot0TQ/wB1krSMgOc1LWJZmTcvz/7FRWGt+TefaWZXl/iSZd6VsaroK2cTyorTbW+asf8Asr7f81sy0yja/wCEnV7jz5Wjd1bf+5bb/wCO1vXnxFs9ai0/+3FW/e3VbdZof4Yv/iq4eHwrfPL5SxNv/wBhadN4bvrbejWzf7+2lygXrya2vL/z7NmmiVm227Ls2rv+T/2erGqu1+r325bZ1bYqf3awYdNZG+aCTf8Aw7ErYs7aD7LKrXkiS7d6pMv8VZknr1/4tufFXgjRPD2uXlpbRW6/aILR3+eVd7/O+75f/iqNH8K6LbXH9p2djJqVwqrt0+0379v8b/7qf3NleQ3j2d4sUq3zPerEqP5y70/2KsaV451fwxqlrfWN9PDd2r74riGX51qCj6B0rxbLZyvBqfge2htbjbcfuW+dd38cX93fXoqaD4Q+zpFr0sdt9niWVUu7NPtFrE3yO/mr8zJ8/wB+vkyb4weJby6SeeWR9v8AubK6Pw3+0h4j8NxLEyxalErb/J1O1S4Tbs2On/A6n2RHKfTeq/C658H2EWueBby+v/KXdBbw3m+Kdfn37P4dteq/DT9q7w54n0G30XU9e/4R7xB5C28X9oRJ5Vgyv9/ylRFb+6tfJ/gb9r2Xw9bvY/Y1hiZWSLyVRPsv9zamxF210XhL4hf8LO1a4W28L33iq9liV2/smzd5WlZ0T5/7q0SiXE+/tB8Ma5c69rGuXljaarqt/p1r9j1O7i2fatqfO8rRfLEnz/LEn3v+AV2Wq363/wDp1t5+qvE2yexsW2W+77m92b+5XlXw68E6h4V0PRGl0PVL/U7OJYotGS6iS3gl+fY8su/a0qJvX+LbTLmHxHc6Ne6fPpEFzrcs+yLwhpN19oRVeX55bq4+9t++38P3KIyNuU6abTbnxVefN9p1tLBmuv7W1P8A5B679nyRf7KJ/wCz/PUuueLIvDPhS41nSNQaFotvn+JLtVZPl/gig/id3+VU2f7TV5V4z8Z/8Ki16VvEviCfxb9l3PZ+FtDi8qyib+4/8Urf3U+7Xk8P7Wmp6xqOn3OoeE77UpdLna6gS+050igl3/JLFEqbd3+/WMpBzHt/jn4teE9Y0b/SdP1LUtTi/wBRqd8v2eVrhv8Ab/u//EVzFt+0Prn9g2mhtqcCPL88t3b/ADyurf7DbP3v+3Xhnjz4ual4khl1KeDUtV1KedkSG+iSJ5W/jdvubP4KxPD3gnxV4niS8uba2sEil/48Uukf+/8AxrXHy1DH2cuY1viJ8b5dN17T1lvI7O7l+SW4ml+9u/v7vlWuH8beJLPxJZ298ty01vZxM+/zdjytvf7n/fFcp48+GlzqWpahqd5cwO6s0S26fN/sbP4/++63fB9nY6b5VjY6VfX8VmrSwPcL9ntG/wBtnb5mb/Zq404/ER9WOa8VTbLi4tv7IkuU8pU+ff8AumZE+d/73yVb8K6bZ6bodxPeeELS8tLjdFvmnSLa0X3P9r+D+CvQkh0/XLO3ubyztLbUGnXdb27eVFu/g3v96s3xV4Sg8T2Drc3McMsTM6pbs8W2Jf7n96r5uU2jR90xNH1Wf+1riDSLa5f7Qqxbn+RNuz7if7P+3Rea9P4eay2tbPpVnB9yFv8AUfJsfe+zd/8At1L/AMI3pVsumWcVzOlxeL5UT7dsv+w/391CeG4vCOhvFc6haarbsrea81nLLK3z/wAe3+5/tvRy85HsivNqGn+JNJSWK2Z7Kzb5pppUeLer7tnzfd2I/wB+q+varHqGl3H2lV1jdBs+zw2r7NzbHff/AHai0S8vPEkV39mitEtFXylfT7Xyn2/7G7/gdVNbh8R29u+n/Zrma3ii3sjMlxKzb/76/do9mR7Mqv45vrzwvLpU8tzYIsS2/nPLv8+J/kdP739z79bF58Qv7HWWLwrLcpo9heNF9nuJ3d9v/PX/AGf9r+7VS80TU9YutMXV7bTU22q2sEMsX73yvv7E+5/t/wC1XNal4bsbbXoora8+03cs/wArw/I8TfwfJ/d/hq/ZxD2cTuLDxbZ6O2seIG23l3L5UUVvNKlwkSL87un/AI//AAf3KqXnxObxD4a1Cxls2S9vN1vbJb7/ALRBL9+Lfu+8uzYv+zsrC87RUuominb+1ZZ/9K8mV/mX596J/wCP1sW3hK5vFln0qzW20+42us13vR/l/ji/4H/HUexgc3sDJh17XLPVr2DULP8AtuXS4FS8S0WK3eVvk/2PmXfsVv8Agda1nreofEKL7drVnc3Keb9ia3t28pFbZ8j/AOyyf5+/VHRNthq0VjPp7Qy27Syy3di0r3F02zfsfd/n56bqvxOWawitrODUPtt0zefFYq/y/wBx/mT/AGKZtGlE62w8ExeHtSiign010Zt6/K73H3Pn3uz/AC/76f8Ajtd78E4baHxvpSantS0a6aJt6/dZkf568X+HvjO+1u8tNIiubtIvNaW6iuG+8mz5/wCD+OvaPh1/pOraY1yskzrfqmz+CuumbFLSvBk+g+I9Vn1fQf7SiuLqeVXtIkeWVWl373f+H5H27P8AYrsP+Ew8IePNJuNM8DyzvcMv3Hl+zy7l/ufJt/g/uV4l4nTUP+E61vT4NTV3utRlf7W+rbHi2v8AIn/j/wByof8AhMtKsLpNKXwvYzXcXz/a0/0iJG/vv8m7/gFc0v7x0xNPfr02qPF4lvtZuXiZkbSbu+R0WX5Pn2LtX5/kro/E9vp81wjeIdIVNP2skX26dEf/AMd+Vm+5XGJomkWfla54o0+fUr2Wf7PBDN9oilZv4EilbZu/8eo8bWHhzWLqK8sbHUNSskl+dLhX+bb/AH93+/8AwfN8lHKZnH6l4J0zVZbifw1q8jvu+fT/AD/K2/P/AAO3+/Ro/wAOr6/0m4uZ9X8m33bPJuLxHeVV+/8Adr0jxDoN5NodvPofgmy0rbEv/HxPvln/APsv9iszwf4b0jxJavfaHeeG38QeV5qpqyuiRN/cif8Avf79WWUrfStPsPBt7YxSx/Z7XbLLDCqI6r/fT5K5S/8AAFi8qXNteSeSy/N+62Ju/wDZa7O2vNX1W/1DTLlvDdtbtL9nluLeB7h2b/d37f8AgFW7+1uZrW4ae2j16VV/dIlqlgksX9/YqbW/9CoA8sm0fT/sstnYxb5dyytNNf7E2/3KzX8F6vbWu650/UrnzW+W4sbpZUiX+/sX5mr1+wudPs/DSS6h8N5bmW3l3rfQzxPb+V/cl+f71dBqvgCx17Q0ubHwPd6JatL5sV9b6jEjqu/++r/e2f8A7dWSeP8AhXwHpWq2cs9zZ+L9VSJf9dFbfZ7df9t3b+Gtb4aaJ4Mv7N5dVtrRH81k877ZcS3EW1/vuiptVa7vx98VPHGiXqQWa3s2lNZ7J1voLV2lVfk3q/8AE33/AJ2rM0TRIvCtho6wXkiafeKtxfWk1qjy3W759ny/N8lEogMm/wCEQ8q31DQfDza39nl8qCa7vHdGi/j+Tf8A+h7qpeIfiFrVmyS61p8ibV8q1tLFkeL+5sdF+6v+5XdXiQabL5UFzHpumMr7Zk2bIkZN/wBz5Pm/2KfpX/CIXl/Ms+h3esXEqr/o9jdfZYty/wB/f/6BWfLIOY4/xVqVt/wivmaZZ6JptxcRb7z7Jv37v9+X5v8AgCVwT7fEkSRW1s1nb26+b9omb/SJX/v/AN3/AIBXuWseD9K/4RXT5YNMXRPvJO93E/lK3/TLb/wP+9WJo/hLQ3W7s51a5smZUnmt5XR9v9/fW8YyDmOS+G/h7wvoN1p95qax3+6WVP8AS4N6RN/wL5a9mmvNFTUtP+2eF/Dt/p7S7JU0+KJEZf8AY2/xfJ9//brkvEnw08CW2jJeeHPHTW2obWT7DcWryv8AN/t/J8uxK5F/DGoPF9mfWp5k2/Kk0G1F+T+9vqiD0DxhD8N9V15JbPQ47C3t1XbsbypZa880T4a32la5cT6fZ22vWVu2yL+0b77PKy/99/d2Ois/+/WVfeBvEtmtw1s2m/6OvzTTXnzxL/f2NWP4nuda8PLZQXNn9vsl3eQ+mXiSo3+/t+63zp/BWUogfSvh7wxY6xbyxfYdS0r7ZE1vPoO5Jbfds/5ZOv8A6HXBX/h7StEvLvRbm2trbYu+K4mV9ir/AH3rz/wlqXiBL2KKK5n0qJm+X7XeOiKrff8Au17XbaJ4zvNSt4v+EegtkVm8rVrSdHe4/uS7GT+P/Y+auaQDH8JW3h6xtLaCztIXl/ey6hdq8qM3+w/+5/BXZ+FbP+xIrJb6CO2t7yXzYprSJNnmrv2PsX+KuX8T+Hpde8JPpmr2d3cyxXS3vkzXX7qL7+99nyeUuxK5rwfpujWF1dWdtpms6kixLK0015KsSt/c3/e2ps3/AN6sY/CEfcNXxnpXiGbRtTXRbxodQ3Kio8SJK0X/AF1/i/j/ALv3683+Hugy+DPFWnwanZzpqEsXm73b90q7/uJ/tfcrV1jxIl5En9iyx3L+RLtdLx9it/A/735tqf7dM0176ztbSDWmg/thtrxPD8+6L+47r8vyVthZcsyJR5jW+N+seI9H17z9Dgtpre406KVnuGRHXa7/AHK858AfEie/1x5fFl9dvLEu+DTre1RP+AP8m6vdvEmj22pNpTTzzpLdaZcW6w/Ps3K6P5v/AACq9t4A+GGgyRavqGr6o975HlS+SvyS/wDA/vf98V2VpfvJRCn8JU8Daxo1zpP9tanbR21vL/o8XnJ5u1d/yb3+9urqLybQ7+31DWtFa2mitYmi3zb0dZf7/lfxKn3qwtb+K3wmvPDLwT6ZfWdpFKr7LSD73/A4vu/8DrJs/ip4X8JaGmuaZ4Q1TXnVvKiu9QZPl/76+ZU+5XOdZBeeEotbZ551VE83+OLY/wD8TWdrHhue2sLif7TJf26wNa+Tb/InlN9/f/FXFXPjBtHlt2gnvklZvNgeVd+5t+z7lad58RZdbW7WWxuUu2i+/DA8SK3+3/Cq10GXMcJcXlt4e8Earp+n7raK/vERt7fw1Um8Xau9rF9s8y5t1i/dQ3a+bF/4992sjUr+J7CLT5bad9T83ezzfcX5/wCD+9VGGZdzxfbr6zl/uP8Ac/36IxIidLZu32q0Wf7XYW7fOvks/wA1Xvtmr3mpSxS3M95Kvz+TN8+5f9t2q7Mn/EhT+zNebXtYt7Xe1vdweVEq/wAex2T522fwb/4P4qz9H1XxLo7ebbWemwu399nX71XzcwGDqth9jV/Nub50uG+W3+4jbf8A0L79dTo+lLaypBba1Pc2X7p5bR/kf+B5fkV/+A/PXR6x4M1Px/b2l9PpFtYRWatF5P8AaPm/apX/AOWvzP8ALXDvZ6hpupRf2hos/wBolX/j3tG2bv8Avn+GoILV54S+03CS6HqsaXbXWyVLuVUTzd/yOj//ABdGq+G9T0Szsr7XLlnWWKVIr6xaK4RfnfZ8n+//ALVWPtl5cMjQeGrazlX5Fhmb5Gb/AG/nrqrZNemi1CxvINJTTGiV1msbVHSC4/ubP9vf9+o5izgLz4dXKaTFqGmTtfyr/rfl+78j/wD2FXbbxVeW32Sz1PQY9kv3bhFdNy/x/wC9XL6rN4o0fVLS5vILmw2z/unh2J83++tdx4emvvENr9svL6O51OJt8DXbO6eV/Gj7fvVXvEG7c+BtDudGt9XgsY7a70268qWbdsilX++/z/wfJ/3xWb4z1ixvG8+e5tHluG/4/rGLem3/AHP4K9ItvCsHi3S/NnVby38r/j3tJ98St/H8m+vL/id4Gtobx7bT5Y7O7VfmR5fkb+NPk/hbZUxkXynOTarZvdPL58mxv4E/h/3KsJb3WpXUUET73b5IvJZN9WE+D95qVrFPY6nHDE0G9vtbbNzf7CVlXPw38VabbpPAttebv4LSdHl/74rUg9Qfwr/ZrPu0y5udq72RF+8v+3XnPiHwNY2ek6nrVjc3Nglv923eDfub+5/4/XNabqviHStZRYLmez1CBvuTNseL/f3V0viTxV4q8Q26aRqs9tMt03mtNCqb22/P/D/DTAm8DaxFbXjxXku95VXbNM1d7NqVnZ7FVNn2j5Ffd8n+xv8A++K8vv8AwZKmjJqcE6o/3GhRPu1zn9varZ3iRTsqXES+V86/dqgPqu5s9IudGRtP3Q3E+3c0MSPtb+P/ANnrlPGdn4T0fwul41muq6ms63Tb1fZKu/54n/368n03xVrX2W4VZ44bT5UlmRnRN3/stUvE9zLq2kxKsu+4Xb5sKN5v/A6y5Sz6w8Hp+zj4t0nyFj0bR71mXyrTWYpbeVW/66/d/wDH69A8Sfs0/Du88PywN4atIbJvkiuNM+/ub7myXfXxP8OtK8K+JLW9i8T6nJoNxFt8hN2xJ1/ufN/FWxoPjBvBP21dM8QyTfal+yy2/m70a3/uP/DWMol80f5Tmvi74Bb4XeNJdKiupLzT5YluLOa4i8p/Kb++n8LI/wAtZkOm3P8Ao6tG0yS/dW3+ffXpGuXmlfEu4sp77ULaaXTbX7PElw/z+Uv3E+ZPmrEv4dMhdPscTWzN/wAtrf5Ei/2PlrpjIx5TKs/D2pzK/wDxKo5nbbt3yojqv+5X2x+wfoK+GPD/AIoin+2X+oX6q6aZozbEVVR/nun3/wC38qf7H+5XzF4D0TWrm/t75dTawt7dlinuL5t6f99/PXtWiJpHw98Fy22kTx3msNfNcT3dvdO3nr9/54vu/c+VaxqS5S4xPpbW/iF4l1XWZbHUJ7Sw8P26tFpljpMDxX3zJseJ33vtX/x6vMf+FnQeCbfUPD1jrkmm2lxLE959n/e3c6qmxPtFx/Dvrj7HWNQ1We9vtaaTSri3g2Nb3beU6q3+f++f7tee/b55tn9manAllFF+9t7RkuHnb+BPn/uf+yVw8spfEXKMil4nv9c8balcahbLcp9n+SzeGVN7f33SpdNtrmGwt/tl9qVhdNL5UE019LFu/v8AyL8u35/vVma2ktzqn2a20GOw1vasSpNK6XDKv8f3/l3/ADtsSrepX6paurWly7rB813NKiJEvyb0/j2/+zV0hH3TorybUIbP+ylVZt3/ADE4VR3+X50fY3y7v9tErHttVs7y3ltl1DV7a3t2Z5bTTrzYn+277at6leRQ2FxP/aq2ySsss7Iv3lXZ9/ds+4n/ALPWZpr6LquqS2Phqx1LVf3H72VFS1t92ze//AnrPmNSKw1uW5aL+yLG2023uGZ5bi+ut9wu35Hl/wDif9+tiaGJ7iXdqsmpIsXlLMjbE3sn39n/AAP7/wDdrlE02xtpLiS2/svwlcXCt5s0189xd7d/33T+H71VfGfiHRUv7jTLPxZrHiSW4aLyvs7RWqTt/ubPlol7xkegfZrbStLSKKCOZ2VYlu32I/8Atv8ANv8A9v8A2vkrym/s7PSvts94/wBsdZdkT3F87u39z5F+6taf9pRaba3Ftrni+O58qJU27UllX5P+WT/3v9v/AGK5ew8bQaDZxX2mW2mp5UvzPcQJLcfc+++77zf7lRGPKXzHQWem/wDCPb7nWtajv5bqX91Y7d6Qf7G9fm3fP/3zWZ4nv7zw3bxT6ZY2Ns8qq8UNxfPK6qv+w3yrWhqvjOzht/7QttKu0ivPka7t4kt0ZW/jRPn+bfvrl/CV5Pc+I31Ce2u7+0XdFFC2zYstdMQ5jprxLbUtBi83WtGsL2VP9MS4tfNfd/cd9/8A6BX0L8HPAFtefDHTLyxaOa3uF/dOkXlJL87732V8tXmn6u8V2zaDHeW9vLvV0lR/I/v/AD19lfs/a8158EfDU7qyXEsFxu2fwt9odKJS5QjHmPlrxhpVtZ/EbW7byLTTfsGo/Nd+VulZv4P93560NH8MarrGrJc6K0/lW/ztcTWabGb+PYn/ALOlZXxUv59H+MWsT22mTXkTan5u9Ff+FE/j+7VTxJ8YL6GW0vrGK5tns4Ft9moM6bm3/Ps2/wAPz0Sj7vMYy5SK/wDBniHTdU8+fV44bS4bZFs+R5f4tny10T+PL57B7G5ub791ui85Ikt3V2+5s+T+DZXnX/CSeI/H+pRMrR2b7l8hLeJ3fd9z5F/iqK8sLn7RFFquuT396zb/ACYV8p1/76o5ZAd7pTz6VLet/ZGpX/2e8fdfXbI7srf8A+b/AH61bbxhPuRoN1tui+V5m8r7teRa94q1Xw9apBpl9dperKzypuR//wBn/cr0XSvh1Eml2Uup332y4liilneZt+1m++iVjKjzfEXE6DTfFWmXLfYZ3sXuPNX7LceVslVvvv8A8Brq/BmsT23iOJls5bmJZfN+7/FWEngfStEukvLHzNlv8kuzZKn++j10XgDSorzXorZp5HRpV/vv8tdNOPLHlCRxvi3WLzXvE2pwRXOmzWX25vNt9zpLBu/j2bH2/P8AL8lc/rH9q6rrm6LUL7wZe7YniS3V389v4HR/k3VR1i/0pPH3iNpZ10G7t9RliW483zUlbf8AfdPur9379V5vHlz4ntUs9e1y2s7KWVnim+R03L/6DWXvAdM9t4s8VXmlaVeeNrbVZZZ1e1mSB38hv77p96vUvEPwK1qwiibU/iDaQyrK3lb2/dbdmz5Pn3bv/iK+erq5g0e3S50HV9C1K4t2V57iGW4illZv7779rf8AAK2NK8H2dza3uuXmq6El7cOzxI8qXEu5vn+SJX+aq94DtZvA1j/wht7LpHixrOW3Vna7mvJZXn/2HiZNv/fD/LXm/wAOvCSw6l/bU9tY6k9vLv8AJ++8taGm6PrWt2FpqMXijwppsq7t1jd3XlfL/Ajo2+pn8AeI9Yuru8uf7N2bZV+12jSpFLK339n+58/zUAbHxCmnhs3lgbSdK82Vbv7JaXSfaN38aNt/v7/++aqeJPE3hPxJp8X9r3Nj/aFva/LcebKksTf7Dr8u3/fSsrwH4S1W2sEb+ypNNt7NnS8vnsftSLL/AAP/AAbf4/8AerV1jTYrm6u5dM8UK7ttfZcWqPLEq/f3/Jt20Ac/CnhfWLBGfU5LnT/7lxeJvVv/ABxqNB0SDVdctNI0jxLqVn5rfLDaXzy/7f3P71eofDrxP4Hj0ZL6fwdaalcW/wDqn1FfN3N9z/Vf/YVd/t5by8uP+Ee8OW1gkSq8sNpYxabb3UTb0++vzMvyf8CqwIn8K+APCtnd6542vNU8Wva2flbL66fZAzfc+Rdm753+5Xl+seJNT8Sak+oM39m2TbfIt02I+3Z8ju/8P8fyf7ddbrHgyWzt5dVl1X7fcW8rPa+Hk2bFdv4/977/APBXm/8Awj15rEtx/aeqx2EKy/NY2nzurf3N7URIOw0qz8F6wtxLfQabpW5Pke71aXe3/fT1pw6V8MtKXyNTttkqr80yXksqf+O/NXpv7K7+APD11exLpWnver/o7anqCo7723/xvv8A/HKq/tb6D4Yh0m31zXpbb+0G1Nrdfs7J9ra3VNnyf3lR/mb/ANDolEOY8cv7n4c3l/8AZtPj1t9y7IobG6d3Zv7+xq5W10ezuLXW76e51+0tbP8AewRL5W+Vd+35nb/2WvpX9m/4hfBjwfZu1tqv9leIGXY13dwJvb/rk/3azPjT8V/h3qTXDL/ZN5FF8ktp5DxX0/8Ac8rany/8D/26541Jc3Kbcv2jw3wx/wAIvqVwn2aXXZn2t/rtibf+B/xVv3PhjUNYsH/sW81aF9zIqXd0mxdv99Feud8N/FHxH4Y02WxXSrS/sm3PBDN+9+yo38CPUNt8V/Es2muq6Zp6WXm+U13cRb/KZq6zmO70T4UeIP8AWy+MbFEVUd7e43/M39zfsrT1L4S3miaM95oukWN5e2qq/wDoN4nzf8AZ/wB6tZOj+G/FU1vF/aGr+HdB0xvu3H30+b+PZvSq/iTxD4v8K+INP0rwd420vxUmpfJvt4Ei8qVf4HRt/wDwGguJyupePLm5v7ux1Kxj0f7QrJP5yv5sXz/J5X/oNeoWd5ot/wCBdPbV77UNetLeXY0Lzv8Axf7r/K/yJ/3xWlYaP4j1i/i0z4l65PrGnyxMk9jCqRJF/c/er83/AHxXL+PPhXFqF/cW3gfbo9va7Xn0/wA+W4eX/bTd827/AGKiUSzuNS8VQeEpbuW2ubnVUVV2pfX3mpLE330T+633KpeIfi1out3r21jfLpWsXiruu7e82eQ3+22/a/8A9nWP4S+AkT3SReKNXsbb91vltLhnTz4v76fd/wDsa6V/B/wfhuIv7M8PaM6RNsl33Ur/APA/v7v7lY+zA5qa8sbC4S2XQ7S8S1aWJb60lilSVm/jT7m6tBJP7S8JaVq/lNDFt2Laf88v9+tDxDYaL4nurSz8OeHpLmLS598v9hsjo25P+eTf7/36z7zVbzw2ssX9n62kKwSxSzXEqfZ13f8ALV/73ybP++6xh7syDs9e0FvEnhXw5c2dysOq2ssqWvyvv+b7+x/4W2JVHR99zDLZz3NpM9nL+/muH2PE3+x/Du31reHna/8Ah3Ft+d7eff8A+OVoJbWdzfpfS7rZ2XZ5L/IjV14iPvDpx5olrQbbwnpVre6Y2oafDFdKssrvLvlV/wC+nz/36zbPxVpnhKW7aVftlpu2fa0tV2Trs/i2O+7f/t0z4kaJ4ct9DTUNT26PLt8pri0gTe6s/wD6FXH2d14Q824i0++1u8tJZ9sFjNBse6b76Pv3ou35P4P79ZR+E1+A8M8c+PG8SaX4fliuZr+7s2f99t/1C/3P9r/7Cq+peM4tb0NGW5ZNQaJre6Tytm5f7/8AdbfWno8Njf2+n6fPPbaa7KztDDBvl3K/yI33Fffv/g/uPWVeIqbIv7Mj+0LuSWH/AOwato8piYKW9jNYJtZneL5IpnbbWnN4P+2Wvm/aW+1uv7q3mXbu/vvv+7trtbPxb4TTVLu81fw5d3KRXXm2aQsny/39/wD45/eWsrUtS8PXkqah4etvsd7by7IEeX5Pm/je3/g/4BRzSIkcPbap9gv90sSzfN8zo3/fFbD+P1Rrdltp3f7jJN9xv9tK2/FXgaz1i3srnSrmCG9b575P9Ukvz/fi/h/g/wDH65nVr9bPVIp5Fa8+zyt++dfkZf4PkraMgOg/4WveX+xYrH5V+T5F2O1dhqXxO17xDfy3MukahDb/AH4tPt4v9Ei/2E/iVa52z8W+F9bs0a88+21CJmf7ybG+T5E+5VhLbUdS0241nTJ1mlVvKlSFvni+T+5USiM2E8VT6xdafLfaDc21lK2+VLeL/SPs/wDG67qhm8T3mm3l3/ZVs1tFt83Ykqb/AP7L5NlZWjpqelL+/wBQaw+0fvYnm+4rfwOn+1/uVzniHTdT/wCFg3cSyzwpcS/aFf8Au1HL7xUg1jxJrnjm6+xz6Vc3LRfdSGL+L/b+T5a2PBPhvxjpsssFt4c1C5iuvnV/P8qKL/gbV3Hw68PLpV1/adz5jyq3zXFuu/5f79ezeCbxrxriznn+SzgaX54HRNqo7p8n3tz/AD1cpcpJ4j/YfiywilX+w7lLvb+9e3vItjP/AMCSuV+JFtrl/wCVfXmg3NnLtVGm+R3Zl/j+WvqC/wBHa/l+03lyttZRNsl8lvn+4j/Js/36qXnh6LW4ri5+W2tFX9wjslYxka/EfPWleMNT03w/bwanpn+kSs3lXD70fa1bvhXxDp6W/kXkVzbXG5pfNRl2LtfY+92/uf8As9eu3+t+HNV02LTPsMv21V/fzbfk3f3/APaWvKtb1vRdNvHs7ySOa7iaV4ofK2O27Ymzev8ADWXtJEHL/EVNP1XVN09rc+as7Itx5G/91/B+9/irj7/TdQtk09p/9Ji+Z4HVtny/33/u11F5eT62qbrye5S3XZ5P3Ei/9l/gqv8A2lBNb/NZ/YLv/ntb/cZf9uuuMiC74b1Lf+4vNPnmt5Yt6/Ns2/3Ki8f+CVvLfT9cs4JN9wvlSw7v4v4H/wC+KiS/e5XU7nSmjsLi3g821T76bdnzp/3x92mJDq6aX+61Nbzyv3ssL70dW/g30cwFe8S+8I2aWbSreaVcNtlRIt6S/wC//tfO/wA9W/Bnh7QU8RxMs8kMUsEVxs2u/lPvfen97b8lc5Z3ks2pXc98saXG5vKt5l/dN/3z/t1STVdQ0rxRb3enzxu6/wCoTzX/AHW1Nn8VUWfRUPhezS1lvvsMeq2TbvKe3+dGX/2WvN/EOg6foniNmvtB1C2uImWXZCyP5TfwJ8v3q52b4u+IfsssDxR7GlWWf7IvlO23+/sqG8+It54hv01DV21KaVVVFuNz74lRPk+dqnlDmO2j8H+DvGcsU8Whz20tx87vYzv83/APu07R/h18N9YlS2bxHq2jozbNjz7/AJv9vcny15vrfi37ZcO07ND5u3c8Nr5SN/tsn96rdnrlo9vFYrrUaWm7fvS1ffE39+jmLPZU+DOg+D/sl5P491K20yJl+1JsiuIv9j/VS/N/3xXpet3+i6l4ZlvtKgkml06dfP2Wuy4bd9yXZ/d/76r5fttVtrm3t9PttXjvLSJvlt5bF/l/20fZuWvS/DepXOg3GsXLL/ZtlqSrbqlpA/mzs33Ei3f3P7/92ol8IROi8Q6rLcXSQarPfPcKrbbeaXZ5/wAj73eVfu/crhdK+fTbddQ26VaNdN8r73RV/geV1R2Zq2vEOj6ZqSvFpVs1ncXW15dQmn83/f8AkZ/vPW9DpviG28EW+uWzabeWVgqvBC6p5su7Z9z59rP/ALGz+Osiiveaxc3lrdwSs01krRXDJ/y9yov8f/TKL/YrJ8GXN34h+0f2V4ctH81vtEG+6+fcv39/9753/wB2sL+29Vm+1y6voN3rES/J5Lyukv8Av/c+7XQeH9E8R+JNO0+Lw47aDEsTS3nmrv8AK/6ZI+/bt/4HQSM8SeJG/wBNa8tmvNQiZU+TZLbt/t7P9+uf1VPFk2kvPZ2y3loy75/ty29vFAy/xptfc2/+/wD7dZ72Hhfw3cRafc60z6xLPvV4WfZ8/wDG+35a0NS03U9YsLS2We++yXCqizTbNitv+TZt+bbS5S+YlhsNSsLW9l09tG0q9uvnvnuP9I82Jf77tv8A7/3P9im+EtS1f7L/AGZ4X8D6T5rRfvdWhvtiMy/ff5k+WqniHVdFs7q00PStM1Ka3tf961dv+msrsnzL9+uX8VeIbnxPqj2cVjPYfulSXYryyy7f496/wpW0TE9AubPV7a6RpdM0ma9li/e2m13eLd/ff+78lYvi2z1fTWuNQs7PRtKtIv8Al4mZEdW/uIn/AH3/AN91wKabq+m27s1n9stJYtnnXcsu/bUyeF7a2uolvra5mi++0MLPcIzf3E/iqOUOY9YvNY0y5tbSKCe5vJYrX/TJbhdkTN9/5E/vf7CV51rXxOudHtZbGxsZLayf5oLddn7pf7ny/wAT/wB2nJpWq69q1vp8WiyWGn2/7pYYVSJ939xE/ibf/HXQaJ4kvPhL4o0yDTPDkGpawrO9rNqy+bbs2z76J/E3z/x1cYgUpvCuq3/g19a17XoPDGjy+Ui6fb/fl3fwbPvM38Wyvq34A+VZ/Bnw7Y2yybF3Iu/5X2/aHevlyw8SeOrbxu+qtY+H7bW/EbNEt3q0COlqm/8AgRvlVf8AgFfTfwN+2W3gOyg1C8tr/UGe6drixbbE3zv9yoqfCbR+I+fPip8RdT0rxlrFmui2nlWt9L5Uz3T/AHtib02LXK6l8Y5fFVhZaZqtnGllb/8AMP0yJ/37f33f7zN/47WT8V9evrD4q+JVgnttkt0v+uX/AGE+eup0i/1vw34d1C+s5/C+tpby75XW4ZX+58vy7v8ALV0w+Ax+0Zlt4kvNHvP7Q8OWeqaDE8WxtQhtfNdf7+9KZfw6HqWg3E9n4vtJtY+/9nfQJbd93/XwlZVh48/s397FqDXNxL/yxt4vu/8AA6Y+pRalf3GuanZ63bW/mr5txDE2xm/29v3aIhIPAfhKe/b7M2myTXawS3DTeeiJPt+fYm7+Kurm1LVIZIYI/B0N+F3JF9oaVZok3/L8y/8AoXzVymvX/hzVWSfw5rmqW178iS29x8/n/wB90f8Ahp+sPfWGuRRaVrkj29wqxeTuaV1b+PZ/FUSj7wHYWfie+0rxNFpF54eWwd23q/2r59v9+vYPh7/oGrJ8rb9q/vt/3mrzm2s9DTUnvIraSGWXcjXb2Pzs2z/7Gsq/+Lur+A9/n6Zc3Nky/urj5Ni7quISO6+Jem239s63qE/heS2dbxn+0TXUTxSrv/1uz7y1laV4zs9NiuLOz0H+1YmbfLDDFE9vB/t/c3VbsHn+Ivm6hbW0m26X7R51xL8kX+wif7lcVeaVLeNqEDarPbXErRPBpNjZy77ptn99f9v5v++K4/e5ijS1iHwhbaz/AGh4l8K/8SyKBUit7GVEdpf+mrr/AOgVn3V/pGt/v9B+Gmn6JaNt3atN9ouNq/x/e/irHv7NdNsEXXrHULmW33ebb3EGxNzP8mx0fczVNr2pLrFrKmr654vs7VVXyLF4HliVv4/m/h/8eqxmhv0y/aWXT4rvXol/dS/a7FJU/wCAOyfLUNzo+p+EovtM+i6hbWl1Bsiht2d4trJ877F+Wr3h7xDqu1ILbxVq0OhKq/L/AGYlw8X8D/J/F/3xXS/2br3jzTf7K0PXvEWvRXErL5UOmS2W3b/cdkRfuUAeaJDrWq3UreF11a2slVftVul98ku5PkT5nq9o/hiXw9qlwuqytoKSwebLp80qyyz/AO9/d/4HXQeD5tM+F2i6hPp9te3Piu6VrdobhvNii2u/3f4f+BPWh4e+G+g+IfFFrB4v1qC881d91fQ+bsaXyt/yfc2/P8v/AAD/AG6sDoPhvc+EPD1+mr/25BeXf99GS3/8catC81LwLqWrXetf8J3qFtqt0q/uZr5NiovyJF9z5VrhNe+FHw0h8UJp+nzz3NuzbFuP9IdP+B/3a73R/wBnLwZfx7bmzg0p/wCLyYriX/vjc+2gCx/b3gW202WD+2rSzlliVPtEV5FcOzfx/eSuC8VR/DTUJUng1yRJVX5vJb5Gb/vjdXsr/sx/AqbTdPWL+2baWVW3Xb79jMv303s/ytWUn7N/wi81LG1u7nWLiJm+2WMN0/yrv+R0lV/vf3k31pzR5SD580qbwLpuqXEmoahczWTfet7Sd0eXd/An92przxb4M03UYpV8AXesJF959Turp0dv79cP4/8ABln8OviRqGlK8l5p9hPsgmm++y7EdN/+f4K6CH4u/Y7+3vLGWRJYl+ZJl+RNv+xSA7B/jZosO+JfhXp8KLueKF4ni/8AZKyZviRffFG3fQYvB2mujMu24hi33ETfwIj7/wDxysp/ippl5cS/brzUrmK43O0Sf3v9jzd+5a3dE1jSvEOm3f2ZpLZLCL7RstIvK81l+T5P7zfPUAdR4q0RfD2gpqE9jafZNJWJIHeVIkl3P/qriL+L/gFcloM0WpX93/Z7aNClw0t0sN38+3d86Jsrq08Q6Yngu7lbQ9UudduJ2iZLuJPs7RbPk/vbPnrl9H8K+B/Ii/t7VZ/Kb51mt96Ov+xsX73+/URA6Lxz4n1ywuLS2ng0RH+xq8qW8qW+7+BJfmTbXNJoniHVbx7yCLTftrN+9vobyJpmX+D51rYfXvB3hu3lnvPC8nieKL91Fd3fmo8H8afe/wBisXztK8W2F8ui+AFmS3+f7Qm9HVf9/wDiq+YstTfEvxC+qPpGp2izXqqr/wBoQy/JtX+OV/nrpU0fx1rcsWp6PbaXeSq3yvDefO39/wC8lY/hKHw5o9+lz/aepeBtQZlRnSV0SL/b2Mm1l/vpXZ3l/rk1489neabrH2VnlW+mZIpZ13/f/dfw/wC3sqwOV8f+EvHHirXP9JgjS38pfI+1y/IvyfP8++vPvEmg614PvLT+2tMubC0lbe19aL5qMv8AsPXtevar461u1+06ZbafNqtlOt0v9mXWyWf/AK5bvvVq6X4/8VfGO4t7bxfBBoKabFLtd4nTzf78Vwn3W37KiXugc78LtSiv4pbnTNPuf7QsNyLMi+U7Rfc3/wC1sroPHnhv4l+JPD7yrqGn38UTO8tvDE8Tsv8ABv8A71XdB+BukO0t5pHja+0eW43JLbpEiPF/sI7Pu20/xh4D8Q2e/TNK1NU3QKn26+unie6/4Avy1jykGfYarqFn8NNYbT75tNvkaJFm2o+35/ufNXkmsfYdVurK2guZ/Emu3Sq8XnTu6f8ATVHlbZ/Gj/IleoeCd1h4V8QWc8Ek0trFva3hbfMzK/3E/vfcry/4hXMtnq1lLp+kazZvKzbptQgSL733Nj/991119okU5csj2X4P+DPEfjawafwroelwy6arfbE1Zklt9yv9z+9u3/xO+2t7x4njHwXFFba9pHhuw0y4VYmu4YvN2/x/Ju/4BWf4es/HXhWXTLm20/5/NVNlo3mpKuz+NPu7v9/5ateM/h74/wDiFpMttr2rtZ6PKu+e0sYrVHX+5v8Avt/c/jrlOn4zw+803SofK/tqWdIpWuHaa3Z/Ni3IifI/3tv95Km1L4Gs9vaXmmajdzPdLvimm2J5q/3/AL9cvDqv2lfs1zFBcyxSrthhg2S/7f8AvV1tn8S5dN03bL5ds/zI1um/eq/7dV70Tmic1r2j+MfCWmytfaZDqtpu3tdp/rV/z/7JWD4b8c6LCtxLfN9j1BV+0WtxDFvdW/uf7r17def21/YL/wBn6hBrCSxfJb2n392zfs+avme5e8v7xGiiaH7Q2+eWGL7rNV05c4SO9s/G2mfP9m3WaXXzNaW6/uV/9mrH1izbxCtosF5/pbfJ5KLsTb/t1n+M9KufD9vb6fPLHvt2/deVs+ZWTe779iVoeGPEltC2n3K209zqG2VJ5nn8pP8AYff93ds/2KsDT8PfBb7fK6z6vBvVWf7OjIjy/wC433a9S+HvwTg+zveQaRqV/wCU3717iWV7dtv/AFy2f+P15U/i3T7/AEm4nWe7s73b8zwt95v4E2f+z12fhv8AaW1rR9LiafV9SubiJtkV3ceb97/gL0cxfKfQvh74FfDSz8BvrniOW+eW8VrdtL+2Sr5Eqv8AcRPnZZfufP8Ad+evP9b+A95/wlST6L8OfFdy/kKlq6aj9qib+P53b/2evL0+NM9n5t5pnjbW7PU7iXzbp/K+dt330d9/zL/3zXrvw6+Ovjy8t4rmDVYPEOlW7eVK92yfaF/29/3t/wDD8+6qIPL7z/hI/CVxcXMq3KW6tFutJrXyniVkdH/32T/Y3bqveHvHmpzWdvfeRPcp9q3/ANp26or7U+/977uzf9z/AG6+uv8AhKvBOsaTLP4s0+0+13C7JUSX593+xL/dr5i8SeG4NVWVrOVtHsmnle10zTNR82JpWT5P9H/vfJ/8XWUokmVf+KtTubWVoruNPm8pfufNF/sbvu/7lM0f4tX1navpk88Fy7bfndYkf/ge2qnw98NwaPE8V1P5Lsy+Q9x/Fu/vp8/zf7NW/GfhK2sPEHmz22yaVVRn+RNrURiV7xSTWL7UtSt59MgW/wDtC74LSxbzUVvubK5+5+HX2bxhFc6n4ha5lumW4vFhTypWlZ/nRN3+q/g+/Ur3P9g695vhxrt/KaW4WGFfNT7nzxP9z+Pf9ytWH/iZapsn0VZrtl81ftF06IqsnyJvV0+aj7QHNeJ9H8PaPqyRaL4sW53fJdJ5D7IH/j2P/F/H/wCP1S1tG8N/Yp2la/8AtTSxLND8qS7fv/8Aof8A4/Wwng/wd4nt7uD7Nq2m63brsiSxVHRm/wBtG/h3/wDjtc54D+GmuePP9Bs7zyYom+XzvuM3+x/tfJVx5QK+va2qWstzBZ/2Ukv+qhTf/wCzVS8K+KpbaL7NO2xFbesyffWrWseHry28TXeg+IdatrC7sGW3Wab54tzfP8701PAeqv8AaG/0S5S3l8ppbe6R9v8AwD+7/t1t7oHYWGmteNbz+RBc2l+v/PJ/N/3/APZauU8VeemsppETRukH3dkW/av+/wD991mW2van4e1R4pYpE/v7Ki8SJqH9rS6nBZyPbttff5X3fkqIxLO4sPAEv2CZmsZUllXzftHmom2qV/oNzpTbZWb5mV9jr8jf7e6uX0rxbr15eJbNqdzbb/kT5n+Wuo03/hKLxkVtckube3VnbzlRE2/77PVy90ImwmjrrX7+f/SUiXZs+dEX/gezbXP+IfD2lab4q0pVsYLaKWX7PPaJOsvy/wB/5X+7XS2FzqHjDUrSzvtTu4dKliWJrvclvF8v8b/w7krVv/hL4etrf+1dX1Cd9rfc0+VPOZf4N7/3qxLCHwBeaVq22xlu9NeJfm377f5d/wDv16drfgCKb4cxakssd5qsTJcXSIqPfNF9z90//PJP4k/u15Dc3iwxPEuoahZ/ZW2K7tFdJ9z5P9an9+uj0281CbwDd215q63m2WK1gf7KkTxMz/8ALKX+L/crH3i+Y5+/0fw8n2vULzU7u5iumWWD7JL8i7f7m2n6J4k0iH7PeaZZ3NtaWbeVLcamz7IF2fJbp/tP/fqW5tpf9IgtrmGHUFs1t4rjytnmsvzv937taGtw6ZceF9MsdP1O51LW7iBf7RsUtfkVt/30d/l/v/8AjlASJYfFumal/bEGoa5c3MS7ZW0nT7V/Nn+f5337/l2VXvLDSv7NaXTIJ5nuNvkW99eS+Vu+/wDPuf5v/it9adg+oJpKaNZ6VHollb7nutQeVP3S/wB996bmb7leeW3iK2h1G91VtVa/i/epa722bt38fy/NuoINu58Q3P8Ax7ReDLS/1C3n+0NMjbImX+5v+Rv79a3xCm8Spa2959j0Z5VVHnt7e8TfF/HsRG/uf7FZKahc6VZxLpTasn2hVl1F7uKLylX7nyfP/wDZVymsTamjea2mR6rtb/j4hlTeq/wbEV/lq/iA6v8A4RjWvssWq+IZW027WfyvJdkT5V/gldvu/wB2s+bQ9X/0vVZ1u7ZZV/cahC2/5f8AYRdm6pX8Pa14Y1q08UahpEiJF+9Z7ud73azJ8ibG+XclWNb8SePfidcJ5/h9U09V2tcW+k/Zfl/j+ajlIM2w17XEt5Wl1Cf+zLdVRX1O1TYzf7Hyf79aWt2bTf8AE10q+uYbuXb9qmmi+RVb5/uL8q7P/ZKz7nxtpVrcWWntp89slmu+WG7byt0rOn3Nv3dn/s9Z/wBmb4o+Kv7D0W2n0q3uIm3PDLK9vF5SfwJ/wDbR8Uijrv8AhOfH8Ph6KL+z9PmstLVtmpoktvtib+P+61cpqM2pePru01rUdZTS5YlRba4t32Nub+L5q9N8W/8ACcQ+GWW80zT4dMuG+xT3H2r97A3+5XG6JoK+bpkWlWM95b7/ACpd6+bLK3396O/3auRPKYWt2DW15YwX3jhry7/epLDqH3LJV+/v/wDsK9X8N/EtfhR8J9E1BYv7eia8urf/AEGXyt253f8AiSvP/FtneeCbxLxdPge4liZ4re78qXau/wCf5F3/AMf9+uze88R3ngHQtV3LpusRTtcLDDAmxf4E+TZ/cqOUs831iz1zxt4gvb7T9Pu03fvfs9vZvLL83/APmqXTfgV4q1LxNb3Nj4Q1BIot0v8AxNkiTzf95GpviH4teL7HWZYLnxPqSWjf8treV4k/74Wnf8Jgrr5t5rmpX77djXD+a6Vt8JiesP8ACX4nzRRXkHhDS9HSJfmSXWLeLc39/wCd60PCXwx+IMK/bLzxD4f01F3JK1xr9vsX/wAcfd9+vni51KfWLqV1vr6ba2xbdraV9qf30dv++alfTfsbSzrplzf2n8X2vfvX+5vRaOYs9L1j9nvwz4Vt1b/hbHhtFuHaK5WGCW6f5n+R18rZ/DUNh4e+EXhKHbeeNtU1WXdv86x0mKL/AL4eV68fh0SB7r7Y9yyWUv8AAjfxfx1pww2OnpFd2enyw3Fm7L5s0X7mVW/3v+A0cwHsVz8YPA81xb6VoumatePK3lRS3d5s8pm/j2Klcb4z16XR9UiZtPtNY0+L/lxuIvvN/t/3q5nw9qvnalaeVp6pulXbcPPs8r/gH8VdskK6reIrRL9o2/N8++iPuhI7Kw8Z/ES80O3XSPDUFnp6t5rf2eqW8X3P4/ubtn+xVvR/id42026TUJ9Vu9NvVXZssbX7U+3+/wDK/wD6BWfYeLfEOq3Wp6HHqemvZaM3lRWjrvlaLZv/AL/3d77aZMmveHmt7m0vILC4iZkXfpz/ADf7H36xlLlLiedwzW2l31xbprk+l2H71pP7QR4t+/8AjZm+b/7OuqvPi1cv4XSzi8cW2tvbr+6SaLyrj/gbt96szxV8V9Q17UU0HVbHTbOJZdnzxbElplz5Gt36WNtbafePFF5rui7P9z56gDq/Cvjz/Q7Se1l099Qlbypd7Rb4v7/3vvVt6leai+nS3l5fXP8Ap/yKjy/Inz/O6f3V2P8AfrhPh78JdFS1u9Q8Xahpdmy7t0Oz7Um5vuJ/sr8/+9XS6Vf+CUtYp/FEus6rb286xRXFusUUUEXz/IkW/wC7/sUAYVnpV54nuLi20qCO5sop2l+1wt/o/wAvyJsf+Jfv1S1K80XR2tbbUFk8W6krfutPh3+Um7777F+81e4eG9b+Db3H9nz614m/sdl2fJ9niiiXf/zyX7v/AI9XH/EJPg3oLPB4O1fVNVu7hfmS7i+z/N/H+9+Tav3/ALlHLzBGRyOlXlr/AGlE1zp8GiWXm75fO+dIv9v5H3UW2pLYePNC0yK81J9Pv7qVLpLS8uPKZdnyOiN/C/yVi6fpvhOFnnvNK+2RfK+x7qX9wv8At/P81dLeQ+AEungaxZLj7nnQ3LxeUmz++z7v+A/dqOX3ij0PUvh1pUOl3tzearqVn9laJG+z6jcfeZ9ibEbfu/2q8s8bX+taHrmn2fgn+0NYuLiDZK8Nqm9l/wCAou3/AIHWO+peHtNR/PivryK4/j+3fdX/AH1eur8MfGbTPCTafeeHLOC2SzVk8m4nfzWX+P8A3q25vdJOg8K6l4XS1i0Xx74VZNYul3rd6hEyXEv+4/8A7PVib4P+CdB+JyXMF5/xL7izR1uJlSWWJm+T/d/g/uVyPiT4oz+JvE0Xlav9p+1fIyQyo+3+/wDItcfc/CjxZ4et9TvtOntpovtSvEj3iebt2fwbXfa3z1EQkdt8ZvDtjpupJpV5c2N5CsC3CpbypceVuT/c3bv79eSPqtnoN/FqcFtJDeywNbyvu3pu/vp/d+SpbbSta1vS7i5uZ7nesvlfZ7f5HZv9+ibwTLeNZNp889nLK7PeWl2uyKBF+46Mz/Nv2NuWtgPRvA03jrVbD+09I8LtNZfc+1/JFErU6/8Ahv8AEjW79NV0Xw5B4Vt4m2N9nleWKdv7/wB+jwN4n8XeF4ptP8NeNrH7Oz7PsM1r5STt/sb/AL1d9ompfGBLW41WLxVJpT2ESy/ZPKt03bv7iN97+P8AvVEYhzcxiN4M+M6aHcWdzbWly7rsaG4bY7bk/vsn+3WFZ+EvGfhK3la88OaokTKtvLY6ZeI7suz76L/7IlbE37Q/xi1vWb3Q5/ENjMir5TzTaZFE8q7PuJ8nytseuZ8c+JPGPi3yrGWf7B9n2o0ztvdf7n+7v+SiQRkaHhi5n1LQb3+z9B1u8dot7Q3EsSJL/wAAaud0F7bQbe4VvC63N7dKyXVvCr7IGZ32Ij/8stnz1X/s/wAWeD7qJblrTW7e3lXz0tJ/n+V/46o2d/r2j+KtV1dtIvn0+6bzZfJZLhFX++7rQB33hLwfLNprz22r3Ns+3zWt02O8H/A2qxrcNzeX8W3WNWubi4b97NqEqPFt/wDHP4K8/wDE/jzwv4z1K0nvl1L/AEf/AJ9F8p2X+5vX+Gu40288OeMPC8q+F/A+oX/iOVfKXUPtksr2q/3/AJnRf+AbKAN3R/gnrjyxNL46k+zqv+pSD7OixVwuvbrC11BbOe7164s7pUne4VNm5X2Jsfe7bX/v12XhltO024Sx8e+EfFtnqEqN5Fikqtb7V/jT5/lf/YrF+JHiTRdB1G4+0+DvEFtpW2J1voZ1i3K3zp8rbqjm94Psm78JdS+xy6mtnA3ywSvFbu3+x8ib64zxn8QtX8c6HZQf2es1p9u81ksbqW4+XZ/tfxf7n9yul+Fet2Oq+Jvtmn209nZXHyLb3G3f9z5/u/LXnvjDR9TvNcvZbHQdWfR5W2K6bEdZf403r/D9/wDu111PhiYx+I+gvhd8Y/t+m2mlS6PqFtd28S27TbvNT5vub/7tbuq/Ff8A4Rv7Q19batbIq/N50H3v/H6+a/Cvj/XvCt+ljY6haeU3/Lu9q7xJ/f37vmWvSn0T4jfEKzuLa+02x1iyWL7Rv0yVESLb9zf99m/4HXIdPMeCP8RYLnUotQa22Xa/8tt27dV7WPH+i6lL57QT+bs2MiRV6Lon7P3hebe15eXd5Ev3nsbqJ0i+T/vqrsPwf8BfY7iex0PxJeRRbf3014lu7r/sJXR7pzHn/hX4kQaJZ6fEzNbaZcXn2ieG3iR5VVd6b1f+H7717A/xR8EzLaNos8dnbxRMlyiROlwzM/397fxJXJXP7Pei+KriW28OW2u2d3FatKsN95UqRbfnfe/ybf8Afrgtb+GOualePLbWa2Fpa/updjfIu35Pk/vf79ZcsY/CB3tz8WrPR11CL/SdYt7hvNtn1CKJ5VX/AH1T5f8AgFZVt4qbxVcW9jY+XDdtOqReTEj7tz/Ij/7lV3+DjJDbq15bQqqq7PMu3zfn+TY/+3XS6P8ABOzezuLmC8g8pWX5IWfzVZXqCzzSZtK8Pald6RfQWyanYStbzuk7/NKr/wB9asXOsRP5UsGp7EllXdCkvybf9tG2r/wNKi8VfC7VbfxRereK1teytLdP5y7H2r87u6Vp39y2vW+n6VfaLp+m2SxK7Pp9i6St/wADq/skc3KaD6DodzqV9Z3zafco0TPE6RJFL/f/AIf46xPhv4M8PIt3c+IZbv7PKsqQTfPF5W3/AHdnmt/sb1q3pvgZrbVv7T0OJUtF3OsM3z7v9h/7tcf4b8STu0sGoS3N5tb9xaTSu6Rf36Pe5Q5iXSvDd5fxJbNpUk1l/Fdo3zov9+u9d9Pml0S2aVtKitWZ1meD52Zn/wBaj/8AAKr+HvENnM1vBZxWz3CwLKyeUkSfL99Pmf71bz+M7O/8HotzPA9xaz+bavcReb5DL8+zY33l37/+Bf3aiUvdDlK8Oqsln9jsZ7G5dZftEFokqI7bvv7P/s6l8YeJ9VTQYtFla0s/tm6X7Q7O8u5fvxOjfNFvX+P7tYXgPwH4M8TapLPq/i+50TWGl+0WsN3ZvFbzrs3b1lauy174V6f9s0qKLU/7VlVd8qWl1F8sTfP9/wCRtz1HNGMizjdH8SS6lpN74a8+SG3tZVlVHl2b2/jf/wAfeuqm8MT3nlW2oWM9/p9xF5S3DxSv83+x/uVyWpPpmiXWmT3lit/pisybPN8p/wDfR1f/AG/v/wCxXoHw38bLpWh6xY/21Y2aW6yxWdu8qOl5K0r/AMbfw/c+fZRUqcseaAcp5542vNM8HxWn2b7X9nunl/c3Equ/mq+x97bN3+199qs+GP2hNe0SW3is1tprKJl/0d4vvL/c3/eqXxJNL8StD09ZdMX7PYXktp51jsT5vk+67feridS8GT6JfvbLqCo6/wCqS+tXTcuz++r1tSj/ADEcp0E3iprzVNT1C5sVR9Ul3zv975fk+RP++KzXv7F7p5bNpNHllbYzw79jL/fdP7vyVpP4M1PUvC9xqsU8f221iWXZ5v72dWT59if3v/Ql+auaSG+1JrSztoJHu/uL53yP/uJWnuyLH6qsupayktjq8Fn8rO32v5PmVP8AZSuyttE8Uar4Zu7y28R6fcpFF80MMqfN/wB9fNWLN8NLOwaJtX1CS283dudG3+Ru/wC+KY/w3itrN59K8QyP5q/c+y/P/ufK9LmD3jh9SubmHXpZ762+98jb69T8N6x4Z/sm4ub7UIJtqq6ae67Ebb/BvrlN/izR2itpVa/t1XYqPF5qbf8AviqUPiGztrxIJWnRIm+Xzl/9DSqLiegaqnhN2tP7K1Czmib51t0ZEeJv9v8AvVdv01XW7fSrxb7RNNeBdi3c0vlSy/8AAFTbXnVymh63oLrZ7rbWPN2L/wA8mX/fqvZ6DFCvny2K3L/xJbtt+b/b+epIOifxJs1aWx1eK0+z7t8s1j87t/t7/vbfn+5XR+G9en1LUksbNbnVYpVZ2sbiJ9m3++j7/vfcauafUp4YkXT7FUtPueTDF5Tr/wADX5mr1X9n651Xbqa7fsdxuXbNdy7/ALKuz+BNjszVEi4mF4ksLmGw+wtZtbP5XlWNvdttlZWf97/u/wC/VGbWLPxDqlpp8HiGOaKz+eXfF/rdv8Cf7KbK9T1X/hHtE8UXep65cx+JNQigWKVPNR02t9/YrbG3b/4K4KztoPFXiC9n0Xwm1y9gvmtaWNrsf/Yd92zd/uVjH3iio2ty6xdJPrWq2lhpUStEr3bfPdN9/wCT7m5f9ion/tX4ixPPoOkabeJpu54L63/0fcqfJ9z/AIH/AN9PUr7vElr/AKTosn/Etn3rDq1m+xd33/nX73/oNCTeDtev3s9Tlnm+95Fwk72SM33tioqIq/7H+ylWTIx38H6neWCXmp6vHpVv9+zt5l+edt/yb03/AC1j+GIdPTUm+0zyXOsffRNM2IkH9/5/4nrdTTdD1i6u9K0/Q/t935rJLfTb3RV/uJ/eaptB8Mah4RaWKDSLG81O/iZFSZNiWf8At/8AfCfcSrAzHsLr7ek6ahq1z5UsvlW8y+a+5fuJs+9vrpbD4heJtS0vWLnWpdWvH2+Ur30EVr5Uv99ET+JPkrF1Wx1DQVlnttQjsE27Jbj7C/m/+zt/3xTNbvLFGt9P/wCElu7+Vot7XFxpzpF8335Xib7rf7f+xREDrbP40z634b1ixvtM/tuK4i2S3Fxao7sy/Mnzt91/9tK89Saezt5YILG5hlZl+eafY/8A47/wJaNV0edLdLOe5jsIl/5fof8AWyt/c2/3awfs1j5ss9t5+t+a3ledCz2/3dn30b7336sg2P8AhJPEepWFxp8utTPpTXXmtaXDJKk8v+w/3v4K0/8AhYWveBrWJdPi0m5lib90/kPvb+D5k/irK/tKxeDyLmxhhlt1+T966PF86fcdfurVS5SxvNNla5trvzf+XW0Sfen3NifP97+9RzSA6jwT4AvPGGuXbT3P9pancbnZ0ZETd/Ht/wBr+GvbdE8Hz6PoOmWM9n9jl+1NuTz/ADdq7/76vXjGm2a6bpNvcqv2b7REr7El+9/wP+KvYvhXqT3nguy8z55Vurh/30ru+3fWMpe6bRPnTxg/2D4ieILOC8khm83ZsRd6bdib6bZ6Vqb3m62Vbz+Nn1CXf5X+xTviK62fxQ1v7N5n9obvuQrv3fIn391ZVz5s2ye6nubZ22/Jp7fJK3+3tf5WraJzfaJb+/uZmeDULyfeqtu8lt+2X+DZ/s1Fs1WzuNsF5HDKv/LFPn2//FNReeHvt9qi20E8Lr957tdnmt/cq69nqGj3EqwaZpts8Ss/2e33vu/4H/F/HQWN0eaC2V2ivlubhmZ/9L3Rbv8AvmoX+IWr6DcSxf2hHtaJomhhiTYyt/f/ALtXrO/ub+3Se8W2sFVlZkdfNlZf4/kb5aLx9K1Vnn/s/SYf4JU3bH/3/wC7UAO8PX+hw+I4rxlV71m/deds2L/uJ/D89e0aDDL5UUUFtH/pHyNM6p81eBWfhjSodesmgvG/dTq6w/fRv+B16x4bm36lFFLu2M29a2kWcl8RblfDfxQlXTIGTULdfst1s2fd2fffbXovgDRNX8eatpnhz+09Ntru4bfE8zPFE39/5/4v/Ha4TxnpS6b401XVYtXj023lffPvi3uv3Nnyb6vfCjw3qHiTxBp88F9c2cSt8uoJ/rVXZ/3zurmlEg9qm8E3nw08XXfhP7NbaxLtW6vH277Rbf8AuJu3/wDfdeT+LfiXY3MV3Y2eg6fYeH7eXZ5NvAlvLLuf5Hfan3a9m+MfxU17TYk0zwh4c1C/1iWJUn1a4X5P993b5ZW/8dWvGf8AhV2vW3hW7b+xZ7lPNV577zYpXupWT59mx/lXfRE2lE8/m1LRdVkeKxsdUmtPNbykRZdldGnhXwqlh9q8Qz6z4eeVd8X2i1neJl/3qfo/iDULa3XT18H3F/fW8H2eAPvSLzf4P4tyt83/AI7Xe2et+KtN0O3trbTLa8uPKb/QbuD5N3+8z7l+StjGR5JqWm+CYbq3i0/xHJcy/wDLWZG2RKtac3gbwhqtrbs3iHZLK2xnt7pETb/uNU1vpviJ9UittS0Hwz8zNKtpNeW7Oq/f+X+L5FqtN/wj9/FLFBB4ZhiibYs1v9ourjbv+T5F+X/2WoI+E5LxJ4Dn8E+IIoLbVV1K0li+1Wt3abH3L/c2f3qyobmLypf7QtlvLiXcio/8Tff3/f8AlrpUheHXE0y2gaaJm3tdpY+U6r/uN/D96vovwD4h+G9h5rKuibF+RftcH+kbf7/zfM1XGPOM+WYZtM16/wBMs7OKDTfKi+zyvd3SbNy122m3nh7TdL/srVdFW/2z+b9ohieK4gbZ/f8A4l/i2V7F4h1jw1qWrXf9n/2bc2TfJa/ureXzW/jfbs3Lsry34nPoevWe+BbTTdYba7PaK77fn+fzdv8AFRKID30f4c2dx82ryw/xRO8vlbl/6a7X3VmXmpeDtNi8jT/G2qWFxLKu1bSV5UVf9tK9A8H/AA/+GGj6HpWp32q22t6hqUSvBcam3lRN8/3PK+9u/wB+u1fUvhzqVvLouq6VpaS722w+Qn/jm1Ny1HwmvKePw+DdIh/e/wBtSXk33/O/tH7O67v91/las/xbottDpdlfLPbTXdr8iw/bPNe6X/pr/uVy+vaDY+HvFt7Yy+HL6ZLqdn06FJX+aL+DZXS+D7/SvDepfvfCGrXNx5WyK08rfub/AH9/y1ZBp+F7bxnqUXkaVoelw2irv/0i1835/wDgVV/Ftt8SNKsr2+vvDzJp/wBzybGDZEu7++n3ttWLnxnrn9ufZrbT9Sh+Vn+yTS7/ACv99ZU2/wDAK6jQfiFearpv2n+3LbR7u3ZkltIbNN/9xP8AZoCJ5vpv27W/s+qwanbWepy7f9ESD5F2/In8ddnqXxs8dX+o6VFqen6TfpYLvV005P3sW/8Aj2/e/u7KwdQ8MaZf3Wp3Nz4ludKuN3mrNNYpcJK3/bLZtr0jwx+zlc+KtD/tOz8QrbW+1dt8/wDpEXlf9NYt+7/vj7tR/dA5Lxn8bPFE108DaVpPh7T4G3Rf2Zaoj+U2z53/ANn/ANm3/drmn8baHbSoy+KtZeX7++azt/3X+4/3ttS39t4lh8R3vg7V4oNNvbDdErv88W1v77/P8ro+7/gddxqWiT+G7CW2vrHTf+EcVvNW+hl3+Vu+47oqfvf+AUS5olnNabNpmq6pcW2p3y3lvLtR/O0J7KX/AH4pYv4v+AfNXUaInj/wZcXH9h2NjqWj/cVHn2P5X8G9K6LR/N8PaDEtjbWz2iyttuHuvKliXfvT/wCKrP8A7S1y/vLS28Q6DJqtk07Ja3b3Xmy2sTfc+eJ/3q/Pt/2a4JVve90g7vQfid4xv4re21DwhqFtK3+qmt9ai8r/AIHVLxymleMJdPbWvDi3+q27Nbyw6fPs/wBH/g3/AN77/wDAlco/h3wFZ3mn2ME89tqCsu2GGe4+Vv8AfZEXdRqvirxCl09jbMr6Zby+V519Y7Ljav8AtK/zf7/+xWmpcjK8Nppmj+Mks9Ms7uwt4p1/0e+l811atK/8+/1R9M0/XtQ3xS3CXmyKL9x8/wAiImz5vk/jql4g1u5v/FqT3N8t++5UieHZsVV/ubazPiLqumaJ4juL7T576/11ZYvPt/Kfyootn8f+xXoy96lExj8Roar4bihvLezivmd2ZWZ5le683/vr/wBAr0jwN8H/AIfeJIvPXXtU0HxHZxM8r+fLEn8f3Ivk/wDQ65rR9E1XXrzR9QsVsfsV5B9q3291vi+T76P8ny/98Vb17wN4s8K2D614e8VakiL889pdtFK+1f8AnluSuaJsY/jDQfCHw9t/K0prnW4laJPO+Z7idWf7+z+JU2f3Frj9V8c6Zo99FLBLdwpuV57f7G8Xy/8AfG1f++Kwde8cz6rvaC2ntpYm3r+9/dRL/v8A/oVNs9S0y/bz9Vnu9Su9u9oUneKLb/v10yIOt/4Wjc699o0rwvPJpqSq32qG4/5ar/vNsVf9yuHs/Gmp+G9N1P8AtC233FwzRK+3+L/Y21sWz6LbSxS3MXnJasrxQo3yN/vv97+5R4tkXWFuLSLz7a3ZVuPJm+fa2zb9/wC81YgcpbfEKfVdLfT7mW0S3b/ntBvdW/vp/d//AG66jR/Hi6Po0UunqthqFndebPq33JmVvufdritY8H3WlWqXjxK9lKq/w1XuYYtK2afc6eryt/pEr7vvL/AmyrlGIcx9B694t0DxVpP9r6r49g1K7aX7Otvqd55txt2f63f/APF1z7/EjwTo9r5F5qv9pS2sHlRTW8W/d/7LXL23gmxeWyaWC2vLe4VpVmRk8pdqbn31ah0fQ3sLu7i0VZvs8S3DPCu9Il/v/wC7/t1zgP8ACvjPTN13LZxapsZv3tvDKiRSrs+T52/i+f7lc1eeA/7S167ud1miXEvmqjtv2r/t7fub/wDcrtUv7Hw94SSe+0FYbh5/lhmgeJJ1+/v+/wDLsT/0Ouf1j+z9YtbeXT5W027uIvlh+/LtV32Pv/3EpRqFHP3Pg+z0rUUttaVtNtLrc8V3s+f5f4P+B0Q63feAPE0v9n3OyW1uvluHVPm/29/+5WnN8PZbxtMuYma/tEbY1okTv5X+8/8AwOs/Xntv+E+vbHXLaOwu9Nl+yy7PuM38Fbc3MZGh42+IttrcsU66ZbJcbmTzpt7yrF/Aj/wt8n+wtcj/AMJJZ21wl8sVolxEqvsS1+7/AMDr27Tfhv5Nh/aMUTPFLB5v+q/i+7/wFfv11t54Gi+1Wl9LpFijsq/6RCyP5Df7f/7FEeUuMT5ns/FWkXkrtPodi8UX3khi/wDZ99Raxo9jr0tvLbWMmlRfcVNzyxNX0Vqvg/Rb9ZbbWtP0uZ/+fiGz2Ssv+3t2bq4/UvhRoqWF3P4c1y5s/tH/ADDLvf8AL/uSt/wCguUTzXWNEfwZodvc6Z4jud6yq628P3P99P7uyq9z4w1e8ilaXVbTUty7Png/es399/8Aaq3N4bnt7rUNM1CxvrB0XfK+75Jf7j/N8u3/AG/u1r2fhjQ9Nt4Vub6CHdt8p92/aqff+7/FVkGFpWvS63rNvfXywQ/Z9qTui7PNXZs+4v8AuV1HiHSrbVfEdvqdjeNDbsy289pDFsdVX+NHb+/UtnZ+E9N81pb67v4rhkbybeD7v99N9ZWt2EEN48Wi2zTWm7Yz7v8AvhERvm+5UAXdbhnvNJ82zW5TUFZkurS4bf5sX8Dp/drj7fxI1hLFOvmQ3e3fsdtn8dejQ3ltDotoy+Q8VhB5t1cO+94m/uf/AGH+xXnPhvxt9m1e4aJY0t7r5Gt3gR02/wBzfsoj74fCbD/FS+SJ1l3In3NiSv8AN/31WL4hs4vGbX2q+fI9xEq/uUXZt/33rsrZ5bOyiWxitLBFb919rV5Xb/gbJWtbfEXVfDN1/r45pVbZKn9nI8Tf77tVgeMpbanYx+eun3Oxm2fJF8it/cq3DqsTpKup6ZPDKv3ZUtd//wCzXresfGD7Ta27anp8iS3D799oqIiqvyJ93/gf+7XPv4ul1K6uGgvJEib/AFSTKn3f7lHMBy9hfzvZvHZ207/N8yOrpur3v9n7R/E/iDQdbnsYL2b5Nv2S3i+0SwfP/rV2v/nfXklzqVzZxJPFct8v/PFv3v8A9jXpv7Pv9qzeMtM/tCx1R/C8srJdPbyy2/zbH2fvf4fn/iqJAdLoPwxn8JXVxqGuaHrNzqDM3+l3Gkyo77v97fRrHg9v9I/sXWtd0SVYPtDQ/wCkPub++7/wr/uV9F6r8PfBOvReVqEXjTzZf9VsvHvXgZv9tt9eSX/7PcXg+/ll8Oa54gmSVW2/2np0T/P/ALW1/wD2SoNuU8vv/D3iqbRbTU/FUV3qqLu+fUEdX+/8n+q/h/36q/2bLqtrFqeveM/D/hXTLxvNgsbiJ3u2Vfk+5/sfwpX0B4e+CevarpFprWr+Op3t2g/49NB0nynX/Y3z7F/8drh9b+EVtc+IHXz9Sme3X/j48i3e4iZv7nz/AC0RI5TgU01nuHudF8VahreiRN5Ut9o2jolvAy/61/n2KzP/ALFGj+E9X8WXiam1nq15oUUTS31wktu92y/wbYlfdF/wOumm/Zv097e4ggbxB9nbdcS273yb/wDvj/O6s/4e/s/abNq+sXKxahpv2eK38i4fzfNl+f5/uv8A3HT/AOIoAr2GiaD4q1RND8OahqF5qssCvBaamzvLBF/fl/hX7/8AwL5Kd4w8B+KvhvbvbT6ur6feL9/7L/r5f43f+Kq/jDSvEP8AwmEtz4X17VJtP0uJna7u4IrWX7n3El2Ju/3PvVy+vTeMX+xQeJfD18/iC4bzYHvr7ZLPbs6fJs3/ANzY1AHFXKWc2qSteSxzXCy7IPs87/e2ff2N92jVdEvrCwtLyC+jtvl2LDdsj7f/AGba9ad94J17QdSt21zw1Bcy3jb1uEvPNdfn/j/8frSTw222LUtXtrmzu7q1iex/cPdJt3/ffZ/qtn9yrA4qaZkuIkgs5Elb/VXGrM6fL/fiTZt2/P8Ax1oW15Y21088H+k3qyqi/vdn/A97/droJten1i1TSLOW717UPmdUmZNixfc/75/4HXL6x4PvPBkUX2nw187f6RLd/wCtRd/+3/D9+gDW1vStTh1SJdasYHuLj5rXbeRP5vyfO/yu9ekeHptX8B/CqKWLSls72KeXbY3bujz7vubPk+8/yV5Zo/h6Lw3eW+tNeaXZ3dn5u23t5XeWX+D/AID9+vQNNmvPG3w9SW+vNSubvz98FxfT/vVdU2UAczN8OvHvjDVr3U77wdPZ/aFWWW7eL7rf8Cet5/2ePGz6Taaroenz3kqt5sVvaeU6bv8AvuuJ8SWfiNLXbba9czRf8tbSaV/++2ffVfwr4z8m3f7Z4lk02X/njaM7fL/wL+KrIOmv/hp8T5rp7m58HahYeazO2ywdnX/vnfWe/wAKPFFzLLFLofia8e32uyJZyxPLu/4BVe8+JGr6I0Utj4qW5t9zbEhld93+x9z71aD/ABX1zxPa26z32pWF380XnTM8u6gOY1bD4CeLPEkv2afwZrdnZfcV7hYotv8AwNnSr2pfsnXnhu1+2Xlsv2Jfkl+16rEnlMz/ACPsV3ZtlcJrHifWkaVpden1JImXcib03VUsPEmp3MT23kSfaNyo2/f8rfO/ybn2/cqAPQ0/Zy8Z+D/tup3154Zm0yJfNZ7fU0llZV/uJ97dXL/YNX1bWbSz0bWo9Hl2qm+7/wBUu7f8/wByq/hW/utSv91z4evntJX2Wtw67Nv+2/8AuVn6xpv2zXLeJ/4l2NMjbN22rjID6d8AfDrw94GlTUNe+Jvh+bxHebXnuIbV5fK2ps2Rfc/j+Zn+X+Cq+t2fgKHV73U774l63rd2ys+y30xIomb/AIE7tXhUK6DYW9w08El5qCrsihT7kH/2VZ9hrHiHSl1NtK8K3LpdNslfa/m/9svk+WseYs6XUtV0q/vHubPV/sdozfZ9+p+VLtXf9/ZvRmWufmv9M3OsXiqO2iZmRbi0g2I3/wATv/uVFeeDPEPifS5Z5fD1zDLbsrql9av5r7n/AIP/ANiugXTfF9tpumW1n4XuXT/j4nSGKLyl/wC+v4qvmIOXe28IXWpRQXPjHUnin+9MsDv5Tf8AfH/oFd7D8Lvh3c6T58EGu69Lt+a4hWWJGX+/sb5v4/4KsQ6lrmj+KrLVbnwnp9zceRsWbXG2PErJs/1UXzf7W/5vv1zmsXljqi266rqbTRSyyxS3HmvFaRbkd03uqbv/ANijmAz/APhA9MttU3+H5P7EdpVezu7vzWuItqffSVau+GPBn2e/iafUNGsHX91PcQrLF83z7P8A2T/gO+qWialpWoaMmn3k93MkUXm/637rKnyeVWfYalY3KyxsrXMTfxzTyo6v/Bv21jKUi+U6OPVfEN5PcaZL/wAI+6fIj3aRPvX/AIG2z7/+3WL4n8Mam9ql4uq6bc2Xmql5bpara3Fmr/xun93+GszStET+3tQgg1O5fT9qo2+fY86/3Hrsk8K2eq2tvOz3Mz7v3sOofPFKv9z5f+AVYe6W/Cvwf8HPoaX32Fb+XavyJO8u3/fRa7PR/hv4Q8hPs2mLYXe35vOWVt/+x/HXk9z4V1Dw3q1w3hDWm03ULWVopbSafY7f99fL/wCP1qp8YPiX4Ds5Z9Qa0udy/LN5sSOq1Eoyl9o1N3xn+z/puj6DL4j0zyEt4v8Al3hXzd23+Dbv+WuC03x/r011b2cunrCkSttS7X7yL/Aj/P8ANXd2HjbUfjN4f/s+zZdEt5ZdjXCfP8339jov99/464/+2NV8B6ld6RqGn6Dfy28X2eC4uFfylb7+9/8AgH8FXHm+0ZSH+MNH1O5vLS8+0q+6C3uJdJeVokVW3/6p/wD0L+9V2Hw95NuixW19C6qvmvb6iqJF/t/7taXhKGz15beC51XRraW13StfQtv+V/4E+T/x2s280HVbNXaxZfEKXCsjXFjL5SRbf76N/F/sVceYC7Z/294b0tJNK8QyX9ksrPLbpO7vE3+3/Cy1SfR7bzIte/s+2mu7hfmt7uLyopWX77/f+/8A/EVkpba9p67f7Puba4VWeX7PeJvba+9Pk/hZK2NKvNc8W2c2ntfRpZbW3PfQPE+5vkf/AHd//j1QBoaC+ka9pt3eNoen20rRb7Wa0nd3gbenzun8C/f/AN6s3w9r2p/DS4uItcudb0dLpluFvtGut+7+5FEy/Krf7/8AcrotB8H6f4b0uXQ7m+jm1BtssV9CzptX7j793zbfnrH8T6J9g1Z9B1y50/8AsxmXyLj7VK/mq38abU+9UU/jI5uY3ks/+Eq/tDxK3irULbUGvFliuNTW3uLiVdiJ8+371c/c6b428f397os+taW9vcK0TTQv9ndtj/xo33vmqjb6brVtZy6Zp+sWmt2m5vPtP9Um1PuPv/vfPWjoPh97O+u/EEGn21zLKqxNDDLE7q6/3GbZ/B/frT3iy1baD4ssItv/AAkun3Nppv8ArXdUlRtqfcd4t7Vt+G/+Ejm0FNQgbS9N09pdkX2hXeGBv9z/AH65l5rzVbjT9XttPb7Wssv2q0m/+xT/AHKLO81P+ydT0zT7O7vElia4nT54ovm+/v8A++P/AByuYuR6tZ6b4lv5b22ibTdSdl3r5LSois399G3/AC1U8c+A9Qv/AA5b6h4zVtEt7NvKa+tLrzUiVv4Hf+Jd/wDA9cJomveMdB32f/COXP2Rol3Q6fff+gP95KfrepeI5rO4W8bWby0ZV/4l93+9in/i/wB7/KVrymMi34ks/D+mrpi6LqdtqVx5refcQ/61v9+rXxC8Nwaktpr39rql1awb1sfNT5m/v7K4/UvELX9xbwS6YthcRNv3pE6bl/2v9quuvL9/9H8hbZLi4s9izeR5twm3/nl/33XfH+EZfaNLR/H/AI403wKmmeDPC8+y4ZrifULuJNnzf3E/hX/bqv4t+IXxLh8EXcF9Fpf/AB67Lp4YH+0bf40T+HdVXR7aDWFuNMg8RtpSWu1PJuLVEl2/3E3f/EV2HhXw9FrGpWl5q/i++e3s32QJq0CPF/t7EWuM6D58S5WFvmVZoomR2+/sZa1dS0S5dktbGx+0+Uq+VDueLzV/g2J/F/wCqXgzyH1JJbmdUSJWlVH+5Kyp9x69d1vStPvPCWlXOka40z+UqNabtzr5u9v+At8n3P4dlFapykHiT37TN5EVs0Oofda3f7/+3XSpqWq6xptpbT3McNxbxfuvObY+3+5WemsT2GqPeXkFolveTtEt9/y1ZV2fOr/xf/Z101z/AGZ/aSLcwfabj+5C2x938ab/AOJqC4nQPZwal4I0+xb+z9euLW1aWX7Ddf6REy/c3o33v9+vIdesIJvNZoJEuGVUiRP4WrqNV8Saekr2d8uzbt+f/lr/AMDq3YO2t3CTz21immSqyL+92Sxf8ArGPuhI8cm0q+sPNiZpEVv9aiM1dd4P037ffv8AbtTb90rOtoiu7yt/cT+7/HXVal4Vvry3llVbS2lWf97du3ybf4E/3qxZvCU72d7P/aen21xAqvF5Msvmt8/3N+yunm90iUT0DSvipeeNL99M17T1mt/sqpB5y7/I8r7nz/eb/vuuU1jwH4hm0ay1zT57F4ry6aK1ht/KR4tv9/8A9CqlDN/ZsD2dzFc2F3/E/wDGrbPvo/8Adf8AuV0usabqdto13qdtqC2e3ajWm3zYp22bvn/us/z/APAq5uXll7oRiY/gy58e3l1E1za6lquhQTrLeQ28X+v+T5Nzp8zfe3bP9irGpWHhzWPG9lL5Hk2lxP5TO6vv3N/vfLWFpvxR1PTdSSVtQvoXiVka3mn82Jvn+5s/u/8AfVFz45g1uFNMs7NnvZW++i+a8rff+RP7v+xVyjLmA9Sm+IkXhjS7eC2tmSyin8ryXiRXliVPvo6/K3z712f7lZ//AAtSDTb/AM2LQdS828Vd22LZ/uferzLVb/V9VV5fsazebB8rwr86/wDAP4fv11dtf6vqvg/U11FpJpWWKKz+aVPKVU/752/I9RH3S4yOg8YfEiDRFuJW0+d7JZ1T7cjfxMn3H/2vvVzj+LYvtFoumWd273m3bb7X3y7vubK4SHxDqeiebtWR5W2+f8vyf7Fet23xCn8SeH9uoeHr57JZYpX1OFtjxS7P3qP/AL/3q25g5jnPE/gz/hKtUtNQvtcn0fVbiL7OtvNBK8UTL9ze/wB1f9yltvhX4v0rwzca01n/AGlZW6tcLvi/etF/z1RFpP8AhYq21/d2y3my0v52/wBB1Cz37f8Aprv/AL1Rf8Jbq83/ABMLPV7GHTFXYtuk8qOy/wBz/wAfqfeAi8T+P7G50bT4NI1CR4lVnlhe1SJIpf8AY/vVXttb0DUootQl1COG782KJ7Tc6P8A7+z/AHP49/3q0tY1LwhHapL/AGfBcvK379N2x1b/AH//ANqqlnoPhXXmlaz0r57eJpZ4UuXTb/ubvvf+hVrykE3jB76zs9V09rOeZJd0TTW8SJ83+4vzV5Yng/UIflltru2dV3/Ou2u7vNS055XlsZb5GlbYyXE6Pt/4F/F/47Viz1WWa/t7GfV1SLbvWZ5d6f8AA/8AgFHwgcfYTa9DFFGseoP833Nr/L/HVibWNXtvtbTrcpLt3yw3Fr/D/wB8fLXocPiSJLVLOzvJEuLh9+yZ9luq/wCxu+aqM0ksy2n2lZP9Pi3r9oX5J1+4+/8Aiaj2oHFW2j+I/EP+k2elXPlbd/nOyRJ/489W7PQdemuH/wBDje4X/ljDPFK7f9812Vx4eg8N6lb6fqehyX93Eypv0/ZdJL8n+/TZviL4VsNU82xs/wCzXil2M81m6bl/29tXzc3wgMsPCvj22v3XT9I1CbT9u+LU3td6bf8Ax/8Ajr2Dwf8ADX4kX/g+XXL7Xrmz8Ps3+mPbxO9ptV/+Wr/drz/RPidBc6895L4v0+a7Zv3V3dtLbyr/ALCMvzf+y16x4G/aTl0T7RoetamusWjS74JtP1hIkZ/uIjxbH3f8Do5eYDs7DxDeXOmpYr4s2XH/ACyuLTTvkZV/uVzmseIVsLxIotc8QI/lb1f7KkqT/wC38v3axLb4S+HPiFfS69B4o12wuLyVnvNM0y6+Szbf9zZv+78lab/Aez0G6u77Q/G3iLSpWVt187RS7v8AgDJurnNuYls/EMHiHxAkH/C27bTUumXbp/iHTpYnX/c2v83/AOxVu/8AD1np8txPbfFTT9SvWl+aax0x0T/gf97/AIA9cV4h+C3iXxPpdxBrXxL0t1lZZVl/sxEd2/gd3+8vzVXvPhv4h8B+CLufXNK8P69Faxb/AO3LHWHt9Q/66umx/N+/VRDmPYLDwTpV/LF5/wATbaa9vPkihmtfKf8A3E+SoUs9e8GJLLeeL9C+xLKtvB9nil81lb5Pn/4H/cr590q80zUool1fxxrLuv8Aqrd4reJF/wB/+9/47VTxt4A8KzeLdC09fE+u3kssTXDfZIkuEi/uPsXZtap94OY+hdY8N6r42X7Nc/FLQra0l3O0M2mSy3Crv+5s/hb/AG65p/Cvwkt/iDp+r22vf2VcWatFfJcWd0/2z/vp327HRa4/wl8PdB8eabLFpnj3W797X5J7d2SJ4v8AfiZKz9Y+DktgyTweLNQht4l/5fvK2f7ny/N/3xVEHpvxI8N6R4zvP7T0zxto1h+6VF3xSpt214veeCYH0n7CvjGPxDtWW4XT7SKWJ52Xe7/O38KJRpXhLw9rdujX3irxB9r3KjPDFK8N0/8Asfut1bdz8HdB1C3lvvC99qUOsRQfKl8suzd/t+bRGIHCeHrnwFf6Xu1y5vt+7zfsNjZ/Z/mZPkRNr/d+T79TalZ6frEVlpWkNfQ6Y0rOtvbq908q/wB/5vuqjpXpXi3Tdes/7K8OaVqFtMy2e9rhNMfZEzffRP4f46zU+FGlXl0k95eahpsKWtvF9k0nZs+VPnd/9mrMZHnNtr2n6k1xOuq6JClv+6aZ7F/tDf7i/wANdx8LrOK88BpcwanPNEt5KjfaF/3PkrhfFXw98E6PqV75+oXaKrfuod372f8A75+WvXfgV/YafDS7XT1ubaya/l2/aF+f7ifPRKXunTA8H8bXMFh4ou5Z4JJkZV835vk21n6b4ntLCGKRfCS3mntuRd6yp5v+xvrsPGGj21z48vZWVXuNq7Uf7n3P7lUkt4tevFtNT8QyWdpF8k8NpA6b/wDfRfurRHl5TGRX8MaJqGsSprVn4e01LKVm22kU+zym/wBrd/uPV2HXtPeV9M165nhiadoldFT/AMfetXR9E8HP4jtNF0zVdXe3Vv393aTv8sWx3d03JWxZ6T4Q8Q3X9kaf4V/tXTLVma816a6nlliX/biZ0Vmq5EfEUk+HWy8uNcvoI7+3umV1f97+6+T77oqPuqvNqusTWqQaP4ag1KK1/wBa7/6Qm7/rl97dXsd54/8Ag34TsItKi0xr+0WJd32jVpUt5dv/AE7q/wD7PXmP/C5rPTdUvbzRYINE0+X5ItM0xvKigX/2Zv46xNuUf4P8B+OHW98VeKrG7dvI+zxb4NnkRfxv/dVfuLXHvMtzf28rL/8AY13Gm/FeXW7VLGWxvoZb/dE19NFcO8qt/A8rfL/BWVpWlWz3CJ8r7m/u0S+Eg7C5sJfDHh/+1V0qNIrqJZd/yfN9/wC//wCOVx/xC8f31myaYq33lW8UXyafLEnzN/A7/P8AcrV8SfFS2s2vdIa+jf7OvlLDDF/Ev3//AGesz+x9M1LRtPbTN0yXUrJ9rhgd0X7iujJ96ufUsz/BnxsXR223NjPcur/K7sjyt/wNv7lWPEPxda5tdtjpkkMu35bhJ083az/clXe//Aaz38PX39qS6fF4ekv32/NNMsSRN/t72+7Vuw+EVzf3EV4s9tc3sS/aILGxaJbj5f7m5/m+58tdBBy6a9rj3UV5FFAlvdbk+1zN5v3f7n+0lW7mbT/KSJomm+ztviR2T7Pu/jd/4t33Kl8SeD7azaXU9c/tLTftF5801xYvEit/6Dup8Og+AtYX7NB4qn837/zt5Sbf76bk2/8AAKkCXUtY0xFlvtesZPs9xAqRXFo0Sbovk/g3/Myf7FVdN0Rrn9/p/hCT+z7jdtvpt++Xaj7Pk/39lbUNtoOlX6S2fk6xulVPs6WqPLF8n/PX+JX2fc/266Ww8Q6mm7/hHrlvs8Uq2kqXEXzq3+5s3f7v+5QWcK2seFbOxt7HxD4Qazvmi3s6tLFcf9/f738VZOiTeGLDXLiKdr6ayba/nTRO/wAv+/8Awt/eeuu/4Rjxf/bNxebVmvbCVka3vrlEuJd3yb0dk+7TvEHjDxD4V0u3vNT8PXcNuv7pfKuklT/x37v8daxjzAdRbeNtP0q1uL6xntrOKJdkqQsjpt/g/v1n6J4n0GbSbifSmjvLiW62RJ9me4fd/H+62fdf+/Xn9/8AEi5vPDlxFZ2NpYWl18jPM2+X5vv103hXx/c+GNJ0qz0/Q40S3+9NNdJ+9/20+Td/co5QJfFWiReIb+yXw14e/sTU5fNeXyV8pG/ub0atDQdN1y8037HLpmm/aF+Se7SJ0+X/AK6/991lal4w17w94jlu/FGtRza60H/EuSGXzbRd334tqo+6qOsax4h8VRJr2mT3lhulbdY2kvlRKq/fl+5/t1AGhrHh7+xNNa+gn8M628S720+aBHfb8/3H2J/GlN0/xdoviDS7VoNSi8PPaztcT2+ksvlNBsRfm3Pu3/3UX7tQpon/AAgbXesXNtPfy/al+xv8j/uvnfZsb73++9UvF3jqDxzqjy614OW/dm2b/KS1li/296v/APY04+9H4gC/uVvPGVl/Z+oTulw2+K7SzR5VVv7+1H3U+bXtF01ItPXXLnTdTe8e9luLizeLzVZNnlfc/wBitX4V6lq/gnxF/wASzQ1SJV8pXfUUimiib+/tR/4/469Fh+Jd94q1y3s5fBmjar/t6hffaLdmb7n3Yty/OlKUuQOU8P8AFqaVbas99Y3kmtpK3lf6PO6XCrs/gf51/v8AyV0Fhf6DDocS+fPeRKzSxW93ueWCX+PYj/dqLx/obfDHxRrFzp9itnaQN9tisUVv3Cs/z/P8+5U3/wDj9XfD/j/UPFVhFLqE+l6VFtb57iJ3+XfRH4eYg5W81K80fxp9us77yYli+Z32fZ23ff8A95XrunfwB4t8L2stzPpKamqr59u915Xm7f496/8AoH8NZWsX7aPao2mWMN5EsSp5z3TpuX+Pemz/ANnrY/s3wnqVraSz+I9EsNQVV+fSbVEf/vvf/wCyVZZy+m3ng7w34meCDU2udKv4mia0+2PsiZf+mq/w/f8Anr0O80fwTptrb3kd42lJLE1v9usbpEf7/wDHud93/jtZ+pJor2Hlav4s0+/tIlbb51jZJ/B/G6/erkZrm1hsLdvDVjaa3b+a26ZIki8ptn9xk+ajlAfY+P203xBcQXPjhfs+6VILj+zll3L/AAP/ALVdXqXjPxKmjWVnoPijS7zzV3s/9nJ5v/A/v7aqabqWpR/Lc+CbS5lZtizW8sSbl2ff+dK6i/0e+1XTYtTn0r+yrdIPKb7RP5sqf3HR1T+/US90gpaleeJde+Frxa1LaXL6bOrrMjfOys9cvr3h658SaRpV9Z3kFt9j3RPvXe/zbPuUx016HQfs1zrWjX+n7d+y7Z0vvufwV1vhXR4tYs7Ld4jtvDflS7/tE0CSuzbPuJu+XdXTT/hyI+0WPAGifDC8vEufGOr3dz4gt4tizatLLbou37nlfc+X/gdUvGGj+DNEv9VtPDniq2+23UG5rGaV337v+nht/lb69FfxJ4E0ezSDXtTs9Sdv9a99ap+9/vv8vy1saV4h+Cn2h1WLQppZdu1Hg2JXMdMT41vLOe5s9sEuy43LtrQ0eHWrOLyPt0cP2qXZsTYm7/4msnWHlhs5bmJW+99z+7VKHxVL9n2tGrv/ALa/Iy10yOY9F0pLOa3vbG5gnmu/N/0VLiXem1v9b93+L/b/ANhKi0/wrPf+PLvTPIu0tLWJbiK03O7+V/H8+z5l+/8APVd9StrOzib7N50rRb/vfJE33Pk/z/HWfYfFG503xlFfQS3Nttg+ytMjea+z+P8AdM+3/gFcvLLmLOgm0f7GsOuSwWLvbrsnuIYvnbc+ze/96otS8Q6Zf+H4rZZd93FtSJ1gf+L5/wCH7tXfDGvQbdV09dTu5tHt4GuluIfklZlf5HSL7v3Plase8sL7R9Ut/wC0FaGylVZWmRU37W/2KyjIiMveKU2oPZ/NBFIj/wB9GfZu37a6LVbyK/8Asmp2ep/Zri42xXWkwwfOv8G9/k2tv/8AZ6r21nPqFraWcqxzWV55sVrNYyxP+9X++n3v8pVewubmZUZG869gi2QTQxIrq2/fWhYTXn2yzluZYp/N/wBUjvFvRtv39/8A45T3v4nsbJpWnT960Uv9zb/B/vVt3/irSvEPgva2nx22txNstZYf9bKrff8AN2/8A/74rj7l5by1SLymS0lXzdiUviLiMttSttKuriddI/tWK4+S1uHbZ5H+3WfbeH9X/wCEtt57azk0p7WeJIPm/wBU33/k/wDH67Xw/qukX+k3emTwN/qGRYdqO+3++m7+5vSquieJNKfQU0HWryS22sz/AG54t6Mu/wCRH/iq+Yj3eY9I8MeG9QSXz9T+yabFfz/vZki/es33Pn/76rQmtvEKalp7afLst1ZX/wBQku5f7mz+OvNPCXxF8S/De4e80jxHpviS0t2+ZLjZ5rL/AMCT5vuJXR237QOkeLrDULHUJ59NurpWeBLuJHiWX738P+7RKMjaJ1Wt/DrQdKutbvL6zg8rbLcWu9ni/e/3H/h/4BXFaPqU6avFP4XXZLeQNFdW7/JFub7jxJ/sbPv1sX9zfJ9klnWfTX/4+FsbiJ/s7/J8/lIybq5S/dbnS9QXw9bSJrdmyRTw7f8Ajz/29/3dtR8RfKP8eeEr6Gwll17yL+yv2VF1OZt8yNEmz5Nr/Mv8P/AK59PA1nc2FpPY6QtyitsZ4dRdN3/bJk+X/vureleIdcv9NTQ7mKPXtKaX7Qr3EqRSxSt990f+7/sf7FS2HkWGrSy6vPBpr2crRLY/clllb5E2f7P956Pe5eUz904/xDoNzYalabvPSJYvKX5dm77+z/eauosPCs/m2UWitJNt/wCXe7XZuX++n+1/sVq6r4ei8QrcaLrWvXP9oLt1CC48jykib/fb/lls+b+9Vez8N694YW3n0rxH52oK/wC9huIN6Sr/AH0df++aOb3feJlE2NYsIvs9peanoOn3l3ErI3k2aJ5q/c3si/ebZ/HXL+J/A0Ft4cTxDoLedo8srfav3CfbtOlX/bX70XzffetvxD8WtPvP+QhY3fhvU4n8q6heL7VFL/wP7y1n2et6folw994c8VfJeL/pVukrp5q/7aMn/slEQl7p51Zw2z2rt5snmrL8qbfklX/f/h/4B/fr0XQb+8ubiJor5bm4iX/Q4Zvn8j/gf/fG7+9srP1v4VxSXT614V17T4bKXzd1pdy7HilX+DY39/726syHRNa8PatZNLqdtYS7vNW4dH8rb/f+X+F62+KJB11zear5sUGoM1zqG1nV0WJ/m/uO+zdu2Vq6Dc65c6XbrbeRZyqrf6Pfb7iXav8AsbK4q5vJbzfO3iG5uZf+WSfY32Kzf3KzL+HUEurT7D4hu3SWDe0254nX/c+5u2VHL/KB7H8JfB/ir4i+MkiWC2ubLQdt1dPtdomX/c/h37HXZXpHj9/Atzs1rw9P5N7FKqT2LxPLFB/01+avmmzvNV0qJLOfxP4ihl+/shunRP8AgSLVfW7xb+6uLyC+mh3fJsRXRPl/2F+7VgfWfjzxzB4ttbvQ9FXVNb1W3s4ni1nT4nt5Yrhv+WUu1/7if3/464L4V/tM+KNK029trbU9Q8Q2lmu5vOXzfIVv7/yfLXYeHtE8L634F0K+a2jvNY1KJbdbtNOlS4ii2P8A61Ivl3b/AOP/AMfrpZrC203Tbi21Lwnqmqo23yrux0p0lZdmx/nXYyy7HrI25Tgpv2rta1iKWL7C2zzdivaQJv8A/RVMh/aT8Ueb+90y7eL5Ymd4nRF3f33ZNtWPAfgzxHYfaLaLwn4kmS3b91cXdrvedV+4+/8AvbPlrb+Jeg/EHxJ4PuLHTPh34imvbhotyXH2e3RlV9/9+gRg638fvHGmtceRpkV/b27eV9rsYIrrb8m9PnVHb/xyrf8AwtdptLe+1qfTUiaDfPDN4dZ/K/3/APR93/fb12Hhiz+JcOjIsvwpks0+WX7OjRIjN9z76v8A8C+erdnN4/sNLuP7Q+GGt2yM2/zreeJ3Zv8AbTf93/aoA8n034i+F/Ft5LqemaZp+q3tuuye4sdJREVf9t9lZ/8AwvLwhoN/FHq+lWNs8TebBNNY7H3L/vIlet6r4J8Y69cfabPwLfWe3d5U1veW9u+7Z9/5X+b/AIHurzTR/g58afEniNL7xt4X/tu3tVaK1tL68t5fI3UDkZ/i39rSLS/DiX2kanBc3EsuyD7Jv3/8DRv4aYn7UX/CW2H2m5vra2aKL969pL5W1f8Ab3V6LD4A8X2bJFY+BZ7Z1bY0MNrFKi/8DX5asQ+APiC8u9vhpfIkXyfPBa/N/to++gg8vh+N+mWqoy65aXjsvy+VdfIv/wAXXD+LfjHbalebfPa8eL5GVLp0Svo64+APxB8Q7Lax8P2lnabf+Xvyvlb+4+2ui0f9kWxtt8Wr+B7H7PcKqNNYtF9oZl/jfd/6AlKIcp8OzeP7HVdSii1DT/tluzbGt3lfY3/A69l+CdjBD4Ilgs7lZovt0sqI+/8AdbkT5Pmr6dsP2U/hzpS7l8L3empL/rXeJPN/9DfbXNeKNS+GnwovJf7Vs9QRF/er5158ku3+58n3v9irlIIxkfJ/jOwvtN8ef2hHYtrFky/N9ki+0bGX++n8P/A6ZbeOZ4dR222htZ/bGi3fa2+edk/gb+6v+Xr6zm8VfBa88QWkH9m3b3d+vmr5N18nzJ/cV9rVma1D8FtV1L7NFFqSXC/I0Nva/vV/8fqfshyyPCtNv7b4haoltpWnz6PcRQK7fL8jbvk3/L82379dL4b+F3iHR7x7ae8tptHZWl8mGB/Klf8Ajd/n+Zq7b7H8HbPUnl0y58SPdyr5Uv2FEifb/t7no1XxJ4J0G3ittPs/FsMSt5qu99FFu/g/uPtqveIOcf4IeGtKtXs1s1mSWVZZd6pvl/2P9lfv/JXD+JNB1zw9qV3qFj/xJ/Bln8jTaHZxI/mts+R/4m/+w/hrqPE82h+IZ3b7Nruy8+T99rSOjf8AAfKrnLnVW0HSbvRdMvr7StPl+9D8lw6/7jts2q9HvFnG+G/iRpF/f3ds194mv72X5LN7jU3e3X+/5sTVpaV/x8W7L9/dVWx0TTE1ZJ4tT1Kb978qXEFuiM2z/ZrQ039zcJtVXfds+7VyIkWvE/jzTPsd3Bp/hP7ZqETLby3z/IkVwv3/AOD5t6VyX/CW+LJtW02Kdm0TzYvKa4SDf8v9+mal4evrDxbqt4+px2Gn3V0+6aGLfK26tC/8DeF9VuIvtOuau9wrNFBNM33W2VHNygaCeFdes7z/AISO+8X/ANqxW+5Ikmi2bVb7/wAn/wARXP634qZFt5ZdMks/s674H8jYnzfPvR/u/wDfdPd59BuIoPDXiD/hJNq75YZtif8AfH8NUvEniTV9S01LFfDV9Ddyy/v9sXySr/sJ91aAibV14t8X2115VtocesafcfPLp6fO7f7exUrnb/WNem1nyrbwuyTOq/8ALDY8S/crM8K+M9ctrh5bPV7RH3MipdxbH/8Aia6W/wDEniGzWW+1PSI7z5WeV9P2IixfwPv/AO+/ko90st6XqWq20XmxeGtNs9Q27/Ou5fkT5/7lP0rTfEc1/carqGoR3L3Db2SxbyvmX7j/AHPmX+HZWhompanrGm6fqFn4auZvNZXWbz4vu1d8T6b4sm0OKfT5bbRLe33POnyO7L/fT5NtEviD7Jmal4nuUminl8K215es3zO8sT7m/wBtKbr0Op6x4fuJdXlbR9KvG2RTTXibFlX50RE/74Wucs/CsHiqW3nvPMv7Jf3X2uH5JWb+N3+eutm+FHhr7Lbs0Vj8zMivNeS71Vf7/wDd+/VyqRiB51/wgECRStPqbTeV87MssWz/AL7/AL1Gt2babFp7XOn31/p+3Z9nuLrY+7+DY6p/tp/3xT08DeT4mfRbH+zXilbesz3kvyxf7aLXRp4V8X6xr0sk+ntNaWsC27QpO6fulT91s/8AHH+5QQYMN/q+m3+j6hY6Uuy3VE+z3Hz/ADfx73b/ANDSurvPiFE+tRXMGgzwxS/62Ka8RLfZ/Gjuv/A6tQ23i/we1xban4Qsbx3bf/r0uHVv+BVShm1DxzdXEGny2Phu9tdyXSXH/LJWTY+/5Nrb6iRZLePqdzsi0zV7G8uJZW2pfRO7r/ci3t8v9z/e2Vbv/Dep+JJdP1DXtcsYU8p9qaZaxebEv9x03/erT0f4Y201vaWeoX0iTWa7Ir60iR3l/ueb8/zfc+5WPbeHvEepeMH0O81CCHT9rPFd2K79zL/A+77tEY8pHMcPqt/4o8B3Vu8GrrZ2955sX9oae3zsn9x/4q7Dwvo/jGwl8/RdesbnT/luNtxsR/m/v/79egJ8E7TUrDzbzWtQv0t1/dPdt/qv+AVynir4XeI/Culoti0n9nt8kTzQJL83+w9XyxkWW38YeI7O/u4ta1Pwu9vL8k9vcQSvtX+5srh/F1nL4bi0q2bTNN1KyvFZ7XULSXZb/L9/52+7/uV0thp/jHUrp7OXxxd2f2NfN+yOsSS+Vs++m77y1oSeG9Mk0m1/teK78SJE7PuuIlTymb7/AMi7V/gojykRPPNNufFEMt3pmkfZLm0i2vKkN4iRf99tWtbaJrVndXF9qHwy03UreX5le0nT5f8Avl/mra17wr/wki28XgyBdH1Bd260uPnivF+/vR/u7q5+PwHczXEUWp+MbtP+vG12ItWWdN9j8NTKn2nwLqltdyq26FLPYn/faPt21z8nwrs9evEnsfA/iKweL/X6enzJOv8AA8TL93/c+anal8PfEqRfbrHxxPMjfJvu3li/77+esrQfid460TxB/Yd3rUkLq2ydJt8qL/cf5aAN22+Gmh6PqTz6npXiC2tP+eM1rdSy/wC392ur8zwPYWe5fDms3KfwzXcV+8UX+/vfatdHpXxI+Iz/ALqKLS/NZV2zXF4//oDJXZaOnxNs1/4nnizTba0ZfmTTLFJZf9xGbbUAeK+J/DfhrW7dLmWVdN1OwZvK8ld6St/c+/TLN9ITQZbnxDF/oVuyyo/z/e3/ACVt+M/AEvh7xBeytF9v0zVF/wCPh4k3wS7PkSVFfbu+/wDcqj4P1hdE0G7vrnT49St7df3tu7bPN+etqXwyMZHFW1z4XvLh59KilubhfkW3eB5bdm/v/N93/ar2vw98MdK8Q2cun+JbbS9KvWVfKuNMVH8r+596uc1jWPh3rGl2U/h6e98K+IG3P9kZne3nb/nk+77u/wDv0J428bIsTLo2l6Ve+V/zE9RRPKX/AG65jaJ4lD++s5YPP8ndtT5P4lrMfw3vl3QLvRvu7Puf8ArVv7OfyrtlgkTyl81khX59v9+rem69fXnhVJ59Tk+xWDNbxWMOz5d3z10ykYl3wf8ADrUPGGjanc/bI7PT9N/17zbN6/3ET+9XNX9n9gvLTz9PW5itfkZ03xef/vuvzVq6b4il03WXglubm2t5WXzUffEjfJ9966DUrmxsGlsZWkv7eLa6+T9zd/c3/wB2ubmlzFlWbxVFbaMttpnhrT7ZLyXyvOhneVJV/wC2r/LUL+KrHUrB4tcuZHe1+RYfvuu35EqrYXmkalI8FysEKffW4/vN/uf7ldVeWGi3mk6f9pitobhV2M6S7HZf77/7jptqPdiEYmFZ+KtF0fUrieKL7HcXH7q6+Tf/AHP/AIiti/8Ah3uZNVsdT/4l90zeRDMuyXb/AH9m/au968//ALes7O4lgiWB/KbfBN99/uf361dE16fTVS8/fzW6t5XyMmz5vv1fL9os6Oz8JW39lprkuvSXN79sa1bTPI/eq2z5H3/7dWLCGx0q11C5bVZ/tf2NkaF7HYkX9x0+f5t9XfDGvL/wj+obZWs73assDTS70n27/wCD+9/DWf4qS2v/AA/pmuWNzd/2xeTtFPaTfutvkfO+z+8v3Kx5ve5SjP0rwZbJqUX/ABPpLxJYFdru3V3dV/jTZ96u4tvB/hCbS7u5vL6fUnsFV57d4kSVrffs3pu/h+euH03xzrkNhLfNbNqUXzeVcXHybf8AY31kf8JhrV5FNcrFGkV0vlSpuRPN2vv+5/v1t7xJv6JpWi6Pr12sGmXepaFqUSpazXGxHtZVf59n/AErTs/CXgya60+eVV8rz7hLq3u/uRRbH2J5v/s9cpomianrdnrFzeXkj3dusUtqiN91m/3v9xqq2EOuaa2oWd5bNefaIF2+dFvf5X/golzAetar42g03QbSCzs7G8fTd0VnNM3myrby/wDLLf8A3vnT5/8AgNca9hpsOqOtzpi2Fwv+jyv+9RIN3z7H2/eaufh1L+zYtuoQTw28rfcmi8rdu+/ViHxzFN4fl0qDy7l79lfe67HXa/8Af/iaseUg7LQdN0xLe3W2lab7LLsaFINiL/c3u39/Y/yfe+/WP4t+Jdj/AGzcaLrmmWmq6J5vm2sqfuni/wBuLZ/t1S0pLm8vLidNM1B3aVd3kxSv8n/syp97fWJ42+02C7rzTJIdEunbyHmieKVl/wDQttEY+8WaGpeJNI1XS9TvNTudQmll22+nXcOxUgX/AKap/tom2iz8ZxW1xp8/2mS8uF+RkfZsgVfubErpvhprHhe/0O7s54oIbhrVYpYbiBLiKVlfej7/ALyt8ldFqXgzwnr1ummX1stncXH+q1C3+TyG/g+Rfvf7j1sBxupeOdP+JGm3tj4hVYdbWBfsup2i7N23+CVP9tP+BV5PomlS/wDCR29j5C3MrfIyJ/6H8tdrquiaR4VaKDUF+03drdNZajb/APAPkf5vu7/9itvTdb8PWejO0Wnxw3qy/LCjbYp0b/bX5lb/AGP46I+6T8RkzPeaPpaLeWKp5vyQJbxb3bb99/lq3ol/4e1tora+1CS2e1Xf9kvvuS/7CP8Aw1d1Xxz/AMTnT/7Dgu7CFd1w0N3L9oRpWTY7/Ls2/J/BXG+G7b7fpdxKumSXlxF+6W48r7q/7f8AwCiJR2WleMJZtP8A7Ms7FblGnZFh3Jsi/wBjf/d2U3VU16S8ig+w2kM1wv35kR3Vvv8Aybn2/P8A365ywS8sFlW2uV3sv3PNrbvPFty+hxM1j5N7E2xrhPnRv++v4vuVIcpYmtrzW2tGgsVS98r5d8qJ838fyVn/APCB+Jby6TzVtPKlb/j4hn+839z/AHqsW2tz6ksUFzKqbm3rMjbPl/4DUNzqum2Os/6Hqdslo0XzJ9/5l/v/AO/S5vshyn1h8PdV8UfCL4fWkEXhy0/sqXdKtxcWb3Eu7/pru+bbvrsP+FyeIdNiddP8L+HUlbc91CkD27y/7j7/AJq+Z9E8W+Ib/wAK3v8AwiupyXN2rLK1vNeb4vlTe/3v++a4qH46+MdSuP3Sr5qr5Sotm8rr/wB9VEfeLkfbelftbz+Vb2eueFbawlVvmheV4n8r++n391dV4/8A2pV8KrokWkaVbfa7zd8l9vdJYkT/AFsTr95f72+vg2b/AIWR4wiis7mLVNVRl+WH+zkZ4l/39m5a9A0H9m3VfFvhrdFoOt23ii13fY9QhunRN39zY33f/sKjmjzcoj6Q/wCGnPFW3a1jpaRbflh+wp8tY837WmpvcPZy+IdGs7j+4jRI6/8AAa+TNb/Yt+M9gt3LF4e1TVX3fwTo+7/x+s/Svhj/AMINLb2PjrwPrOjuyq7TPB97c/yP/u/cWteUfMfWt/8AtPz6ar+f400d2X52/exO+2srUv2wl028Rm8frNEytuS33yov9z5FSvJPCvhHw9c3SLZ6ZbXlu0TOv2ezd3+V3+SX5K7HTfhj4hvrq4a28D3N4i/JFb29i6I3/A22LWXKHMav/Df9y8qRWetfbJdv3HV9jf8AANlV7n9pm+1W4muWgu0dV3ypaRSyp/49Wf4b/Zj+Lv8Aa174ltfCdpo96yrEtpNLE77V/jd1d/m/+wrQ1LQfjXDqNlZ+JfhJJrGn+eqNfW8sT7V/v/K+7/vutuUOYydb/aQs4bBLmVZ4bjb80zwOm2sjSv2yZ/DDI1jrkmz+FPId/wD0JK7XT9H8Y+J7y7g8NfBv+29Kt52i/tO71NLVJ1/65S/Mvz767jRPgb8RLlvNvPhNoFg6t+687WreXav+xtiq4xI5jgf+G+dcm0t1XSINYl3fK76dL93/AIClea/Fr4zXniq4srm88NaX4YtP3T+TNEl1fSs38cVu3y/3Pv19Jal8DfjO1u7afodjbOv3Um19PK/4Hti/8crxrW/2RfibceKrTU/Edt4UhiVvNuk/t1Hllb+5/B/cq+UOY4/UodBS4itm8E+IIXt7NEne0Z4nXcn30Rd6r/H9yn+HvDHww8TxS7viffeG9Qt/k+w6sy/+h/er32zttc/tKKx/4RrfplmvzXEOvo+7/c2v8yp/cf8A4BVfxt4L0/UlivpdDnm1BVV1821REZv9j5/masg5jwebwrp9hvtv+Fwaff2n9yaeL5f++k3Vx+peD/C+3bP8RPvN8qJeI+6vSNY8MQeLbjbrmkR21xKvlQS3DW8Ts38D/LVKb4kS/AvSLfSF8GeHdb2sqt5N0jvub77/ADJ8u/8A2KAPFNVbRdKl8i28WSTJ9/f5u/bWZealrmvXVvZ6Vrl9eOys7edOsSNtr268+MEHj+3vdKu/C/hXww8qMrpb/wCkXG1k/gX5drVw8NnpGtyxaZ4lvLnSrez/AOPC3+ypE8q/wb3aqiBL4SttVTxHp63ljAm6XY019eI8u3/Y3fNXSwwt/aiL9zb/AH60/D2j+FYdetIG8Sx3mqxTqkSTWtu8rf7Hyom3/fq3rGjrb6y/99auUiDynxz4e1q/8UanP/Z9zf6f5q+Q8M6fL8n9zf8ALXNWej3msK9nplndvLbz/KifM8TL9+vS/EOvXz+IJdP/ALT02zRVV13q7ysuzfXD3PiTXPDd1uguYNV09W83em9EVWf/AGajmAxIdK1rR7pLPz47aVpdkUMvyP8A/Y13GiaD4xS4RbzXIHsmfzZbf+04k81f40/2a1dNtvAHiHZPqupx3Opy/OuxZd8X+xv/AIqsR+D/AAhqtvcX1i082of8sppmdfm/77/31qwItH8PeDtLW4tVltrm4ZvNnt7FZXdGX503/wALVsJZ+Gnt7Sx07Q49kv8ArUu5XSLd9x/n3/drzLS9H/4Ru8iafT9QvLtZ1dJrSfzU/wBxP9z7tS+J9bs7r7FBbarqVtqcvmvLYpay7Fb/AIH/AH/vfJWMolnptn4V17w/qT2fgfXILmy/hsdQlf8Adf7CN/EtRf294smt5V8S6H9mtGZop9k6bG+f/P8AeryfRLzxHYaky6hp+rTStFvZ7f5H2p8lXdSv/tXjSKXxRY6klpbxL5STS/w7Pv8Ay/LUcocx7BefC7Q9S8PvPplnHNuZXurdJfKfan+3XO6b4H8HXl+9nPpk9s7fPv8AtT72X+D71c/pT+DtbaWWz8PX1z/HL5P2iWKf/cfzf/HaxGSCz1aK51PwBd22iKz/AOpurh5V2/8AA6vlLiei6b8E/CupWd3fW2ozWdvb/wCtt3i3/Kv/AAP5qyPEXwp0O10Wxew1zUobhrpN2UaLzYm+X5fn+Vk/9kepdP8AGfwfs7eWWz0jW0u2XytiXlwnzfJ9z59v/fdbqeNvAr6lp+lWOn6zebmVJ01aX/QYv7n8G5vn2VcRGfD+z2um3Vwq69qF5cbtjW6XWz5P77/3qis/Dd94MluLXTL6O5vW2xT29xA9x+6b7j71+7XrUP8AYrq7/wBmKibWSBPtkruv+x/srWVbvp7tLLYrqlte7Nn2jz22bt/zps/74olIk88s7/xDfzpF9h0t/ssvy30N08Wz+58n3qNVsJZvEEWq3OtR6Ve+UvlJb2rukH8e/Z/Ez/8As9bfhXx54c8SLd2fiq+a5vYmZJUmnRIvlf8AjVURv9qvQ47z4faPdefBp+nu94vlKlur+V9/5/4/lXfXNLEe9yi9mcvc/EvULzS0gs7OCZdvzPfebbu3+x9zb/4/XM3ni3xtc/ul0fTYXt13xO+o70pbPRPB1t4ou/N0XVrbR/8AllNpl9cO+37/AMib/wDb+596s/xV45+Fthq3lNY68+6LZsmaW3dfk++6fxV2RkScvqXwo8Ypav4l8r/S2l/0W3sZ/N8pfv8A/fP92u30HUrn/hEng1Cdku1ut88P8cTbPuJ/d+es3SvG3w+0HS72LQYPE15qEsX7q7lV5fIb/fb7tWrD46+B7mwisde0yfSpWlW4vHt7Xc943+3LWPvcxB0dt8N/t9wksGtTw26ssvk/clb/AIGr/NVe88H2dtdXcFst3YPFuiX97v8AK/uOm772/wCfdT/B/iDSvEl4kvhrxC1/LFt8238jyn+X569Kv/Deoa9vuf8AQftErM/+v+dl/v8A+z/uVcpe8bHgWt+DNa8PLFfLr0c1lLOsUvnWKPLF/tp/eroLb4Y+Gba6e+ubnULzU5fu3aNs+X/cr0bUvh19st7ixvNTWzlX7twkDy7W/g+T+KrWifsv6n4e3yp8T45re4bZsu9O83/xzf8ALV8wHBJps9ysq2euSwy2q71+3WKPuX/b27ax08Sah/a0Vn/YM9zqbfemtLrel18nyeUjfcf/AH69wf8AZy1W+idv+Fg6XbO0WxZbfTPn/wCB/PWPYfs8eKtKW3ni+IPh3xD9lbfFb6nZvbv/AN/V31AHCa54e8UeJ5bTw9p+lT2b3jeb5N9BsTev991fburn/B9n9lt9Y0y522d3brcRTu//ACyZf79eq69onjZLB77+2rTTfsHzTvpOzfKv9xP9yvHdK/0y/wBYtp5dj3ktxE3nffZpd6fO61tTIkdR4V8Q6Z4eiezvp/8ASJYv3X2iJLi0/wB9H2blr1B9b0XxtpP2Wex0nVdM8r5ob6BE2/7j/e/74r5BtvCV9on2uxn1PybRotkXyv8AvZf8769Y8Afs3+P/ABPofmy/bvDcrsrrcXdjK6TxfP8AciWuaXKEZHjWm3kX2iWe58/ytuzZbt/FVtLbSLm1SWKBkt1ZnZHutmxv7/8A6BVGHdNa3Ft5Cu7LsX7/AMrb61rPwHeJriWyyx6l5trviRF/ib+DY38VdMiCxD9m164vUvJWuZbdVeL7c3mvKrfJsR//AB6q83geLVbq3/s65aGyb+B5Xfyv7ibPvVg+FUvPtF3G1y1hexLsZHiferV2eiaq2iRJL5XnWrf6R91N6M3/AKEv+xWMvdLMLSodFh+0RNY/bJbdmTztrpu/3663SrzTNBlsmiWxmS3+7vtf7r79/wDtffpnjN/Dmq2+iXOg3N8l63726huLFEiZl+TeiL/fTZ/4/WPD4V+xxSyz3LPuiV1hRdiQN/f/AN6o5uYCbxbo/hjW7BtTtrz7Bey/693X5N3+5XCeCbaC81yKzutQXTbeVtjTTN8i17R4J+HWn+JLN5/tltfv/wAst8SRP83/AKFXJeJ/DDeG9SuIv7I+2XzMqWv2dfn3/cdHRauMogdx4h+DOp+GG0+8sf8AiZafcLE6zKru6/Jvd9n+/VSz8F6hrH2eK+0y5e0t13rcPF93/b+b+KvqDSrCW68M+H7OVVh/0WKJndt/lPso1K8im8VP4faBUTyvNifdv3/J9x02VtGid8aHtfhPny/8Bz3Ksvkf6O0XlRTPP5UKts+R9m/5am8G/Dq8s1828i0aG7iVVW4uJYn89V+T+H7te1eM7Ox8H+F73V57H7ZaRbd1unybtz7Kr+A4dO+J3hmXU7bT2sIre6+z7HZH/uf3f9+r9ny+6XHBz5eb7J5f4t8B3k0X9oWdzoySr+6ZLG6/1X8ab3VKq+JPBN54ht7KDStIg02Jf9bKjO7yr/cr13xZo8Hw9itILax1DVXvGb9zbxb/AClX77u/3a3bf/j3sWiXftiV9/8AvUcpHsPd5j510n4b61DYXemX1iusWV18n2S4b51X+PY/3lqHT/gLqs1xFbf2e0Pm/IsKSo/lK39/5K+m4fDy6rYSteRf69W+RN/3a6vTdNgsbd4lXyfuotHKT7BnkPhj4ReONKVJ4vELQyqvy7JXd2X+BP4K6BNB1O5tfsN9q9jqVuy+V9ku9J+0f+Ps9dR4t1K8s7XyNIltkvW8pGmvpdlvErP8+9/9yorPVfC+m6bcQX3iXRrO9t2ZEdLxNkv9x/8AgaVEo0zupYWXLzHOf8MteFfEmn26xWdtpTxfduLGzXzf9utjWP2V9BSzTbqF95q/Is0zJ/6BsrY0H4u+BbO3fz/FFs7q3/LFXf8A9BSr158fvA80iLFqs9zt/uWcv/xFHNE2jlteUvdiV/DH7GHgzyor7UI59bvWi/4+Lid3f/0Ou48PfstfDvSopWufB2lzOy7F+0Lv/wCB/frBtv2ovCuiW7eVZ6zeRKu9tli6ov8AwNq6jxn8TL7VPAtvd23hDVrnTNUsZZbl4rpLWazX/advu1ftKR0xyvEJxjKPxF7SvhT4Q0qXzbHw1pdmn9+GzVK6Ww8JWO6WKe2g+yLKvyPEipXiPgz4paxpNhe6HonhW2sLWwX/AJjGsb9u53XYjbPm+ZHrWk+KvjXWrWWCWx0azt/vSOkUtx8q7P8A0NmVVrnlWpnuf2LWgz4C8T/ByzvPGWqxQSskq3Uryw+a6PF87/8AxFcZ4/8ABi+FdSl+x3129ksVv+53b33Sp9z/AMcr33fL4e8VeI9Q1OxnvEuLy4uILuGLY8XzvvT/AHd9eH/EWGe8+IkS6ZFJM8sFu90lwyRIzfwbP+AbKR8BVjyTN7wx8GbO/s7dNTvI7a92/vZpt6RRbk+T/wCJrE8T/DRvCus6fA0Ucz3TfL52/ZK/+9VjSptT8SabFpi6LP8A3In+2Iif8D3bP96ua1i/vLDVEsbm5u5rhV37Lef7QkUv+2lBme6/A3xJp+iNrdjqui6W9vLB5qw32+Xdtfb8m3/bd69o0f40+DPBPiPQrOLwnoVsmor+9e3neLbF8mx/9r+P79fOngDwr4j8SeF9b1zTNPZ9tq1r9odXlig3ff3ou9lqr4J8D2n/AAkE17PPr9h4qs7j9wlxo8t1ZSxf7v8Aub//AGWuaPxFyP0lh+NOh+Hlu7Gxltke3ZXnZ9/3v++91Ms/2jbG8lii/cebKu7Z5vz/APAd1fCWq+HviRbX8tna3P8AbFu0G/zrfSZfNX/Y+b7rJ/t1oeDPB/jPWLqy0y81qe2SdZftiXHlWr2q/wB9EaXc1XylH1nD+0tqum65K15c6Xf6PdTt9l8lUiuIl/4F/FWrN8afB3jy3ez1qW2hltYvNg+3QOj7W/jTb/D9yvnzxJ+yp441u6tJfBOuW1y6rvn/ALTZE3N/A6bd/wDcrTsP2NvjE7WrXnjjRrO4i+6n2FrhKOUD3Pxn4w0/wNpsup+RpesaPLPbxeTcXXleRK3yI/8AtK71lSftA6m6xWdn4e0uzT+GG4Zn/wDHK4zWP2GPFXjPwe+h654/XTbSVk89NM07/Xqr70R9z/303bK5mH/glxBbS2s9t4/vrm4gb5vtenb/ADf9j/W/LVxiZSPSLn48a5ptx+/g0tNyt+5Sz+Tb/v1lXP7RuoaJq26fTFht2g3+daLvRl/2Nqf+OV5/q/8AwT78b+G1urrwn4ulW9b/AFduyolo/wDvLv3V0Hh79kXU4dL0yXxV4o1JNbtV3z/YbX91/ubVf7qUy+Y6O8/aI1O2leW51dbZF27vnTY27+B/k+989cJ8VP2jfi34VW41Wz0y0m8P/O8WoWN5v2xf7aN92vUNS/Yw8NeP9JitdT1O7ubTau1E327r/cf79E37EOmab4NuPD32nxJren3S7J9Pm1aLY3z/ACfP8jfJ96lGQj5c/wCGmfEfiG4t5Z7PVNSuFX5ke8R//ia5K8+OuvJcPFL4VvrZIvn+zzbNjf8AA/vV9e+GP2ANISwXT54L7StMlb9+kOsPLLF/txfuvvf777a9Dtv2Hvh9D4ft9Mnl1m8ii3bbi4nR5f8Agb7Ksk/OLSvH/iXXvGEVjosS2dxdRN8l39yJf7j7a9Y0T4LePZrW4a81zRkS4Xf51osvyr/n/br61T9jDwrZs8sF200vy+U72qNL8qbPnqk/7LWq+DIrVtI8S6zqVuvz3UM32Vpfv/wbv4f4diUAfLP/AAzl4j1XZbX3j2Pyl+dYYdOfen+47S1F48/ZR0+S30TU9T1XUNYt7e6iSdGiS33Kz7P4f9vZX0R9v8BWGpS2OtX2u2GpxStFLC7On+39xaf/AMIr8FNSv2ilvr6a9b/SNlw1w7q39/Yz/LUcxfKfOnhX4i+DvhPcar4M1WC2huNNnb7Hqd8vlS+U3z+VvVPm2f3/AL1c/wCNvjHoOvWsunwX1leaesu9rF9rv9//AJ6snzV9F+J/hL8Ctev7u+1DT9ZudQuG3tKm/e3+39964+5/Y/8Ag3rfm3mn6n4kS4Xb/oP+j3Ev/fr+Jajmj9oOWR4z8N/HngL+1ooJbG2udVurpVguP+Wqt9xN6L8v+zXZ+IbCKa/dV/2vuV6HoP7IXwy8MatZXnh68vbm4t/9a+uWruis33HRN6bZUrnPEmiS6b4quLOX55YpWRnT+L/bolKMvhMeU+bPHngO+1Lxre3ltpn2/wAiBZdiS/Pt2J8+z7336r21+thFtudMu3t1+S685fK27f8Ad+bd9z/0KvY7zWPGPgPxhcXnhrQYNSt7qKJ5XeDe8u3+4/8ADsruNS8ba94nsEXxV8Pp9HtLhdkWoPLvT/vv5P8AL0c3ugfMWvaJZ6k0V9Bp6pFarult9zRXCKyf98t8rbq2PDfw61rxbpb3On2y2elLFsbZdfO7f/t769y8JfDrTP7Lezi0yOaJl81bjSfvxf78X3l+T+D+Ouah8K6mlrb2eh6k2j6q07bbe4tWit9qp/Ai/dbf/B8y0RqRDlOCtvh1rltpNlY2Or6bbXESp5qX2/ezf7Fc/rFh4h0e/i0q80pba7ZmSzuHn+SVdnyJvX7u/wD+Ir6Q8H+D9V8MW934j8X+KLFJW+Rbe3g81JV/ufN92sG8/sXxPdPqDW0l/FFKv+l2/wC9e1XZv8r5v9z+BKj2hfKeG6VqvijSrN1vtIvkilg/dbfvyrv/AL/93/cq09n4l8W2dvFBpXyRM0q2N3dInlf7H97+BP8AZr6Y8PeEtM8VNcRXnii2eKJV8ia3s7i3f/Y+T+H+CtbVfhFpFs1xqcGr6XcyxS75XeJ0uP8Ax5P/AB+j2hfKeGQ+PLnStDhi1Dwu0Oq2rfKmk7d7L/fR1/8AQN9bF/8AtJ+B7O1iglsbl5V+69xZ/db/AG0/i/4BXRTeCf7YVJ9FvlvImnaJXf8AdJE3+xu+Vmr0O/8Ahp4e1j+zIr6C0sEfak7zf6RLdNs+d0+/5X/j1HtokHgT/F3wTf3D6hL4a0K/Tbvaa381Nv8AvJs+WuzvJvhh4ntUvFtNJs7eXb5qean79f8Af/h2VY+IvwT0Pw94o1Wz8AeIdNvLK6g2NYvF/Er/AOqd/wCFk+9vrMs/hXrXh7QYlg3W1xE7PL53yPud9+xEX+5/frXmKPNPiinw50fUvD+p+DJd979q/wBKtEumeLyl/jdPn/8AQ67C8vPC+rNaX1jEv23zfNVLed4k2/3H+fa1dX4S+D/iPx54VfU1s7Sw1NW8rybuJIkul3/P87JXL6t+z3498N6lcX2n6Hp9hbxRN5tv/aMXlN/f3p93+P8A2afMTylDVtJ8A+KNbaw1nSGhuZlzFLBc7Qr/AMbqy/N/49WHr3h7/hWPiiLQ11rSU0y6s/Ng1a7i/wBQrP8Acfb8u75P4/79VfHPgPxVCunxanF9mt5YFeJIlR0t2X+Dzf4WrQ8MeD9MS3Sx8Qr4g1JJV/4mNv5rxRK339mxvvUomnKbVz5Wg6ajaL4ltr95ZVf/AImE8TxKzfxoi/db/frkNY/tDxysUHiyDS7ZLWVUg1O3l/es33/KR/4ldPm20zWNE8IaP4j8qDSpP7KuIlilS7V0df8AY3t91q7C28A+E00O0n0jwzPryXG7/Ut+9V1/g+Z03f5/uU+aJmFnqumaJZ2i6VqLfZ9uz7JMqeb/ALf+9TPFnxCttK+z+VbaF5sq/LMkEX73/gH96uX0q58NeJ7iXSIvCurard7v3VpD/o7xN9z7++srwx8H9T17xNqEun+E9Qs7i1/dRWjy77tZV/55P/E1XzERNjTfipp9uqNq9zaQy/M8F3pkqJ/wD7lS2HxF8nUr2WC50u8tLWX91d+a73Erff37/wDgf3P9iuws/wBlHV9elSC58NX1nt+f7Pd2sqbWf77/AO//ABVzmq/sb+KLC626Z4M128dZd7OkWxGX/YRvmqOWPMBsa94h8UXKpBF5ls8sUUsF3aRP5W1v76Kj7v7m+rF/f+NvE9/9psb7S7bZEqLFfRS71+TZ99tm/wD74rvvBP7M06aHpjarpGrWGoKzbbe78908pk/5aor/AC/3q9g0f4M+ENB0m0s76x1t/K/6CCyu7f8AA/u1HtAPj/W7z4xeGFS5i1XT0fzVi2RQfd/267rwr4D+Iniq1i1DWvHWm2Fvt/e/ZIkR5V/2q+jk8B/DnWL/AOwy6LHf/Y2fdNfWsuzcv8aP/FRr2g/B+4b+z9StoLmW4/dRW9i1wjq3+xter5iz5x17wNrVhpb6ZbeKGv7fbvg2RI6St/Gj7fm2/wDjtcPo/g+8tvtCy7ra9i/e7H+4v/xNfYeleD/AH2iXQ9AuZNNuIliSX7PavvVfn2b5WTc38dcZrXwN1ezlils2bVbRZd7W8MTo/wD3xXN7SREjy/w3ol54bXTNcvLO2vEs2+2rcean7/b/AHH/AL1ezeG/2jdc1XUIpdI8Aa3fxSt8r2l1v/8AQqyYfg5B4hlt7m80/Wba0X5Gt4Yni3bfk+f5P+BV7X4M2+D9Dig0zQfJt1/g3OlRGUgoxlE/Kywv2udUlnlvI7N5f+Wzq7Iv/fNa2lJBZ3jy3mp3NnL58US3duzv5Tf7b/8AAK5m2eeGzuPszSJL5Wxdn/fOyug0HWGTw5LpV9p7bIvnW4/utXfU94CZ/HMXhv4ianqEGh6bqtvLeLdb0l835dmx0SX+9/7NWZrGvW114ju7lVntkuJfNXfFs/8AHF+Wujv/AA9LeeHG1+2l094rdV09rS0i2SxfJvSX7+11+R/nT+Kucm/s+za3lvLmO8dl2Twou3a2/wCdP9lqiMQGQ3kH+qW68n901vvRfs7t/v1b02Z9evEsWuVS7bdEv719jN/cqprGpaZc3UUEUqvulbb8v3V/2v8Axym6U8F/bxTrJHNKvybHXZtZf499HKWdrpWm6homl2Vs2mbLvypU+0JLvS6Vfm3on+49GpTf8JmztLOum+VF5qTW+6J1/v8AyfxN/wB81Uh3al/o1tc20NxLudUmlf8Adf8AjlbFsmrw2qaVY6haWyWqsk8PzypOzfffYyf+gVHswPrP4Y6Jba98OdHitlV0WzTykdmf7v8At/8AAK8k0fXtQ1j4g6Pp+n3mtw2U+rNcRPNP5qNF/Bs3f9cnr1v9nX7TpvgPw/Z3UTJLFYq671+8u9/nrd/4QXQ4dSi82zVHsF8pUh+T9w3m7P8A0a9exKnzRiexhMRGlGXMfPv7Qlz4oh8R6rBu1JPCnmxIvy7bRm2I/wD6HvrjPhpN4xS40+LRW1ZNElvovP8Asiv9nb5037/+AV9h/FT4dS/FTwhFosV4ump56XSzPF5v3Uf5Nn/A6r/DH4Yz/DTwl/YbXP2/9/LceckTpu3VzSw8pVOY96nmdCOC5OX3jy/466leTa9FbafP4ge4itt8tvpc6RW6xNLsR5Wb+LfXA+F/DzX/AJX9r+IdSsLdrO8uGSa+2OrRS7USvpDxn8OovFtvFFO1zbbWi817f/lqqv5qRP8A7O9Kx7P4FWf9kvZrbSebuZ4r51/epud3+f8Av/frapRlKR5uHxNKNPlkfOumw6RbWFl/bV5qVzb/AGFrieFLyXe1xvfZEn93+CsS8sLPUtBu57aztEe3s1llm/tG4uHWVpdiRJuf7yJ97+Gvo22/Z+022lt5by2/tJ4rX7POk0C7JW3/AOt/2W+eq83wHg1W1fT7PQ49KsmlWVbi3i/0iLa+/wCd2+8tc/1eZ6McfS5uXlOfv7mz0fwHrGkWOkQalFpqrF9nuP3sTfP87/7Wz71V/DHh7TPG2qXs+i6ZpuiaVa2a2X9oJYpLFLeNsd32N/Cn3d/+3Xv1n4M1V2fy7Ntjbt3y/wB779XfDfwu1XR2TTLbT/J0xtzxIkSbF/vo6Vr7D+Y0p4uEYy5T5/h8B3Ph7xHqti0rWeuxWsUq3FxdRSpBZtLseV9qJtb+Jf8AZq74X1WDS/FmtarpHiWe5sLOe10qxR13vq0uz5P+A/favc4f2Wmmv71op5La01mfzdW+Z3lniX7lur/eWLf97/vmvWPB/wABbPQ7q7ngs4Lb7VKtwyeV92VU2I6f3flrm+ry5j0f7WpUaXve9I+SfFWm+ONe064udZZYUW8s/DE6zffn/e7nl+X/AG9n/AK9z+L3g/WvE0+i2WmX32fTZ53stTbzfuxNsff/AOOMn/A694h+GNj9quJZ5V+dVSWJm+RmX+P/AHqt3+ieGLe1eK8vraFG/v3Wz/2er9h/ePLqZ1zypyUfhPlnwP8ABx5rPVYPEFtM9puilVrhvnl8q6uHdH/4CyN/wOum8PfDfWfDa2U8Vm1467vKSFt/lS+UiJ/4/v3N/sJXuc3irwPpUSebqts7r/cbfurMb4o+HLZXazWe5f8AhSGJ6PYxiVVz6vWlI/N/xn4J8HeEvDkXjHQ5bua98R6jcJPaa5db3iZZXSVEiV/7yf8AstcPDNFpurW+rtp6zOu39ykSROy1sftjaVpXjz44anrPh7SINNSzVdPvIU3/ADXX+td/l+63z/8AAtleKXPhW5uW23PmWczLsidInRG/3330VJR+yfFPm5zrrX/hHLPSb2+nsbSG4+1MsVjul+7vfY+/ft/2KrprDarKi6Z4csdN8r+C3lfZt/jdv71eX6Cn/CT6ynm6Z5P2V1TyfNd0Zv8Ab3V6l4h0TSNEVIm8GKiKypK9uzf3P9l65pGJt/C7xzrXhtrjSLa2je0vJWf/AEdmiRm/20+7XV+LfHk/m2KXmkWNhcWqrtuE++v/AAFq5fw3pVimrJLL4cu7DTJV2S3aSy/L/t7N/wAv3/v1zniTwHYv4gsrOLxnqlzLcWf2i6ht7X7a9qyvsfe8VEYlnceHvi7PD4gRbnU98TM237RB/F/f3rXZ+NvEmkXjbf7TWa7lVtyWK/J81eVaP+z9Y6wqSxeM/wDRd2zzvtSL/wB9p95a2of2efAUMLtfeKoEuIn2ss2sfIy/8BemXEpWHjy+8PXEUFtLfJFE37qaFnSVa9Dsfj94hvLe7WXX9Ud7jb+5u9+xdv8AcrlH8B/DDQZVglS71VIv47fWLp0b/vl/9r+7XS3/AID+GENnaMula3Cm7eyafBf3Hm/77tS5oiOw8N/GPxDDFFqbeJbmzuG+SXfPK6Nt/wB6rGsftLa09w8tt4q3xS/IyXd1K6f+QvmWvm/xhN8Lbb7QraD4tsLfd/yE7izuItv/AH09cP4A8PS+JNSuGsdF8Za9oSz+VFfaTvfb/wAAo5R8x9y+Bv2jb6wvEa01yfVbiXc89jNqLyovyfwPL97/AL4r1Pw38bH8baGmoXP2HUkZtjIkGyWKX+5/BX59X/wT1eHxQi3OleNtH0JYt8Wp28EtxLK39z/Z/wB+vaPAfgm+8K2btovhXxJc3qr/AMfF3+9uG3fx/M/y/wDANtHLykcx0XiT4/arquvfENLZY9N0rwzEyRTW8+zdK/lfc/4G/wD4/Xpej/tG+KHsE/4mscN3tXfC67EVtn3/APar5SvLO81jwv4z0Gexi8K+K9SvInax1P5JYovNR97/AO/5SV0Wj/sta1rfh9JdT8XwJqbL8s1vqzujN/uKi0SiXzHrfir45eKJrx2s9T1KZ9y7YYWl+Vv8/wC7XOa98UfFSeHEvtV1DW7aK1Xc0z+bs/77arHgP9n7xZ4Gs5f7Ml8O3/2hf373C3Gxvn+/s/vV0y/CLxR9nvbO5bw/ptxefdmsdJSVF/2/3r1lqUeP6h+0/Y61Eltpk+s3+pquz5FT5m/2/kT/ANDqHQf2lvipoOqXDafFbak6r5s+h6hPvlZf4H2Rfd/77rl9B1v4Wozf8LL8K6zbarBK0S3ekxSxW8779n3PkrptN8bfAp7/AOx+EPhzrusXcrb2+zwS+bu/v/NLuquUnmJfGfjCz+MF/F44nla2+Iek23/Ez8PafZ/Z3W1X+NPNf96yI+75P4f9yovCXxCsfCUVxLFqcf2e4Xf9ruP4f9uuo0r4aeEL+8fxLpnw58X2GpxfdmRvKdf+B+b/AMBqp4b+Gk/xOt9d1Xw98K4HvbO6WJdG1DzURv77xP8AIu7+8laBzHnXi39qKxhWW2sYm1KVl2NcWi7Eb/gdc/4D+JHirxVqSN4cvLHw3d2H71ppd7ysrff/AN5a+sNB+APxGvLDfB8NPBPhh1beqPfPcS7v/H1WvSI/g/8AFa8s7Rm0jwpYXqqyMySv8y/x/dSs/dDmkeY/Drx5qHi3Z/wkPxN8O213F+6lTT7NEllX76P/AB7qx9S8Janoni27kuZ5L+yuJdkGrfwXC/8AxX+xXtEPwW+LbrLE0fhLTU3b4rtPNldl/wBtPlrb8PfBzXvCtvcNrlzaa9NKypsmsX8qBV/3Xdt3+3UcvLIOU+ZdVee58TJbafbQXNxZzxebb3ESOksTInyb2+Xd8j/9913vi1NPtvFuoLpC/wDEnZl8q0eB9lq2ze7pu/2/+A19Aar4A0+8t5YtM8NfY5d3y3FpvdG/4BTtK+Cd9Dcea2rz2b/w7G+daepcYnzFqWiaZftbrq95Ppuu+UrrcWP7p9u/5Kt+Iden1Lwbd+VZxvrbRSpYw+U6fN9z53+6zf3nevqXUvgJbaxPbz32r3d/cRfxzL/7JTrz4GrebPK1drOVW37ktVRG/wCAVnKJmfFug+GIrzw/qemarpGnvrGqeVcNNE0tw8Uqp8iIi/dVP7n+3Vew+Fer3V/by3O6HTLdvNWF/wB15v8A3zsb+FPv19qw/B++8JXX2m2udE2MuzY9nKj7v9h1d6r3N5c6k1vZ33hprlHZImu4bpNn/fDfMtZmnLzHyfYeGNX0qKVtPsWmli/1twk+xGX+/wDx/wDj9TWevavbN9s1DT44ZVlXyoftTv8A+RVT+Ovpj/hVEVzfp5sEkNpatvie3+T/AMf+9Wxonwu0rQdktjpkcMqtvaaZXd2/360jTqSiRI+cdK0S+15fti6VbO8sX72GZd/y/c2b/k/77qzqvgC526h/b1nevplwqebaeRvt4vkRN6OtfVX9lfMkstjG8v8AC3lJvqKHQ7HxJ9o3WzW0qN837ryt1R9XkbRlSPmFPBPh6z2T/vL+VV83ybuB3eLb/t/+PV0b+J7xltLaLT49S09W/wBK2XSRbV2fJ87J/wCOV7LrHgPSrO32zr51x8vlb2ff/ub/AL1cB4k8F6L9svZW8L33235d2oIvlO0S/PsidqJe6XLlOBs5r7w3rKRWOpxWen/M8Vo6pcIu7/bb5tqVq6VNrmq71l8WWn2i33bYbGx+zvt/23l31b8MeD1/tSW+ttB1bzbht8T3csvm/wAf91Ntadz8Pdc1iwuFlsZLCJm837PFBv2/7Hzf/Y1j70iInOaV8KdB16zlvL7x01neu7MsMts2yVv4Puptb/fritV8GaZeKk9zfX1zcLs+dGTytv3/AJ4m/uf7+6vaPD2leF4V0+z1DxLpelXC7kg0zytjxfwbN7P/APY1av8AwN8N/tCaZqHiGS/uG+fYl0m9V/3Nla+8XI8Cm02z1W/SBZ7b7Ju2fYXgTZ9z/Wvuf/P3apP4e0qbzbGBoE+9FLb7d/8AwPyv9v8Av19IaV8OvhzpWpS3OlWes3j/AC/6mXZF/wAAdq0rzQfCrxPPB4JvrmVWXd9ovNkv/APn+b/0GuflqHH7OpI8FsPhv4V1uzvWnnk8PfY4lltZtP05Lj97s++7/wB2uMs/DFt/a39oS+MY9biaJfKtNJtdnm/fRNjs+3d9/wDjr6ghS5TXNQkvLmfTdC2/LYzT+V/v/P8AxL/uVUm8PeAtH0OW5ttBght7VflhS6uH83+PyovKq485caZ4Polyuq2Fv5/izUk/ji0y4und4t33P402769T+G/i2+uLVLNYvF813FEsu+aWV0X/AGNn8VdX8PfiX4XubyKz0HwZJZ6w8H2j7I9q6PtX5PvslehP8UYLPfBc6Zdw3EX+th81N6/8A+9W0eYuNI4e8v8A4gvv+w6R9s+X5vt1nKm//wAi1Ff+IfiNeaX5Wq+BdN1JP4YUWXZ/6HXoFh8VNP1XzVtra73xN+986LZtroIfELPFuW2keL/Yat9S+U8Kf4o+KvDFrFZ3Pg7fZbW3J9heXyP7m3/Zrkb/APar1OG6eNbaSwdfkV4dMeJF/wCBslfUb+Kmtm/487v/AIBFvrP1Dx/plmv/ABMNtn/1/Mif+hUal8p8vv8AGbxxN4giudPibUrSLa86eanmyr/HsT/crQ+IXxO/t7wfra6VpHiCbxRL/wAed3/x77W/ub0fauxP++q9wk+JHg68V/K1PS9i/efdF8tedfEL4neENK0OWXTNV0l73d5qww2ex5f9jetZ8ocp836l8S/jlod1FZ2ukNNb+QjyvdzxM+7+5vV/l+//AB/3K7XwrH8bvGWl6JcxeL9C0T7fu823vr5PNtdv3N6bPmq7N8ab5Ft9VigttY8Py/69LeL/AEiBv9tP4q9D8PXln4k0Vdatr6O5tGX5beGD5/8Af2fO3/oVHwByn5Xvc/Y/3sStv2/wNtrPS/uXieK8893l+9NC33f/AIqtPR7ZUvPKnVpokX7jtsdK2P8AhEpJrxLPRblZorr52hm+4vz/ACPvX71d/McA7w9pq+J/EdppTK0zywSu3k7Ld5W2fJ975dqbN3yVbe2g1KXUNXuba2dWi2b933f+ur79zfc2/wC1TH8JX3hhre28UXLQ27NtguLdkf7LL/v/AN3/AHP/AGSn6rq32Nr1rOKxhiaWJGSFn8pl/jlRP7qVjzEFK50TSLCPyrmCR7tm/dXELfIv+5/tVsaDp9zcr9m0Gxu7y3ZfN+TYm7/4qqPie80zVbBLnSLySG7idknfyHXdtT5JU3fKu9KzdH+N/jqw0uLSrbV2trdd3kbIkieL/ga/+z1cSzS1K21fR7p4NQ0jUNNu1XzVS4/dPt/v103w38Wf2Vqm7+0/ni+ZftEqJ8zfx/M/zbNn3K8pvNY1DW7x5ZZ57+9ZWRri4Z97N/vt96s/TbbfeJBcqtsjLsaa4/vt9ytoy5QP04+FHjP4aaausanqHixZrjWb5r1vtCPviX5ERP8Axyurm+MHwkhv/P8A7X851+TekTv8tfOXwW8C6VrfgvT7m88u8dtyedD86NtevTZvhjoqL+4to/l/v13xlKUTamex6b+1j8ItNXav2l9v/Tq/zU5/22/hbbK+7T9Sfb93ZZo9eHp8N9IfyvNtl83+5tqvefDHSEbzPIVNtVzSNuXmPYLn9vz4b2yv9j8Nazcy/wBx7VIqzZv2/PCbr/yI+pO/992iryHxJ4J0q28P6nKttH+6tZX3/wAfypXHw/Cdde+DdveWzSf23LY/aorjzX3s3/fdZSqSNqeG5/ePbr/9vbRY2/0P4b3LorfM810if+yViW37e2p3iu0HgCxtvm2J510//wARXzlf/ab/AMEW/iyK2W2RFi03TrdH/wBbdM+x5X/4Gm1d9da/wusfCthcS3OoXN5qC2Nw8/2uXekvyffRP4dj1HtqkjslhPZ+7KR7R/w2T42vIv8ARtB0mz2/3Fd6pf8ADVfj+5Z1a+03TUX52TykR1WvJ/hF4DnvNL8H6u3kW1pa2Mu7YzvLeeb/AH/7qpXQaxojXnxkittPW2S4l8O3Ceddq+xdz7N77fvVHtKnLzG0cPH2ns+Y9A/4Xx42+0eVc+MY4ZZYvtCwps/1X99Pk+7Vq6+JGvQxWl5qfj2dNPuF3xOk7ukq/wB9EX5tteW6rZz/AA68TafpWhst/d6H4PuER7hd+7c/z/J/33Wlo/8AZ/gb97bNc3mmXnhH7FpM215Xnllfe8Xy/wAT7/uVHtpnr08upSjGXOeoXj3Om+H73xHqGuXd5ZW8X2hmhl37l/2PnqxNNBD4j/shdKudV1P7LFdsv2qJNyNv2bNz/M3yP8lcfD4A8df8IvceE49P1K8hl0KwtbWFF/0eK4377je/8OxVr1Vfhb4h/wCFlX3iD/hFWubqKKztdK1C7nSJINqf6RLt37v+AbPmqOapKJtHBYSl8Ui3olzFq2lvqGkaRHNZNP8AYtOuJWf9/Lv279n8EW7f/wB8V2Hga2vNS0m01O++zb7hVlX7JFsTa38HzVY+HvgvXvDGkrpV5PaJa2fmxWdwjb3nVmdkd0/h2Vt6PoNn4V8M2Wn3N8ty9hAsXnfc3bf9ir5ZHBiPYR5o0j5P+K/gO28MeLdT1edlvNP1y8aWe4tIvns5W+TY/wA/zfc3b6yvBnwNs/G2k3fkeI9Nm+yt81j9hleWJf76Pv2/P/cqH4o/HLw1c/FjW/DWteRN4fs76Xyn3IksVw0SfJv3ou37/wAj/NXnvifxV4eS8vb7wLr2l/ZLhVluk1Pf8zf9Mn37V+T+D+9XHKJ8nKXvFfxd8BPAXgbxprFtea5Pco22Vbi3tfKt92ze6b/n+b+GvUPB/wAHPD3iHRk+za5d6Pd/Km+azR5W2pv2b22N8ibP++6+ebP4r/2bqkV5c2em38VuzOtjfM8sSvs/j/2q0/8AhP8AQfG1/aNqer2mlRK2+X7Or+bF/fdE/i/g/wB356ZB6h4e0fw9qVvcQRa9Gn2ddl0k1rKnlbv40f7q7/7n+3Rf/s2waXqSXPh/+z7bU9R33tnaQxSxPdJ/fS4V9rVxXi19D0TUtEsdD8SxTWjRbN806fKzfP5rP/EuzZ9/+Kruj63oaaDZTxeO7mwliVpWtHiZ7T7Rv+4iK/8AGiJ89Ajkvip+zxqaasmveMdKXQbdPknmvtR/4+v4E2Psfbsr0DwN8CoptBspbbwPpd4jRb1uIdR3pP8A7aPs+aqniT406Zqvg/UF8QtbeJ9MlZXXTLtnSKWVH/g2/NF/H9yvq34UTaDpXhHTINFbS9N0povNW3h+Tyt3z/xVnKRvT5TxXRPhvc+HrV21PwnpuiReb5SvDK9197+/tT5a7KT4Ua9f6Qn9g/2fZu21/wB8sroyf8Cf5a9wtvG2mQy+UupQTb1++m/Z/wB90TN4c164S5vooNYeL+NIn3xL/frm5i4xPmW5+BXxUmW78jU/DOq/aPkltLiC4SJl/wCBS/8Aslbvwl+BXjbwH4VTRdQ0rTXt4mZ/tGk3XlJKzfO+9G/2/wCOvqWGbSLaLbZyxw/Mu75Xfd/31Wg+t6fbRefukdFX+BXfdV8wSifNs2m+Ovsd3bQaLc6O6xM+/wD0e6t2/wCALL/Gn+xVS28Ja59ginvLaCwu5fnimtF2Ov8AwD51X/c319C23xI8L2fms14sPzb5d8Eqf+yVp6b8UfBmqy7YtctPN+40X3H/AO+KOYjlPiLx/wDA25+IV19unlbQfEvy2TXdor3Ttbq+/Y6fdTZ/f+b+7Xqvwu/Zvs9H8Fvp88t34h11f+XjWJZbWLd/seV9xa+i/wDhZfhqwuHgbUJIX/hd4G2N/uf3qr3Pxd0GFXVbme52/wACWsv/AMRRzBynimpfskReIfE0WoahLqFnpkXz/wBjaNqdwkTfwp83mptb+Jv71dGn7IvgV7dP+JDGkXlbG2TzxS/99rLXcN8afDlxaxbvt1s9x/qv3XlPurgb/wDa60Hw3dXttfavo32iz3efDcXXlXEX/AF+Zv8AgFXGRHKb3hj9nLwn4Mt/K0jSFs/9ub97/wCPt81dBD8MdFS68+XTLSa4/hm8hEda8XvP25La/i83Q9Ftrn+Nn813Rl/74Ta1d1on7WPg7VdLSW8insL3/lrC/wDDW0ZBynTXnwZ8L39/b30VnJpt3brLFE9jO8SfN9/fF91v+BpXZWem3lnbxQLcxvbxRbIk8pIv+B/L8teNP+1RoflM1tp8iIzKkFxM2+J/9/bUX/DVFjo6yz6nBbfZ4vvQw7/l/wCB0e0iHKe7zP5K/wDHs0z/AN9KamvWfz+ev2ZF/j3fdr581j9sDT7C6TZY21naNt2zPK8vysn332fdrxLx5+0hZ+Odc09W1eP+3bW6ZIJtGgeJ2XZ86Ju+9/uUcwcp+gEN5YzReZBeRzJ/11ps2vWMe+L7TaJcfwo8qb6+PNH/AGgf7BtbSKe+g1jzbVX864g+dVb/AHvvV1Fh8YPCf2eKe+0O2eKX/l4RXR2/4BRzEcp9AXl/FeM6tfQJFEu9vJn+enJrcvyRQQSXiN95/wDVbf8Avqvn/wATfHvwPolhb3mkaRPf6g0qxLaWioksrN9xNnz7m/2K3rPxV8RPFtrby6H4X/se33fvZrtt8v8AwBG2baXMHKdh4k+NOh/Dq6uIvEetWOmonzrv+/8AN/sL81Tv+0n8N/K2z+L7J3Xbu2RS/wAf3P4K8a8c/si6r8S9GSz8QeIZLa1ZvtEv793uN2/f/rfk+5/3zXnVn+xhqfgm3eLTPEdtr2nt/wAsdWld3ib/AC/+zU80TU+jdS/aW+FNzstrzxYqeb+6X91cI/8A6B8tTeGPjN8IoZ3sdI8UWP2j+4/mvK3/AANq+Ybb9ifxL4k3z32kKlvKu+J9J1b7K/8AwP5Pu1FZ/sSeKtNuttn4ajtn+/Bcf2+8rxf7vm/LV+4B9rP488Lw71bV7SH/AH5dlatteWd+qNbSrMjfdeFt/wD6DXwvqv7NPx+T9/Z23hm/ltdsUH9qMm+df++9u7/gFaVh+zZ8Z7lvNubbw3olx9xnfWtiK38GyKJP/Q6vmiZcsz7e3rt3ba85+IXjbT7bS7u2sdQgttQ+X5/P+5/3x/wKvHdH/Z++MFncJPfeMfDsNx826Z57qXzV/ubPu1mXP7KPjHVdUt55/FmjTJE0srJbqkXnt/An3H+5RKpEPZyPoDSvHPg7QVtWnnguUWL5tQ3Pcbf99/4at6b8fvBmq3TwQXzQ/wB37R8iN/uf3q+B/EPwo+IPw38Uak0t5/wkiWu77ZDpkUsu5diP8m35f40rMh1jWvG10k+kaLrPm2atLvfTNlxt+78jt92ublO0/RXVfjr4J0FkWXXFmlb/AJZWivK//fFYU37TPglGTZ/aj7m2eclm/wB7+5Xxuk2vaOsssWkalbMsSu32i1dPK3fc+fZ8tcprej+PdeuPtljbagkX8MMVrL83+2jqlMD7D8Z/tLeF9SuNHgi0hrm3vJ1t/t19a/6pm/jT/wAfr1DS9V+HiWvn7dJ81VXzbh22OzKlfnOvhj4g+JLe3WVY7yWLb5G+JLeXf/G//APn+/XStrEttZ2+n3kHk6htZ9lwvlVj8IH3xefGP4ZaDF5Et5pLxKvypb/vX/8AQK2NH8f+APG1vt0++sryLb8yxKyba/Oea8trBbeKWWP7R5uxUR91Z+t+P4PCSpBFdKl3tX/R4d/ms399NtaxkB+ocNjosy+UsUc1uv8AH/drzfx5rH2DXn0jSPISWKBn/wBQ7/N/tv8Aw1+e/hL4weJZtSt/+J1PZ6r5rJKjt5W3/Yeuo0r9pDU7bXJVvLzZqF1/o8819P8AP/sOn+zRyiifXvhu81WbxBLPefZvsiyrEsKLv2/+zbv++a9LmhVIkntltnuG/wCWzxfer4K1L4weIYVe5XXPscXzO3zb/lrV8K/HLxRbWt60/iqeGK3g+0T3HySpEv8A8U/3f+B1EYm3MfZGq6ku1G+WGVfveSzpFWe+pfbLhFWW2htGX5ndn3t/7LXyZN+2H4oe1eD/AIl829f9c8CP/wB9/wANYut/HjxVqt4jWd8thFu2NNYxIiVuY8x9tW032Zdv37fd/wAsf4f9+q+pXmn3P+jahbW1zE38FxAjpXxFD8ePHGm3HkN4j3zL95Jki3/+O10GiftdeIdKs5YrzSrbUnb5Gd2+9Vl8x7B4n+APw016WVl0X+xLhW81n0yV4trf7n3f/HK8i174IahD/aEG5b+081vsPnf63b/t/OldX4S/aH0Ww0tINV0i501Il82J7efzf4/ufN81Q3P7SHhPW4rhp/tOlO3yRXcyxS7VoIlI+f8AxbpuofDq/wD7X0ye5trtdnn2l2uyKdP7n+zWh4P+JzW15u0GCObT7hd91pL/AH1b+PZXvF5pukfEjw5cLPJY6rbtEqRXFo3lOy/39n8NfJ/xv+BWofCLVNMufC+oXN5cay3lRaZtTzlVfn3p/drPlMeblOr8f/s/S63FcfaorS2vZfkgt4d6J/3397+5XhkOj658LtWi0qezaFIot+/d8kv99/8Ad3179qv7WME10ksGiypFt275tiOlcT4w/aK0jxtpv9lav4akv7Rm+V3vH81f9tNqferp5TE5fw94huf7WSzvLaOaGVvNW4dt6K339+xk2tvqx4q1zw14t8QW6+fPYSxM1vLcPa/Z7Rf9vY38NeZP4nnfVr1oIvtO35Nm3Yn9xPkWqlnqsUyy20reTK3/AC2T/wBAqPZkH0NrX7NetaDozz6VrVpren/Le/aLRkt/I+fY7vEzozL8+2vLrfSrbQdU/sPVdFg8ptRi2Tbnfyv9jZv+7s/76rK8Q6xFZ3CQLqF9qVltV57S4unf5mT5Pn/i+5/45XZ+FfFsFhrMX9ry2k2mNuRnmaX+L+4iJu/2dj1HKB554w8PTw6tcSwXkkyRStbxTfZfK3Nv+5s/74qLTUufsd00+mK8v3POdtiLt+R3/u17lN4w8D6U1pBF4Xkv7jduiS4n/cq39/8AvJ/tV0eq/E7Rb/w5b3Njp+n392ytFdae9r88S702P5v8X/2FEeYDqP2XfD2p3/wvt/8ASoNiz3Hz/wDA69g0rRNXvLD/AF9skv3PvV5v8H5rrxnodxfaNc/2bbs3lLD5WzbtT/Zrs38AeMdyOuteT/uM1exS+E6YxOq0rwrfXP7xbqB/7/36t3ngC5dfmvI03/7NcpD4A8Zuu5vEzJt+fakr1oJ8N9ev/wB7Lrm9/wDeetg5jTm+D8ut6Te6ZPrTW32qJommSBN6q39yi2+Dln4V8OW+kf8ACQyeVbwfZ4pXWLeq0zTfgteXmyKXXFR/7/lN/wDF0/VfghbWEu251ppv9vyqOU2jOfwnJWfwT8IaP4S/4Re51xrzR/vr50qI8Tb9+9HT+LfTn+G/gzyrtdV8Sz37XUX2eea4vE3tF/c+VPlWt5/g54af/j88Qt/30iUf8Ki+Hdn8tzrUly//AF9VjynZ7SRn6JpXw78MaXFp9jqDPaW67Ik+1PLtqHf8ObbXv7cXT/O1VV8r7X+9d9v9z7+3bW9beD/h3Z/d2zf9tZXqw+leB7ZfPWx87b9zZE9XymPNLm5jJsPHPhVNU+2WegwfbV/5e/ITf/33XoHhH4qRWa+VbaRBD/eRfk/9BSuNe50OzlSW20Vk/wBzalaWm+Lbx7j/AEbSG2/7H/2KVES+eZ6nYeLdX1L/AI89PVH/ANhXf/0Kt1E8UXi/6SrQp/t7Erh9K1vxZMyNBpUiJ/1yd67ZH8Q3lv8A6TL5Lt/f2f8AstEguWIdEuXX/SbyqmsWekW2m3Ec7NN5v7r5Pn27v7lW4fD0r/8AH5ff8Ap15/ZWmxfKv2mVaxkXzHwV8cvBmg/8LO8Qa5LoO95Z4knvpoJbj7qIm/yl+X+D/wAcrmvEnhLQdS8L2kq+ELTVUlurh5UtIkT738cTq+5W2fwPWx+0b8WotH+M3jPT9a0/7Bbt9nddnySyr5SbH3VzOleJ/AupWETWf9paVbqvlS28Uu97p/8Anru+7Xm8p5VT4jlrX4SfDDUpHtF8M64l0V2yxTavLazRS/7CvvVv/Hq8u8N+BtM8PeMPGelNcyTfYIpYra7b5H8pon/9kdK+lb94Ly10zVV8Q6fqtlaqvlWl9En2iL/f/wBqvnf4qQ/8I38S/EHkRNDFrMFvdK8P3IrdkRHf/wAcf/vumQW/DHw60qwt9Pg1e8tLx2ZZWtEVbhJ2/g3v95V/hb/fr3q2+HukIzrbaDp9hFaxebA6I9wkqv8AJs/jZm/9BrxWz8Q6ZptlttoPO+9/yyTYv+x/wNHeuom+KOoJ5V40Vp5VrF5qov39rfI77/4m/vb64pc5HKcv+05osFrZWTQWa2aQSu0U1um1NrL/ABf3vubl/u13vw9+J2g3Pg/Qr681BbC7uIFiuUhilT5l+SX5/u/wV4r8dNYn8W61btBPc3moXUS+Vbw7m/8AHVr239j9PHngbRtQ0XWfhzfal4XuJftUU1xLFavBLs2P/rfvLXTGPLTCJ9BeFfj34X0qKL7Dr2mzbV8rZdt5Tsq/crvtN+P3heaL5dQjhT+LZKlx/wCz14v4w/aK+G/w38R/2L4q8Dz2EqwLcLM9rFdJKrfxo/8AEv8ADWJc/tM/D6803dp/gm7uYl+femips/8AQPlrm5ZHT7Q+k3+KlneWbtpV4t+jf6qaG1lTb/8AZVhf8Jb4oeXyLbU/7NuH/wBVcTWaOjf8AavnHR/jxFqtxdy+HvCet3+nr88vkxJ5sH+6lcf4h/ao8NfaLuz1CDxEjxfumt/sux4m/wBvc9Hs5F8x9gX6WevfuPFU9pf6mvyfaLdXif8A9DryTxV8DbFWlufDmp6okrt8v717iJf9/dXz/o/7Ul5rGxdK09bz7K21Xvp9j/7G5FRt9dhYeLfiD4kt/Pg8AKjy/duNP066d/8A2TdV+zkRzHqHh7w78QdN2Mvii2htLf5NiWafc/3N9P1Xx/4v8JWtxc694j0l7L/n4f5JVX/YRflauSsPhv8AFbxJceaui+JLaK4X5vskFra7f9v97v21Ytv2HvFF5cRX1z4cgmu13P52s668v9//AJZL8tXGmI5nWP2qPDz2C6nEq6xd2d0vlO9nK8qq3332M+3/AGa8i8N+AJfivrmseIZfDl5eXFxK1632je+3zXf5P7rV7X/wwf8AEu5t3gXxH4d0q0lbfPaWkTv/AB7/AL/8Xz10Wg/AH4xaPdXEH9tWl/8AZ/8AUPo1qlvL/ufN8v8An79XGMYmXvSPjrxPeW3w68QXelf2RJbOy75be+V08r/gG/7tdxZ/E6xTTYlvoLa83KvlfK/7pdnyfdr6A/4YL8Y/ELXpdX8Q6bB9rum33VxqF9vef+D/AJZfd+5W74k/4Js6n4kvLK5n1PSbNLeBbdYYftH3V/4B81EuUuPMfMulfGyz026e23fZrT/lhNbyv8rf8Cq348+IWm6da+ZeXlyjyru8mLdvr7V8B/8ABL74d6P/AKZrl5qmpXDbf3KT+VEv/szV7hpv7K/w0023soP+EXgv4bOLyoP7Tle62r/cTzaiUYxF75+R5muL6zXULLV7a1tduyJnvt38H3PlrE8H6rFrHijb4ovp9KuFX91dwr++ib++m373+f7lfrd48/Zd+GWvS6ZA3g7T7O7tZ/tHyQbEZf7ny/erS034D+DNHv7TULHQYLPULVt8F9Yr9nli+TZsR1/h2fwVtH3iT8x/HPj/AMQ/DrUruz1rw1BeXe5Yv7cdXS3vJWRHR9n3d2x/mSuK/wCE28deLfKl07SJHT78Vxb2u9Il/vr/ALNfsAnwc8ITWrxf8I5p9zbyytKyywb0dm+/8jU68+DPhe/8OS6H/ZUem6VLE0Xk6e32Xar/AMCeV92riB+evwK1jXPgtcS694jvNPudQ1KJUit5rFt9qvz73fam75/kr6FvP22NQ1i6t10Oz010Vf3v2e6+T/gG75q7DxP+w34O8T3kVys+qI9vEkUUP9ovsZV/v/3v+B15l4h/Yt03wls+zafJrdvL97e0qOrf7Eqpu3fc+/UlxOy0f9tKdGli1Ce2/wB/yN/lf8AWuC1r9t6x8ZeOrTQdFkuba4t4JZYru7/0fzbj/nls+7Xmln+xV4s8Wyvc2PmeHtP81vKtNcn8243f7bxbNy/xVvW3/BOjV0tYmubvztY81rj7dYy73Zvk+R0l/h+SsI8pR0Wg/tA/ETUp3g1y5vobT/ntCqP5X/fKV1CftCeL9NaKzsdV1DVUl+7D5Sf+zJWBpX7CvjPUtLlivNc1Czu23OuoTSo8q/3E2b//AB+neFf2M/Gfgy31P7TeXfiG4uF2RM8v2dN3999u/dV8poda/wC0h4x0q3li/tO2muN2+K3uIEl2/wCxWnZ/tJ+KJre3lis7S81D/lrC/wC6Rf8Agf8AFXi/iL9mn4m6Dvn0iVry7VV3XD2u/cv8abK5y8+FHxke6uIryzubaJVX99CqSo3+5RyhzH2B/wALyn1K3iXz5LN5V/dXaL5rxNs/ubPu132lfEKV9BdtaltrPcqp9uRvKi/303JX5yWPxU+M/wALr97NdD1DWEZtjJLY7/8AgG9azNe+NnjbXvGVpqevaHqlhpVvE22xuFf7zfx/Kn+x9zZRyhGR+kFn4n8NQrdrFfQXOoW7bmRLz52/2P8AaqrbfGbT91xPOsGm2Sp8v7/e6r/f/wC+6+FLH4qeE9VleXzY4btl+b7d+6f/AMerd0fUPDWpI8UGp2MKM38E8XzVYcx9l6r8WtIeWJf7Xb7Rt3o+5/u0WfxXns7+WWW5aa08rZ5MTO7rXxvqXjbSklt1WW5+yf34YH2N/wAD/u/7lcF4k/acvtFuIotI0y5ubfa3kI+/Yv8A3zUcwcx98XP7Sfg5/wB1qdtaTf7Eyo+7/wAcrV0f4l/DDxzb/Zp7HRLOJm2Ml3AkXy18H6D8ToPGelv9s0y+0e4t182eH7K+yJf7+/8AiWqUOt6Rrf2ifT7mS8t1/db0tZURm/j+8lHuhzH3n8QvhP4C0rSYp9K0qysEvJfs7TWkv/j+z7teUp+yd4M1W6fymu33L5TXG35G3f7deP8Ag/4l+Kraexs559Q1LQrhlee3eL7q/wB/5v40r6b8K6qt/eRWsupwfavK81YfKdnW3/24t/3v9+sZR942jL3TlP8AhjPw1eSvLfanvRv9HT7RAj7W/wBh9+5vuVXs/wBhLwZNf+euoNsi+TYm9/m/4E9e0fb/ALB8tr/ZdzdytsZLuf5/++KpalpV9qvlLfeI2tkZW2pplqiJ99PufxV08sTHmOKv/wBinwP/AGW6xanqEN2y/f2psrM/4Yh8NJof9kQanJpr3Uv2iV0X/W7U+RNiv/vtXW+Ida0HwTpdxPFq9zePu+Xzpd+1f40/vVS8N/FTRdbbz59ckRWXzfsPlfvYl/2H/i+5RyhzHOP+xfpmm3UW7WmuU3b/ACXi2I3+w9c/N+wfO+qPqEXiqOwtJW/dJDZ+bsX/AG/nr2t/iFZ/es9XjhspYvNX/hJNiPu/2N3zUy5+KPhrak934q03Tbvbv32k7vFVxjEjmPm/XP2BtcTUkudM8caTNe7tmy7ilT/4uuj8N/sMXm1217Vftn9z+zJ9nzf7aPX0bpSXOtxRXMEs94l0vy6hYtF+6/20RkRqzPENnc6atxLeS/2lEv3pns0R1/75+9V8pHMfKtt+xn4xh16Wxn8S6PqVorb4tPu50WVv4/4vlrY1v9kjxtDa+fP4Zttbu1ZX8q0vre3219BXmpLc6a8Wg+B7vVbf77XCtFsi/wBtE37q5fR9e8WKt3Brmq6JpqLF/odu94jp/uOi/Mz7P79X7OIcx5P4m/Zv8daDpNvc+HPCttreoNAsrQzTojwNs+dNn3W/77r511j9j/8AaHh1J/FE+i2321m3xJNqcTun+x9//wBDr64s3vNb8QfY/wDhbMdsiqz/AGS4nSL5v+eSbtny/wC29bX/AAtq+8GWcs6+LNL167/5apti/s+1X/rrvT5v9hP79RykH5P3LtMyN5siJ9ymw3ktt/sS/wC7TN8qN+9dv9morm5a5llZm+dvvVZB7l4e8H+FdV8Mpc3ksemxNFbvLNNB8isz/In3/m+ff/tfJ/sVYv8A4Y+E7P8Ae6VLYukXyNcXdrLsZm/21f8A9Drxqbx5qCaGmnwbUtFb7jxJ8/8AwPZu/wDH69L+A/xLvLDRviErXKolroS6ha27xeakrRXESP8AJ/uPXNyyLjI0ESewuH0+DQbTUooolRbSFUliil/74T5f9j/frP8AG2g6ulxZQX2hyWzxbnX9+n2fylT7ifxLXIw/HvxDeN5V5BYzbfuulqm//wDZptz8YPEb2/lafEz2Uvzz2/2P5N33Pkq+X3iJGZr2qrCyXKywTfKyKlv9xV/9mq3oPxFls7e4WWLf91Fe3VE3f7Etcyn2mws3byNkVxuiXzm/9krKtofm+8qVsQfaf7NLal4+0bVdQsb+bS0t7xoPKlZWdv8Aa+X/AH696h8JeLP4dX3p/wBdXr5K/ZF8H3niHS9YvLPVf7NlW6VFRP4vk/36+nbDwr44tpUiXXvOt/7js9d9H4Dvj8Jtp4P8WP8A8xpf+/r1Enw68VTb92ueTu/uTvVt/Bnizcjf21/wBJXqeHwT4q27W1zf/wBtXrpMyvYfBPXLlv3uubP++605vgbLbLuudf8AO/3In/8Ai6LX4Xa9ef63Wv8A0N605vg5cwqnm65/5Cf/AOLo5R+0MRPhLpELbpdaZ/8AvhKuw+BvCdn/AK3U2f8A350q9/wqjT0/1+rt/wB8olSx+CfC9n/rdV/8ip/7LQXGQW2ieCYfvN53+x5rvWrb6x4HsF8qLT9//bJ3rKez8GJL815vT/rq71Yh8Q+B7ZnVbHznX+Pyt9Qbm7/wsDQbNf8ARtI/8dRKfZ/FqWO8igg0NkRv9U/zun/jtZ9t450FP+PXSF/75RK1rD4qT7kjs9MjT5/73/xNQBvw+JPFl/8A8e2ntCjf9Mv/AIqiG216Zv8ASZ/J/wCBUQ+MPEupQ7YFVEb/AKZbKP7B1O+Xdeagyf7CNWMpFRiadno9tD819qHz1qu2n2dq8ttE0z/w1z9n4Ys7Nt0ssk3+/W3N5UNg6wRbKwLPz3/a9+HWh+M/HXi3xDeeKJ9N8UWtjE8WmeUjxMqonlRbP9v+/vr5a0HQda0SdPMtr6zsrrd5sLbNn++lfox8e9Hsdb8M+OJZ186Wwis5ZU/j2/e/+Lr4R1TxVpFgz/6T5Lru/wBHu2R3+/8A7P8ADXDUjKJwS96Re8H+LYNLtbu21eC5huIm+X/Rnd2Vv7j1pf2PqvifXrfXG0FnsrO1a1lTa7vKrP8AIn3H+b79c7D8RdFeJIGuWS3bbulT5EVt/wDA/wDerdsPHk+lQPeaLqLJdtB/qd3yNE2/7/8AD/HWMpSMfdOf8XfDTxHpXhKXU9MaBIfPWLe7bNqs/wDH/D9+srxx8PfiR4Z0n7ZeeGJ0iZfKbUbGVLiKXd9932VpeJPjleW1vp8V1LDqqW98txPaeVv81YnTZv8A++K9Af8Aar0izuEi8i5uYpf9alvA8SK3+wm//Oyrp83L7wco34dfE7Rfg3o2nwWLWM139z/R1/0jc3+78zV6r4b+Iuoa9bvqfizWpfCtvKrRLbzWvm3H+/s+7urw97bxL8UfE2mav4F8HR/a5YmeV/sKJ+6+4j71T5f++69N0T9mP4ia89vBqsFj9r27/ns3f/vt2lTdRLlLiddqXw9+Enxp037ZbX0mt3tu2ye03eVcMq/x7P4V/wBhPlruvCWleF/BmlpbeEPCem2CKquz3H71/m/jryB/2YPi28sU+kavoVtLE2yL+zLOKKWD+5v/AMtXoVh8KPibZ6NZRT6032uKBknT7HFcee39/fv/APHErGRRsX/ie2vPNudc0zS7mJYv3t29qiJFEv33+Ws/wZZ+EPE/h99Q1XwZoWiWjT+bazXE/wBou54v4H2/8sl/2HrK1v8AZ1+Jfxm8OS6Rr2q6bZ6Zt+ZLfTnill/ub/ndVrY0r9mbx1pX2TT/ALdbfZbWBU85/neVV/21/wDQKImUonqGg+IfB3huKL+xdMsYX2qm63iii/77f+Gq+pftUeENBuHgu52eVvu/ZJftH/j/AN2vGfEn7PfxB1LVpV0Xbs2/6mZotkv/AI58v/ff8HyVx/if9mP4yWHmy2dtpcNvL/yxhldHb/vretbmp9Z+Ev2nPBPjC6isbPUL62lb7yXFm6Iv/A67N/HOipcSrBqFjcvF/wBPSb9tfDnhL4LfFmwmS2n1OS8vWuli/sx4klRov+eqS/Jt2V6rrf7M3xSeweexi0LzWX/j3uLx/mb+5vVKXMB9AP8AFfwdo/mrrWoWlh+9XyoX++38fyf3qLD9pPwFeXn2OC+uUdV+SZLN3ir85fEX7PPxw0HxBqF3rWmTX9vbr+4W0bzbdV/6ZI3zVylz4b8bWdu15eWdzYIsqpL5zPF97+PZ8n/fdEh8x+qv/C/vBiW9xL/bUH7pd7b96O3+4lRW37T/AIFtrjbffbrZNq7bt4k8pv4/v1+bnhfwx4v1vVH0zTLZby4tf9KbVobyJ7GBfv8A+kbqg0Twf8T/AIi+ILuDRdDgm0+JmRdQeJ7e3l/3P4m/36kR+nqftOfD68i3Qa0r/wCx5T0zW/jHZ6lE9n4auY7/AFP7j7vn2/8A2X36+FPDH7K/xis7iKVZfD9ncKvys/my7f8A4qqFz+zr8Wfgh43034gtrlj4h1O1umlnmt2dPlb5Ht/K+786b6zjED7/ANBsLGwtXn2yfbbhvNnuLuXe7NW3Z2yzK7K3/fDV8f6p+23qdnYS7fBK6a9urbn1D7REi/8AAPKrh/D37f8A4vvNzX3g6C8RV377TzbXYv8AwKuyPKZH37Dct867vnptzcypFub7lfCOlf8ABQLU9KllbxD4cgsLT/llsaV3X/frttB/bG1fxJZ3s+leGf8AhIdP02D7VefZFl3wRN/Hs/iq+YD6yhv1mZPm3v8A3Ep9z4kihvLe0giaa6lbytiN93/f/wDH6+F9S/4KO6Ylmi6VoP8AaWoXG5PORpfKgb+B3TZu21mWf7W3xU1Xx5omp2fhe2m0SzZfN1CG1li89WT50SKV2ZV/i3/3UokET9DYdLtUZ2/f3Pm/xyt8i/7lW0udku1YtlfHtn+3tpVnbyy31jpc3zfM9jqOxF/3kb7tcZ4h/wCCiOrpeO2kafbJZbfueU8r/wDff8VHuAfeE1zPbf6i285P4v3tPttVleVFksZ03fx/fr8/H/b58Q6lZ/LeQWcv8T2i7JVX/cbfV3wZ+2Z8zrrmq+LdVt2+dpvNtYki/wBzaibqOYOU++7nWIrb/WtBD/12ZKxb/wAeaLbMi3N9Aifc/cqz/wDsleLaD+1F8MLnRre5a+1C5X7i74N7tW7YftRfDe8iliinvodn8D6dL81HMB21zr1zeM7aLpE7v9xf7TlSK3/3/wC9UT2Hiy/idby20aHd8m+3ieXb/t/Nsrl9N/al+HdzcJA1zd2Cfc+0Xdm8UW7/AH60rD9oT4a6k3lweMdPhdl2bJneJ1/76SoLiYXi39nvSvGFu8XiFraaJvk8mHSbfZ/v15LN/wAE9/hzDcNPp6SaPeq37q4+R/8AgaV9W2Hi3TL63RbHULS8ib5/OhnR65fxh8XvA/hu6i0++1rTZtTZlSKxSXfL/wB8LXNI6Y8p4in7NK6bpctit5eaxLbsnkedKkT7v77v/e/+IrCuf2OWS9luYJY7OKX50t3l/i/j37fvV7R4b/aA+HaWb7vFljNdrLvnSGCX91/sfc/grYtv2ivhvNLtl8Y6XC7f8/Erp/6ElY8sjT3TyKb9l1rmKKznVodP2/66x2N839yrE37JEsNu66f4jWwiZflSa13pE3+xtr6IsPGeka3b+bpWq2N/F/F9nlSX/wBnqxDeXk334t6L93ZQUfO9n+xVbJa+VL4vu/m/1vk2qJu/3Pn+WtDSv2ZrHwffvc2M6/apWV5Zk3p5rf8ATX+9XusOoLv23LfP/f3f+OVK/lu25dtbR5ZGPwHms1nFpVrdxanpSvFKvyzIqIkv+x/stXGawn9mqi2dj9glaJ9t3cbpfIX/AGP7rV7Lr2jwaxavE08ls+3Yrp9xf9vZXJaJ4SlsL+4trm+jv5dn39ux1X/vv+5USjIOWMjwLxJZ2d43m3OuKlvEv+ullffu/v8AzferBv7DwTqUsUVtri3OoRfPLcI2xP8A4mvqa8+FGmX8qTy21s+1dmz/AJZf98ViXn7OXhW/+9pVpYOzeaz2nybm/v7KjmkHsz5UvPDGkTao6rc6frctw3ypNY+air/v791dNpXhLT7C682LRdCs9Qt13xPNcyon/fre6tX0BZ/BnT9B3wNBaPb7flmRUR//AB2sfUv2efDV/slvLO02L87bIt//AAPdVxlIrlieSax8RdfS4+03Or2mt2ir+6mtL57eWJv4/k+TbUWn/tLaRDE8V9quqJb2672uJmR3b/2b/gb13Fz+xz4M1L7W21Xib5Iok+5Ev302fcrznxP+xh4as7f5YLmFLf7vkqjvFu+5s3fe+er5jLlMq5+M3wbdXl1eW+vNQlbzVebUZd7Vz7/tafDfR7e4vNIvtG8Pamsv+pmglvZZ/wDb3qm2uj0r9kjSrC38qfw5Z6w8rNLFfahA6Jt/2/Kf/wCJq1bfsZ+DP7S+3anB9s3bXWG3g2RRf7Cbn3bauNYj2cj5l8T/ALSGleJ7q4ni0O+1WW63MzwweVFv/j+79+vNNV+IV9qEvlNpl8kTfdt/I2f+hV+ith8KPDWjrEsWkQwxb/3W/wCdFroP+Fb+GtYi8i50q2uUX512Qfdo9oX7OR+Uu9fnWXd/31TLy2a2b+//ALdM/wBumzXMs2zc2/Z92uw4CWbVWhs0tGXfErNKqOv3W/jrd8E3EqWHi2eBlRF0WVJU2/e3SxJXOw2fnXH73dvb7tXbBJ7Cz1CKDb/pTRRN833l376AKmj23nbJW8xE3fM+35P+B12dxeeI/DeuXdnpWpyalp8qtas6bHiZdn/fO3/brH03R2hbzVb7HC3yb/K/irQ0p7azuLhpWkd5VaKX9795qxlICxoPjnXrO3RpdKg+xRfIrzWNv5W9tiJv3JVfxzDqMN1Fqf8AZ9tprLB5V0lvsRJWV/voi/8AslMs5tIS6W2ubye5tPK+b918kUv+/wD3fk+attNHsfEVx5dnFK8TRM91Y26vsib+B0T/AGKjmA6D9lHTZ9Sv9dl+0yWcsUsXlf8AAkevr3StN8QoqbNX+f8AvvK1fPvwH0qLTdc1OCDUPOil2/Jd2v2eZW+f/vpa+ktDRkb5pfnX+CvVoS5onZRl7prPYeI3/wCYr/5FemTWHiNIv+Qvs/7avWqlz81c/wCMPEMdhbpFubfK2zeldhEpF6zsNcuvva43+/5r0XnhK8uW/wCQ8z/3vlZ//Z65fR9Y1680aKezs7Z7hld4kf8A9ArS8DarLrFrdztF9mRp5dtv5vm7V3/3/wCKgxjI3tN8EwQr5UuoSTJ/u1tQ+DNIhi+aed6pPc/Zl3bd/wDsVUsPEl5NN/CiL/BQdnKbqeC9Ihi3eVI/++1RJo+lWzfLYx7/APb+ercOq/aYtvlf71Md4nbbu+eoNol6GGCH/UQRp/wGrttNLu+X5P8AcqvC8SfxVbh2s3yt/wAAqDY6XStSaFflrpYbnzl3VxtnthXc1bum3P2mWKKBZLl2/ghXfXNIDdd/lo85vKdaq6rc23h61e51q+tNEt1Xe02oTony/wC5Xz/8V/25/h94AWW28ORT+NtY3eVFs/0exVl+/vlb5m/4BWMiJSNL4l+D9TudZ8cMyrc6V4m0DyoLdPv7rWKVH/77eVPnr88LbR1/s2K8i0qO23LsXe3zuzJ9x6+gv2bPjN4z+LX7VTan411KG8fUdJuLK2sbGLbaWcS7H8qJP+AN/t14PrHhvxReeMr3Q13WyWt/LFLabdnyq+z7Qn/AErGp9k4JHJQ6w2g2sumXmnrDZKu+V0++zM+/f/wD7tUbnW9P1vfeWMEafvYovskO9PN2p9/Z/C1b2seAI2upZftP2z7Quxnhbeir/fR/+AVL4b8H3Oialbtp8s+j63btviuLhXSJl/2Nybf9nfWJieh/Bn4b+Cdbunn8dXMmiWl1tSwtN3lOrb3T/SH2bm/74r6g8N/s2+APA3iCyuW8GXs1wt1/x93F096kX/TXZ92vkez1jSvD2k6xrWry215cW/8Ao9qluz7GuH++7/cbZF/48z12XgP9qv4keGLDT57PxRJqVp8r/ZL5UlSX/Y3/AHqxlzS+E6acj9GdK+x6PsiW2/i+V5t+z/0D/cqPWNV1Ga3Rls5EuF3IsLqjpt/gfcv8P8VfPGj/ALcWh6qtot9o09g+13n+0ToiW7L/AMA+avPNb/bM8R69dXv9lQW2ifZZf3U3lJL5q/8A2HyVjGnKRcpH2L/ZVzqX2draWOzTytkqeR87N/sfP/froLbQYNqbZftKN/yxT50WvmX4aftw6RqSxW3jPTG0q9Vf3uoWnzxS/wDAPvL/AOPV67on7T/wrv7xLODxfY2z/wAP2iKWJN3++yba29nEx5j0vY1i3yxLs+58i/PTnuWdf9UsL/7tRW/i3StYs/P0zV9Pv4m/jt50f/0Gsqz8W/b797ZbaR0X/pl97/crE6YxNDYz27tBEu/d9xG2U6HTbmZdrMru33nqa2ub77Zu+xxpafc+dvnrQs0l+1O3kLDb/fb5v4qC5RCz02Kzi8r77/3/AOOov7KnRvPivp/lVv8AR3VHRqvvcwJ95v8Ab3pUSW0U1x9pW5nd2/uN8lIjlMx4dTvPNWVY0i/hRF+df7/z1hP4P0ryvKvNP86Jfk86+l83c3/Aq7v5U/irhvH/AIwn03UtMsbO2+2bpW894VR/I/ufJ/8AEUw5TIufhF4ZeVpV0q2dv4Uddm3/AL5roNH8PWOiLEqrHv8A9161UvLl2RdttM7feaFtiLR+9/ilab5/mT+CriRIfCkTNuWL/dpz2Fncy/6T5f8AtO9TeTsXzYF2Sy/8DqWFIkt/vK7/APLVHolEIxIvs0EK7Vs4/s/9/aleY/Gb9nLwT8V9Ddr7Q43vbdWeJ7f91ub+5Xr0ySvb/wDLBIl/vxVg3lt9vlt1ibydrb5XT+7UDPmr4Ffsl+GvD1vcahL4cgsNQ81Utf7TtUupYmX/AJa797q2/wD4D/uV9S22jxeVtligd2i8pv3SIjf8AqaGFbZfKVvk/hqx8ybPl+9XTEzkUYfD2mWf72DTLGzdfutDaon/ALJWbqWlQX/+tgjdv4ZkVN9dQln53zM3z/7dZN5bNC25dqfN/BRIOU8N+JH7Gfw+8c3lxqa6ZBo+sSr819aQK7t/31Xzv4t/YJ8cXN/cXOmarp+pbW3xfaGlt/8A0F6/QJ4d67dyu/8AFQ9t9xvmR/8AYrHmDlPzN1j/AIJ+/FLUrd4p77T7OJF3rN5/2hF/2PmrnD8AdZvNOvryJNE1K6V/39xbxS29vs/gfyvvLX6oaxDKmlytBtfcuxkf5K838N/CXSElt7m20yNHt12edcM/zf7Dvv8Amo9oX7M/Le18AeOoYotT0XTLbUpWneL+zNPlfeqp8m993y7a6Obxn8SdK+Wf4c6t5qrsbyV3pX6u6V4L0iw/er4esra43fN5Ox6t3nhXT5m/0nSrZ4l/jo9oHKfjD4h+KnxBv2fd4JvLa3iZtqPE/wAv/jla3/CceJbW3iibQVv/AJYnlhhbZLF5r7ER1ZN275Hr9iofCugv+6/si22L/ci+SqVz8LvDVy7/APEqg3t8jP5SO7r/ALdHtAlE/JqPWPiWmmvef2HbaJYtuRX1DUUtf/sqh8MfE7xf8K9G1W7vrbwbrF3ft5ranNqNvLcRLv8AufL81fqdqvwB8D6rHtudBgdN339tYM37M3w3S1u0g8IafbJcLtnS3iRPPX+DfR7YOU/IW88VX3jC/u9ag8/Tdd3Mi/2SrxRXSt9zf/tf/YVdsPCXji/uEVtPuX1Bm2Labttwzb9n3Gr9Vdb+Afh7StGuItP0+2e0+/smtYpf/H/vVy+j/BPQdN1a0vLZ/JltW/dOif3k/wDHv9+r9pEOU/N3S/H+oeD7pHbRdYS7+b5Nv7ptv3/u11Hh79qi+huJb5Z9bsL1/wCPT532MtffGlfDSCzuLeC80y58SWl5L+/u7uBEedv4N7q/zL/3zWl4n/Y3+GWufvbnw+ttLu3+dbzvFVxlzES90+NdE/be8Z6l5sUWq66krN+6WGBHSL/vpKzNe/bV+Kmm3/lT+IfJdvkaH7L5T7f+BJX07N+w94Jm81bPUPEGlPErbnhut71zuuf8E+vC+sWvlan4x128ilX9093BE7r/ALe/71XykRkeX+G/2t/G2paTKsXiyRJtvzpfQRSv/wAA+Sut+F37TmtXGs3X/CSy33iF4omezuLRUieL/f2/eX/YrQ0f/gm/4Ms2SOLxxqFyy/34tj/99pTP+GGPEfg9rq58OeJZL+9l+SB9uxFX+Pem/wD3Pnplxkdt4S/bb/tXXH0rUNKg027b54vOnf8Aer/frtX/AGlmvLV2sf7PvLiL50t0nfzWr89fHPwr8baH4q1hvFWlalpup/urdX8jfDFtfejo+/7rp/c/vvW/o9/rUN1ZadbaHczXHlfK8LIiNt+/sdqz5Yl8x9jXn7UXiN5ZfN0Ox0rb91LjfLu/4H8q0aD+0nqG3/Tp45nX/n3i8pF/36+cbnxD42sNPddQsdQTaq7vl83ym/39lc/efF25S4h8qWB/l+ZLddn/AKDRzGZ9cJ8V9P8AE9/EsukXc1v/AK1vs99s+b++if8AxFdhpXxy8FabE+1rmHb8kqPavK/y/wB+vhV/HN9NbyywRS221PuIuz/x+pdK+Iup3PlRLrU7pt+WHdvf/wBAo5ogfdHg/wAfNDqGp2MFyut6FcN9q07UIYNiWu778Vw/91H+7VTxJ4n1y1/dL/Yz27fJvSKVP/2q+J9N/aB1XwZcXvleI5NNluImi86Fd8sDf30r2a2+M3/FrU8Q22pwWdx5DOqO+yKWX+P733Wf5v8AxyseU0jI6rxh8Tp/CWmy/wDCQ3ml/Yl+dbTT9+9v+2TJ96vN7j9qXRZpZW8NaZr2qu3yNDNY/ZYv+BvXC6l+2lqem6TZQanoOl3mpyr5sF87bPlb+/trEm/bG1O/uPN/sHw69x9z99FL/wCh1fKX7Q+bLqw8lUZPufxfNVL5Ub5Xp7v833qYj/w/L/v13nmkr6xKksSxxL+6+8/8bU17mWGJGgg37v46r3iKlxuglk3r97+CmPNKkr/vf9b95/71ABDMvybmZGZfm2b62NN/sxNnmr50u3erv9xq599u1Nu5H/ietO21ZrO6Sdoo3dlZNn3EokB0SeIf7K2M0Ebu0Xywum/d/wB9VsJ8SIv7NtLa2gjsEaVd/wBkX5N3+27fMyVwt4jPKk86tZ/aPnXZE/3f76f3qr3lyvlfZvNbyt2+JE2bN39+o5QPor9nu2l8Q6trGuWMGyys/KilSFXfazb/AJ//ABz/AMfr6j03UoJrV1l2o+5U31+b/h74ha54Dm83w/qtzpVxu/ey27fe/wB/+9Xq3h79s/4kWGyKfU7a8T/p4sbd93/jldlLlgbU5ckT7dm1Jk+2r58bp9q8ren8P+/XkXxp8Sf2Xa6Uv2lU/wBMVPJ3fPPu+T5P++6+frz9tXx1cxbWs9G3/wCxYpXO+G/jBr3jD4iaVPfLaPcS7rf5INnlKyfPVyqBKXOffF48Xhv4eXcv3JYtMZ0T+82zf/7PVTwlfxJ4X0yW22zNcRL88NedePPGkvgn4b3GvWyx3NxoMEWy3uGf5t2yJP8A0PdXzP4b/ar+JHhjTYotI1pdNt7dViiht4k2Ku//AHKPbe6Ry8h9+pNPNKnyyPF/sRO9atto+pzK7Weg3zv/AH/IevgKb48fE/xD9rnn8Z6p9kWXY2yX/P8AcqKH4x69Y2rxS61qU25d6/6VL80tRKudMah+kFt4b1Wzi3XltHZv/F9ouoov/QnrBmufCuiX8s99468O2Eu75oZtT83b/wAAWviXRPHNnqt5ErXP2y3l/wCfjZvVv9/+7TvGGsQX9m9tFYx6lLoyrcXWoW8EX7pVf97s/iZfuL/ermliS/aH2dN8bPhXD5u7x/Bf/Z/9amk6dcS7f+B1Us/2hPhz5uoNpFjrusNZr+9e7nisk/8AZ2+581fFWseG7HSvEGoa5Z3dp+9X7Utp5D/L8m7/AHWXeiL/AMDqHTZr7WPKs7nz7aWKfzYoUWKK3WJv/Hv7/wB+uaWLl9kx9pI+u7n9sCVP3+leE9LtrRvkifc2pSt/4+i7q2L/AOLviG8v4r7UPFV3/wAIrK+9obGWKwl8r7krpEqfeTfu8p/mZa+L9e8E6hbeHL250y5ktkiuldUsZdkS/f8A7tcv4S+P15oKxWepxR62kX3Uu13pE33P9jdVxqymHNI+u9evNMfVr3TG26rFu2rcffS6ib596O33vkevPJvgzF428ReRp0sbpcN8v/PWBtnyI6Nsb566P4dfHKdPD8Utjr0EO3/VQ3ESSpFu+/F5X/s9S6l4h1DVZbeKLRVdLj5JUtG2Rbf76f7lYy5uUfMc58K/Bkvwl+IXhS8lsVh1D+3be1+0Qzo8UEUsTxbPld9+95U+f/Yrs/jx4w1Ow+JD6drTaNpXhS1vF/0u+/eyt8m/eibP+A/frn/Hmg6V4V8K295pmnzpLo09vexeSz/Ltlid3+b+HYj13fx4v7a28dRXNtpS3kt+sSLcQy/vYmb90j/Ojrt+R1+T5vuVHvSp+8VGJ5pqHh6z1uL7ZY6Q1/ZK/wAs3/Hv5qq/8af7ez5a5LWLmK8sJdFvJ10rR1n3tM8vm7d33E2f3f8AL12Wm6DcvdSweIdQnubtWaJdP/s6feq7P9bLLs8pl/h/iauH8Z6XoMOvPY6vp7JrHyvazP5SfeTfs8r+JqiISj7p57rfhKKa6u/DkE/yWq7/ALRtRItuzfvd/wDP3K80ttN1XwxrNw2mX0D2S/8AL2sqPbtX1mnw61ew0G3ttMub7QUVnl2QwJvl3f7Ev3tn+xUUP7M2r69sae51B5brcl093a/61l37H2bP3TbK2pyjExkfL1nZ+I/GeqeUyq/2f7+z+Ku4+32dnqSWMX/LJVRpv4933/8A2evU7b9mnxt4M1R5bPTftllK371/PSL/ANC/hrkpv2Y/HthcahfKts8V1PLLshl37d1bAcumvfabjbB/B/y23VtW00u7czb3as25+Evi/Q7fb/ZEtzdt93yWTZXGa3pXjp98H9n3Nsi/e+wrRygesaJ42vPCuspLpkrJceVLut4V+eVf4/n/AIa6jRPjT4se3ltrnxZqVyir8v2iV0lib/b/AId1fNmiW2q6Da3F9c2NyksXzt5yvvb7nyV6BD4M1zWJbfUJbVtBivIFeCbbvSXb8j7/AO83+3Ucocx9J6D+0D4j0dbSdvFmpfuv9VC8u9G/76r0vw9+23qGj26f25dR3j7ti74kT/x9Ur4Z8VaD4h8E6W+tS6hA6LL5Xkv8jr/t1j6P8TrZ7V4L6D7Nu/54/clb/brH2Zt7Q/RiH9u2CzilVrGPesW/7Qm991RTftw6q+yWzttLubRv492xP/iq/PrWPE9tf2qNEq7FXfst0/8AZK5HVbzUbOKKXStQktnb/ljbtsdt1XGmRKofp9YftsN4t1Ky0GLSrSwu9Ul+zrfJeb/I/vyojJ82xPmrsPB+jweANGSTXp76/uIomt/tG15ZZ/n3/aH/AIVZ/wC//tvX5M/D3xVqvgnxU+uTrcvcNE0XnOu94mb+NK+gPCvxpi2+Vea9qEO7d++e6d/Nb/vuolT5S4yPvvw98b/DWrapLY6Vpl3f3Fu371/nTyv++k2/8ASutvPiXaWf2dvNX7PL/HdzpFt/4B96vzv1T4u6nrEtksWq232S3+RYftSI7f777Kbr3jnU7ZdrKthEv99vNf8A3KIiPv2/+KjWG+Wz0y2vNv3oUnl37v8AY+TbTLD9o3TrxnlnitrZ1+RoXn/e/wDoFfnvpXjm5mvItqyPKv3bh5djxf8AfT1eh8VS39xcNeSz/K29ndf3srf79PUD9GLPxy3iFvt0Uciaeq7133iJv/2Kd4D+MfhzxV4XTXJb5bCLz2iZLttjrtevzwf4oxfZ7iJmkSK1iZ/ORtjr8n9yvOfgJ8S7zXvCVx4cn1CRJbCVpYk83/WxM/8A7JVj5j9hdH8eeE/EN55Gn69pN/cf3IbpHf8A74rZ3wJvbzV2/f8Akr8qUv7mw+ZZW/2a6Pw38VJ/BlxEumXklhd7WfyYW+dv++nrPmEfpk+pWsyusF0szp95Eaora2V2dYlZ6+GtN/a+1OwaL7ZqME1uq7Ps/lJ5v+/vrh/GHxs8WeJNSSeDxDc22n/8+kM+zbt/jd1+9USNOY/R1/NhZ9ybP729dlMT99/q5dn+xX5n6V+0t8RtBl8r+2tQS3VtkU3n/aEZf9vdXUXP7YHjizt/s0WuNqV7Kv8Arre1iTyv/HKzL5j9ALy2nS3l+0rG8W3+BvnaptHv7a8s7L7NF/o8sX7r/dr4c8N/H7xjquly3PijXlttHiVt2oXbJvi/gdN6p9567v8AZX+NOq+IfAuofbLbfbrq0ssGxtnkW7fc2f7NTL4S4yPrJ7aCH5l2o/8AC/8Adqwm57d1ufnf/Y+SvPbb4teE/Nltp9Tjs7tfvRXbfe/3H+61Wv8AhamgvfxWf2m7SVvuvDau8X/A3VKgs7u1hi/u/P8A71SvCzr92uXfxtocMX2ltYtIbdfvPcS+V/6FWhpvjzw9reyKx17TbyVvupDeI70BzGt9z71V/ldXpkz/ACvuZXT/AGKis0++38DfdoAr3lgtzE6t9xl2NXhOveErTTYr3RbOBpru6vN91aOz71i+TY6/Pu2/8D/gr6AmfZFtVd/9968f+Jb+Hrbxbpk+ptFpup3lrLFa3btt3bf4Hq4ga3gn4b6Z4btZZYLy5vJbht++4lf5f9hP7tdbDbeTE8W7ejfxu33a4fwBNbW2ly2NjFfXLrLv86aB4k/8eSu1hT/arsic0gm8iHyomib5v46q3OiafeW+2eKS5T/njcNvT/vmnX7qmyLzVS4b7uz79a1s++1VmVt/+2tbcpmYNn4Y0q2bdFbbEb+Dd92rCaIvybZ2Tb/spWm8jfe2q/8AuVX86f73kfJ/c3UAc5rHw00XUriW8ngnvJWiZGt7i6d4m/4B/DXkusfDTUPDzS61P4c0a/tLffttIfkeBf4H+/8ANXus2qSw2f2mWxkTa3zI7JVKbxatt/rdMvki/hfbv/8AQKOWMiD5R1XRPEuvXF7rUE7eG9KiiVGtLSzZJZW/vptf7v8AwCrfiHxP4Q0HwLcQarc2OpWjfuvOu7N4rhZf7nlV9FalbWOq3XmrbNDLt++67PN/2H/vVyusXmhp9n0zxRY2j3DKzwQ3EG9G2/3H2bVrjqU5HVTkfLXhhPA/jywlvJ9IgSW1Xymu/PltYpdz/J8i16xbfsZ+B9e0bz7W5nmvd6v9ohleJ1b/AHP/AIuutt9E8Habb2kVjpVtbPeM220t4kd523/wba9D0dJdK02KK50/ZcStv/c7NkX+/wDPUUy6keY+bLz9gbw1ftLu8R6kj3DK8sLqru3/AAOsTUv2G/7EVF0Xx/d6PZRfdt7hXl+b+/sr7L1XUotN0u4nuv8Aj3iX7ljF5tw3+5XkOseD9V8c3Sa5pkGqJp8W3yEdpYriX+/vRvu1tIiMT5S1X9gbWn8q80zxjpt/LKvyu8D/ADL/AHP7u2vNfGH7LfxE8MWErfY9LvLf/lrvi+df+B1+huj+BtX+drzSJ3it1+VNyJ5v/j/8FXfFthPYWf2a2sWR5f4HXei/7/8Aeq4yD2Z+MCQtM3yrvqWHajfd/wDHd1a/h5FSV/Ni+8v33rNmmWG4dfuJu+VErsPNM/VU/wBKdd3z/wCxVfydkSVdvIVe4Rll2I39+qt5bT22xWb5G+7/AHKAId/zfdVKbNN52/dTrm28lUbzVm3f3Kifc9UBYm1WW5uEaVV2KuxUT7ir/sf3aHtmvGRot0zt/BVdEi/5as2z/YrTh1j7KvkWe5Il/v8A36cgK76O3lOzNsb+5TrXSmuVT978n9/yvkWh5vO/ezztvX7v8dCX93Zq/wAsiJKv8aPsb/bSo5gGvptsjf61pm/2K7D4S2a/8J5ZS+UqeUrP/wCyf+z1xiXn2ZX8qu9+DKS3PiN5ZF/5ZbFoLPYP2jfE63Pwx1OKL7ks9na70/33l/8AZEr5t+xwQ6M8sE/nbmX/AIDXrvxmZ7/SbTSvtMFtE0/2pkfem5lTYn/odeY6hpS2Gl3HlLGiS7H+RdlQHMTPNeWzbotyReayfLs2VbS809Lrzbu8j2KvzQ1k3ltPeRbWlk+yea21H+5u/v09/CqzS3a2dzbO9qu9k8/55f8AcoA0/wDhPNP024RNB0+REb7yPL8m7+/XYeCby5v9ZeX93bOyr5rvE/yq33/9r+OvP002x1LWdrQX0L+U0rQoyI+7Z/B/8RXRWuqy6OztF++3QNuRGf7rbPv1jID2O88PW2j3kv8AxN/tMUUTbUu4vvRNs3p833vnb7/3lrgkubHw9b3trqG3yvNZ7PZPvlX+/wDP/FVSz1hdYs9sU8949v8A6LAjyu6Rbv7iNXL38P8AaGrPZwKuxm3t9nVNjfJWMaf8wHcJ4hi8PRXFzpV9bXlvq0qps+5K38b/AHvlT+D7n9+vL/G1hp7+I5brSIrtLKVd/k3DJv3fx/d/269Q0fwB/arafBY2zTPKv/Hvt83czff+dP8Ab/8Aia2/FXwH1Xw3qkVjqFtbQ3EsW9oUlR/KVX/jdfut/sURlGEi+XmPHNH8YN4blu4Iov7S0xvkWa4i2P8A8A/u16L8OvjAsN1FZyLfWemSusUs3n+anyp8n/Aq9G8E/sry69YW87eI4LPVYm82Kx2fPB/ty/8AfH/j9c1Z+ALPQfEDz3kF9Z6npe6W6RVlZ7xmd0d0T7u35/uJV+0jIPeid/qXxd0zW9Nu/D1stzNd39m1l5yKiJdbk+RHdvl2/wC3XuD68ut/D7wvrjRSTae3hmL7YiSxRfvd6I/zyv8AL86fwV574P8AEPwd1LS7TSvDXg68vLtdsSpd2r29w6t99/v7W/8AZaZpXiSLTfgjp8UumWl/FZ315pTWmofPtX7Q7p93+L5P4KOUuMgh+M39laNKsVjqD2kXmpY77V7hJYl/4H8zff8AkrySH9pbTPBPxOt9cufBmm/ZPKZGif8A4+23fP5u/wCdVb/crrr/AMQ2Pjy4t9P8ptB0+1VpVW4lTftZ0+f/AHf/AB6vNPiJ8JdDjXUJUnu4Yon82W+uIP8AX/7it83+z8/3qiPKEpH6UaDpWmeMNB0rV57GNHuLVbqKK4VHliRk/wDHWro0s4t3zKu9l/vV8D/s0/tdaL4D8M6f4V8Zrqn+i/IuobfNdV/gTZ95VSvtWw8c+GtV0576x17T7m0iXe0yNvRVqJR5QidHNYQXKorRK+z7u9d9M/4R7TEuPNi0yB5ZfvO6/wANY/gybV7m/wBQlvL7T9S0r79hcWk+92Vvn+f/AHPu12sKLNF95d/9yriUc6ngazuIt08ECM3z7UX7tVLz4RaVN83lqldx9g8nezSqiUzZFu+WVnrQg8V1j9k7whrcr3N9p8d/Ky/8tt//AHxXLp+xLodt8sV5qCKrb1Rbp9it/fr6VZ2Rf7/96rdnfwXK/umkR1+8m16B8p8c6x/wT68Parfvc3k99eS/37iXzX/77Z62NK/Yn8PaPb3cVjY20KXVq1rO80CSvLE339+7+KvrjbFN/F8lTJDF95Nvy0F8p8aaJ+w3oulWsVtc6nfalp8UXlRWk2yJF/296/MzVLefsQ+E4VdrGxkhfbsR0l3/APoVfZaQxf3l/wCBUXNrBDs3Sxpu+RazlKRHKfB+pfsZs9qltbT3MMS/3Ik+auH1v9h77ZZ6nBPBq02p7f8ARb63giiRf9/c/wA1fpH/AGVv+7u/36P+EbVl/i/399R7SRcYn5UzfsQ+L9E8qSLUGmi2/NDt3/8AoT1m/wDCgfEthdS3OtW2rXluq7Fht12bv+Brvr9XZvDyvvWWKOaL+5MtZV/4YsUbb/Z8ez/Y+Sj2hfKflpqXwxnkXbLPq2j2MTfvUuIItkW//bZKr6bYaZD400zTGtl1W3ulaLzkunbd8j/P8v3W31+muveA9F1jSdQtpYp7ZLiJkb7JKkUq/wC2j/wtXJX/AMAdB1K3tIP7K32+3/j7+TejbP43XZuq+YjlPge8+EvhqHxBZX0C6tvt54rhbF7zzbeVlffsZH/hrkvHnh62sPGUWveF9Gbw3LcXksstjb/vdv8AG6J/Dt/2NlfoLf8A7K+gv9nliadJVVvnSVtn/of+/XFeKv2S7bW7e0isb67tru1lWVbhGdH3f79X7QiUT5Hm1LX/ADUiaeCz81f3STWvzqrf3/nrznxV4h8S+G5X+02y3lpK2xbjyNn3v76fw19far+yd8RNEWK8tr6TxVEzMk9ujW8Tsv8AB/ra568+G/jaFYtPvPCGu6bKrfLNNoqXVp/vu6vuX7/30qOaJfs5Hyhpvj/VdNV/Isbt/N/v/wAP+5Utt8VNcsG/f2Mk29v9dds7/wDslfYH/DOXj+/VJ1g0Kzi27G32cry7v+BVj6l+yF4s1WVG1PVYPl27Ut7XZsZX/wBr/gFXzRMeWZ5fc6Hr2q2ETL4ltra7l/euj2bun/odc54n+HXiizsPt39vR3m35JUt4HRF/wDH6+k9Q/Z48YwtZNLc6akt5923uLpIpfv/ACfI77q4L4hab8QfhFdPBrXw81mbSpf3XnW8SXEUrf78W+ojKJfLI+XNVv8AX7y4i0O8vpEsvNWX7Ijvsb/br334afH65+HPgG1/4RW+Z72Xcku+LzfKX+5sb+KvKvE8Nzrd+l9F4X1SwuLNt+yaLY7N/c2fern4U0iw0v8A0yfUtH1Db/yxgf73+3W0oxkP4D2O8+K+r+LdUe81zULvzV+dd6/uvm/9ArqpvidP9g8ixup3i/542jV85WF/qf8AaP2XT7651J1X7k0Do/8A9lXS6Pc65Zyp9s0O7uUX73y//E1jKmV7TmO7m8c3l5cP57Xjxbvmhmnd61U8SeHEaKW2nnhuP4khgT903/Aq53/hOdPhVGufD2qWcUX3/wBw/wA3/A60NK1jw14gbbZ3McN39/bN8j/7n3KjlEeu2fxv8Q6boyW2n+JdQ2f3ofklirrdN/a68Y6DYeV9sbW4ol+W4uJd8rf771876lom+4eex16Dfu+VHXZ/3w61yV/48l028eKfVWubuJtiInybf+B/xUco/aH1wn7cPj17y4ilttNS0271mmg3vu/gRK6v4b/GCz+N/ijWNfuZ9LhvdJ8q1Sxu9yJuZE3ujt/D/wCzV8KP8UdV/s24VZ/9H+/8/wA9c18N/G3izTbzWLnTIp7y3vJfNnRPn2t/fT/araMQ9ofrhbfFHU9BuLqzgsYNVslXzYri0nR4ov7/AMivurP1L4za9tiZWtNNt929nfZ8y/7Fflpr3xaiv9kV9pV2kqtvZ9zp83+x/drl5vHizSu0VzcojfwTM71fKRKR+rd5+0JAkr+f4q0+2/2JmT/vj5a5+5/ac0iF91tqepTO38dpFK6f+PV+Yln4tWGVG8/yX/gd99dnpXjydLN4lvFmi/6d5fnqw5j9Dbz9t7TPD8SL5EmvOy/c2/Z9v/A2q7oP7dvhK5lt4NT0PWdNlZd7TQql1Ev/AANa/PKz8c2Kf62C5vH/AIvOlrQtvHmmJ8q209sjLs85JXd/++KCj9K7D9sD4V329W1e7tk2/M93Yyon/oFbGj/tLfDLWLf934ssbaJm2L9rV4v/AEJK/L+bVdK3ef8A2q1y+75UuFeKqmpaxbXkTtBL+9/54+bRzAfrbZ/EXwhqX+o8S6Tc/wDXG8Sr2t2cXiHwlqEFteLePLA0SXFv/pH+58lfi5rGtz2fzX06ojfd3rWZYfE6+0G6il0jWL6wuF/1T2Mrxbf++aj4h8x+vHgZLPxPapqemRQ6lo8u6KL5dnlSr8j/ACfeRt++uzZ1ufKWWC5h2r8qQrXxP8H/APgoRY+EvCWn6V4q8NNquoLArtfWM6RSzs3zu7ps27q9j0r/AIKHfCl7dFntvEFg7fe/0XzfK/4Gj1jym0ap77qtnY37W866R50sX3fOXYi1YttViubhLOW5je7++8KSu+2uV8N/H74feKtNivtM1xnt5fnV3gdf/HP4Knf4r+Dppvs0GuQPKrfMj70f/wBAqJDO587Yz/e2bfubqrPcru+62/8Aub64qbx/odz8s+p+TF9/54HT/vunv4z8KusUseuQJuqOY1PxX3Ncyoqrs/2Kz7lGSX5lrd3xO0UrLsi2/cWqV4kTypFF/F/G9eqeOZ9zbT7Ytq7/ADfkVE+/uqWbSvs0W6eeRLjb/qdqP81bELxQ27qsjJu/ufxVof6NDFp8V9Zs9vuV96Ns3L/v0cwHKXmlNHb27RSeckq/3dm2s14XTf8AL8y10GqpFZ3nlWysif72+tKz02DVWfyG/wBIX55Xdf8A2SjmA4pE3tt/4BWhc6a0MW1op/tDf6rYv3lrqH0NpJdzRKm373zVt6Vts9NvYrbdbfal8qf97v8APX+5RzAcj4b0Gx1WW3s9TnXTbeVm3Xcyu3/APlr2DW/hLBf+AYtaXXo9Y0ewZEltLRfKf+5v3t/6BXkU0Koz7olT/frtfBNtea34N1jSLFWvLhWW4W3T77L/ABp/7NXNU5i4xOafw3ocMTt/pM25v3SO3z/+O/w12fw60dbOW4lVdn+w/wA71yj38tnKkbSyJLb7k+dNm1v7ld78MZorzQ9Qubmdn3RN5Wxf+Wv8FXHmIMX4kX8X2+0iaJn/AHTvv2/drhNS1X7fpdxF5k83lKrrub/br1C8vNMmmuILlWubiLan2dN+/wCb7lc1r2iW2t6TcXNjZx2bqv2fyfn3y/P9/wD4BRKXJIuJz2m2bXlg88G6ayil3tCjfOv+3XTTeFZbm8i0+2gjR5fKeLcyJu+T+B2qxonwxl03VLeJY2v4riD97M++Lyv462LzwZp943nzwK9xb/J9hvp3d2XYmx/uItYykAWPh+LwfaprWlSXc3n2vlX1vcRb5rWVfldFdf4XdN1afhi3WSW4nlsYrO4+w+V/aOnq9rcWsuz+NE+WVX+T79M03Sl8NyPuaCG0uNyLMjOnlNs++jr8v+zVj+x7l1uJdQ0q7mlb52mhvE81l+4n8H3vuVEpByhovgDQdF0e4eKWbV03xbtQ8j7Psbem9GR/vf8AANtXZvBmkaVqkqxaZcvZNK0q3cM+9JV/2P4v+A112iaIug+H7dtetrm2t7jbFBLfS+b5W5/k37U+X/x6q6eMNPh+9Y21zFby74E+eLa2x/4m+b/Z2f7FRzF8p2vwN8eeHvAfiZ/+JUttp6t9otXef7VLO2z/AFUSL/F5rpWP4qv18ZePtV8VeI76xSK4s9n9nO0X7pWTZ8/97Yjbm31w8yahCy3kF9JDFFO1wtum90iuJU+d9/3l37P4NtdwnhvwrZ+JtQsV0z7Hp8trE669d33yK2z532fw/f2bP7tc3LGMuY2iS/DGz1DxCt7oeixSX+oS7Xur60XzZdsXzonm/Ou1Nnyp91q6az8W6ZYLbyy3n9qxNEvzw3ixPOvzp/rWTdursvD3jnwd8F/AeoaZ8N4I9S8SyxN5urTLsib/AG5XZPm2fw7PlWviqHUl0HxBFp+n+Dm1K4aV3iu7ht9wzN/H/d/8c+9UU4yqyCofUF/N4c17VE2anJ4PuLWLe1pDefan+ZP432IrfJ/fSuc03bpsvjXw4rNqUUV5YalZv9x5Vl2b33/8Drw/wN428Rp4j+XU5NEfzWt76F182VYm3/vXeV2+ZHX+BPlr0b4aeCb7xF4312xsda1C8RtOWX+07tvnVl+f5/7q/wB1K7Ix5BHcWHg/UP7USXyrGwiVm8r7PEj/AHvvonyf+z15/wDGD4dReG7yLXNB0+51i7t/nW0uJZZdzf7af9911WpfEjxH8HNc/szxLpk9/wCVFE/2tN9xb/Mn3/Nb5V/u15v8cviLqesalpOs/Ybvwqml/uor6KXzUn+f59ifxfx1cTKR414/ex1iZ9T0yC5hu1bZdQzRbPIb+5/31WVoPirXvCt5FeWzXem3Fu37q4h+TbXoupeLYNe+0RWdi0On+b5qwu2/d/cll/2qx9S8Q6VDYS7YJ/tf3F/uM1dhB7L8N/2uvFGmy/bo10t7hdvn+da7PN/75r6A8Dft7Weq3Dxa14cjsP8Ap4t7l5U/742bq+Cn+G/iO2V7u+0zULC3lXfBvtX+asS21LULO6SL94+77rou+o5Q5j9XrP8AbA8DzRW8/wDaH+tbZ5LxS71/8crotK/aQ8C6k0qwXy+aq797MkSMv9/e1fk/beNvsEu25n2P/t11Gn+Nlv1iigvmdP7nm1EjbmP1Ys/i14c1Zkax8UaIiN92F5d7/wC//BWtpXjmLUJX+zX2haki/eexvn3/APfGx6/LGHW2s4vKguWtpW+Rnf7i1t+G31r7R5+kSz+b/wA/Fu33qxlEOY/VBNVidUlnigTd91/Pq3NqU8Nu08Fs14i/eSFvnb/cr8101vxRo9q6614qaGK4b97b3crujf7f+1VrSvG2tabFLbfbtSv9P+/shX5P++N+6nqUfpRDqsD26S/Mi/8ATaJ0dP8AgFVZppdVaJvIj+zr88Tvv3tX586V8Y9QsJUl0zXtW02Vf+WN3debF/3w1bdt8ePiJZ7PP8WSQxM392L5KzkOJ9+200qRRbl8n+D5Pnps1ws2zczJu/4BXxZo/wC1F4qeX91rkeqovyfuYIv/AIjdXV2f7Y0th/o19BZvdxfef5KzNuY+pfO+z/vVaWZP7m3fVt3aZU3RfI/8DrXzIn7ajQ26StodjcvuX5IdRREZf7++mf8ADeHhyzs/N8R6Vc6Ozfd+zzxXCN/wOnyhzH0w9ta7k3RKlw33XRfu1YtkiTypVZnT+NPKfZ/wCvBbz4qeEPFWpaPLZ+Np9Nu79f8ARXhbY7f7D/7NegXk2vaC1oulXP29/K+5cfOkrL/t/wANAzsr/wCw/an+ZYXZfm/v1XhsNM1VpWiiabytred89cvrHiddYiRbzT5LCVmXynmfcjN/v/3v9isLQfiLc+Fbx4tVngTTPPb57iVEfbRygepoi7dvlbEpjpF867VRK5ez+MfgXVbiKC28UaX9ol+7vn2bv++q3ftltqDI1tcwXLr9xElTZSAE02B2+Zvkb+B1rjfHlr9s8FanPYrcwyvaypFsi2XEX8G9VautmvrOwuPLb/Rnb/a3o1Y/iTWIPK82L76/eR13oy/5SgD84vBP7McuvfHZG1XUNQ17R1Vbpb5IvtDtL8ieU77/AJmRv4P9iv0A/wCFPyw6zcarF4z8RQxMqp/Z6SxJaKqp8n7ryvvJ/fra8Bw6ffyy3OnwfZol+eeGFdiea3+x/ervkSOn8XxClLl+E+bIf2MPCdnqVxqUWp+IJtVll81ru41HzX3fxv8AMn+3Uusfss+GryJ4JdPV02797qj19GzQ7vmWqUKfP/qpEeriR8Z8par+xP4a1VnnubZnlb+Pd8//AH3XH69+y3Y+A1e+W81b7vy+TE97F/c+dK+4HsI5vvbtn+9T0hVPu0e8Ryn536l+ypr3iqNNT0PxD5KN93fpzxfN/to2yuU8Q/sW+ONVV4pdc09EX54nSz/eq3+/vr9OHhV13N/4/Vf+zbaZd37t/wDco5pByn5T3P7JHxC0rzV/tCO5tIv+Xh1dN3/AKytY+EXiWw0mKzi0VdSdmbz0SJPNl+f/AGtu2v1lm0WB/wDlmtUrnw3Y3kflz2cEyf3HXfUe0kHsz8hLH9ntrm/uINcW7sNv+qt5pVi3f/FVw/jBNQ8Byy6ZpFzPYbW2eS6pv2f79fsxrfgDSNY02WzubaOa3Zfuba+X/Fv7NngLwl4gt59QX7NFLv8AsrvK371v44tn/j1XGuR7M/OrRPD194h1R28R3N2mnqu9rtF835v+A1oaV4D+2X+7RbZr/T9u/wA64+T5v7nzV+guifswaVr0tlrlzodtpqfMk+no3mpdKvyJvdXT/wCKq2/7K/hd/tE66QsMX32RF3/98Vf1kPZnw5baDpFnP9mvIIN7L991T/viotS+C2kX67ra8jR2+6rtX3Vefs62NnbxL8sPzbF3qlcbrf7K9neXHmrBvlX5/k+So9sHsz4Z1z4Oano8UrRM29fubG+9WL4P8Ga94qlu1tp/sf2VtjJMzp81fbV/+zlrlhby+Vqt9DE33UVUldf++q42z/ZXnsJbv7HfXM0srb5Um/5atsraNaIcp883Pwu8Y2a/K0dyn+xPvqv/AMI34lsG232i3Oxf+W1vXuF/+zf49m1Z1sbmPTYrf7szwfI3/j9UvGfwZ+J6aakUviGCa3Xb5qQxfZ3Zf9+j2kSOU+d7/Qdev7h5/wCzLt0/hbbVS30HU7NXllsWh/gXf8m56+ntb/tPTbdF/sqfTYlXZ++Z3T/gDrXOQvPfxWXm/wBnzW9w3yu86S7W/wBpPvLVRqkfEeP6V4S/tK4T7Tq8dt/A2/76sv8ABXSzfD2+tm/0bU2mTb994q7i88Gafry3cun6QtzcWreVdWOx0lgb/c/+IrgtYm1HQ71/7M22dpEqpLaef5qbv79Pm5gDTdS8UeHrjzYmu7N4m+WaGX71eq+DP2pdesF8rV4INSi/imSJElrx/WPEi6xZxNBc3Olagv8AAm7Y3/A65eG51GGV5dvnPu+b/ao5S+Y+5tH+OXhzXrBJ/ti2cqt86Xc77/8Avit2w+KPhzUmRYtTbfcf8sZm2f8AjlfCWm+Klt23S7oX/i3Vtf23aTRP/pLPu+TYkv8ADUezL9oZX29mt7eJtz+Uuxd/8C1X+TzE3L8lD7k3/Ls/u0zydm+uw5ixeTbIkXdvT/eoubNbm1TyJ/3Sr8ybXfbV6wSx+zv9uZt/lb4n8/ZVSGF9NXz4J/Ot/v8Ayf8As9QBYeG8vLeK1luVh2/d+X5FVat2Gm2sbJ/p3k/7e371F5eXNtaxXU8X/H1/qv8Aao2N9qtJftmyVm+Z5v8A4j+KoA1fJleDbtbf9z+5VJIZ3t32q2xf79bs2qxJbo14sEKN8kWyXfu/4BVJ3geXyFlWG4X5/JmXZuX++n96gsqfYPtkTqyr5v8Au1Fok194bvPN8rzot371N2zzf+B1pPbXyXHm7o9Ndv8An4+//wB8VFeWH2m6RNQaC/e3+f8Acs6P/sb/AO7RIDn9VtbnUr918iT7XcMz7Jm3uv8AwOvS/hvYf2P4Lt923zWlb5P7tGg6b9vs4v7TXzreL/VW673dv+B10ulWEV/YW9jp1syXDSyyxQ7f4d7v/wCgVdIDzzxVZ3N54glvIH87d8n2fd5W5v8AfrQ8NzLpVrFZyxLNFt3rsX7rb/n/AN6qWleVYXl215Y+dFK32j9638P/AAKrdz4w1VGt4JY2S0t932NbddiRbv7lc0vfkQaF5DPNqVxLZtJeQ+avz3DeUis3yfc/+IrPvNN1Ow1S7ivl+0v5q7biGdkRlb/lr/tL/sVLoN5qGq3n7+eNImVtvnffeX/9uutufAepppt3fTtHDZLBvuoUZZZZU3796P8Aw/fqPh902icV4Zv/AOx/tq20FjcvtW32TNs+9/cT+Kur2a9oMtvPZ2Mk1xYSrcKkN0kVv5X8aOrp8/8ADtrl7C6gVni8pdNu2+dbiZfNli/uPvb7v/2dewXnw0gs/Aela9qviqTStQuovNW3uGR/P2o7oi/7T/8AoNVy+8XymO/x1vHV1XQ7lIpVX9zN5SRK39/7j7l/4BWZY+JNX8T38tz4li0S8uEiVIprSLZtt1/gRF/h/h/3qo2E0Hir/SdMn2Xcv+vmuIE/cM6fP/stXqPg/wAEwaPePAytqr3T74Li4g2eVF/wH+H/AG6mXLEDH0eFUsJWlWSbU7dl/wCJfcS7/Nt9/wB/eqfKyJ/BWTc63r1y0Utj++lilZ/Ot9kUv3NibV2bZV/30+bfXqGleANP8W+NEgVtlwrbp76GD/j1Vf7n+1/uVF4q0Sz8E+N0sdeaS5tFXzbGaJUt0ntfu+U/lfN5qfP833fkSseYuR5f4wttc8PaXpWp23ihofl+y/Z9cgilT7O38CKqfM+/fWVomsahYapLZ+F9a0n+25VX7DcQ2bpLArJvfZuT5V/2NldFqtjc63pr3lncwQ6n9uS1+w3d4ju1vs+/tZEXbsf+/trP1j4S6LY+Kri+1OLUtS8q1V1bSXe4lnl/j2eVvX5KuMjHmmZ/wiv4NS1S71PxR4hW/u2bZK/3N3+//E1fUfhvxVoNnb2mn6HfQJ5UvlNbwxeV82x3+5/F8n3a+cvCvwB0/wAeS+RpmmXd5qepf6qZ3+yy/ut8r+Un97Yj/fqvo/wi0iw1633eL7mz1C3nRPJ1T5Hib++jr93/AH6uUole8d6njbRfjNdah/xNZ9N1Oz+Sz8mV0RVZ9n71F+Vvnrq3+Euhv8ObRdTvptb1WJfKsdMt755YpbhX+/K+xGVf9ivNP+Gcrbw3qz2emQat9ouIN7XFjZy3Hmrv+R0f7rb/AJ/nr3P4e+G77wxq0tjqUWoWD/ZfNlh+1W/lS7vnR5dr/e/vJRH4h8p8/f8ADM998V/Ez3P/AAh134GS4b96/wDa0Tou3/lr9n+83+z86163bfsbeF9NtX/f3Opah/FfXc6b92z/AGfl/uV9IeG9K8nffT3cds9x91Hid9vz/wB+t7+zfJ+80DpK2/zk2fNXTGRHKfHnjD4S/EbUtGfSrzxxfPZbdm/7Kn2hl/6615PqX7P3iG5v/KVmsPl2edCqf991+jH9g2d43ywbP7uz79VLnwfpjq/mW0lt/tu38VXzEcp+aWpfsweIXlRry5bVbSKXe0KQeU7f8Dpl58Fv7Bk+Xwgt5F/E6fvZf++N/wD6BX6MXPglbZd1mrPufeqJ/FXG+NtKvPDzIumeHLvWL3bvZJoNiL/sb/71QB8L/wDCC+FbNbdr6znsLuVd/wBndpYvl/gf/wBCrn/Emg6Y9un/AAi+oz2cqt/rkneVP9x6+mNS0q88YXH2nxLobaVoUV59na+eJ4nWX++ib/u/7fzL8ldb4S/Z407w3F/pk66rcN964SBNi/7lAHwv4bfxRrzXE8V5BcxRS+V50332augfw34vd90qwbP4X82vsXW/ghpj+a1taRvD5rbJnXynb/brzXxh+z3qszXFzpuuapZvt2LDMyXES/8AfSVEi4ngP2PxZZ7NqwTKv9yX5KbN8S7nRJfK1fw1BN/z1mdtm2vW9B/Y/wDEtyq3niPxLeXN03/Lpb71iT/f+et25/ZRsZrK4gnub55ZV+5u3ov+4n8VR7ocx5jf6b42fTvtOmW1ppVo33YUZ3eudfwH8RHXzWW2d2/vt89e8W3wF8Y+HordvC+qrNabf+PfU4tyN/wNfmpj2fxP8PRTNqfgyDVbeD52/sy++f8A74aj3S4nmWj/AAW8calpvmrqem212rfNbvE/y/8AA6u6P8BGvNLWDxDYtf6w08r/AG63n+0I/wDcTZ8qxf8AA65zxV8YPFEOrOt5oOqab/Gto6p8q0Q/tFfYdNSCL7dZys3mtui+638H/s9VykSOj+Klz4j8DeMtKtotPn/s/TYJbre8Xzs2zZ5T/wCzv+X/AHa5rSv2h/EN/qlvbam18lxEv7iHz5U8r/YT5/lrn9P8VeGtSZGu9cZH2+Ur3e/5v+B/8Crd16wg0HTbvU9K1O2uU8j7/mpKn9//AHt1UXzHtHhL4qarptrLfW2r6g8W7fdWl9O8sTf9sm+Vqu+MPj3c+J/s8Eqx3Kbd+yGDzYl/4B/DXzVZp46ms4p5baC5SVd6o/ySstW/+FqT6UtxZ3327Sv3TI1vFL8m7/vis+WQcx679pXWNnmtPDt+Rkfen/7NaD6xqelN5+n6vPZy7dipFveX/wAdr5yTxV9j1L97qc9y+3Y0ySu/m7f9v7rV2GieP9Ps7W4+0ztDLu+Xzl+fdRykcx7r8Lv2t/EPw916Wx1DRb7xJpUTfN9ol/0iL/0P5d/8Fe2v+1vpHiGXStK8NeFdU1LU79tjWl20Vqlqv995W+Wvk238W2dno1vKs7aqlw37+Hbs+Vf93/gFV/EPxas/7Nu9MsbOC2laBkWaFdjqzf7f/A6x+M2jI+/f2Zf2gf8AhM21PQda0/8AsfW4pZbiK3fZvZd7/I+3+5sr6Dh1Vfu1+HXwf8bav4f+KVk9jqr77qJknl8/512o7ptf+98q19v+Cf2w9Q0q18jxGsesSrt+e32RXH/fC/K3/AK25eUj4z7uS83t8zU5/mr598K/tReCfENujf2q2mv9xk1GJ0evQLf4taDtTbrmnujfd/f0c0R8p6Kny0O+2vOk+Ovgzc6N4j03zV++kM6NtrV0n4teE9bt0ls/EOn3P+wkvz0cxqda6b121X03R9P0eJ4rGzgs4mbeyQrs+aq+la5Y6ku6zvILmL+J4W31oNcrt/1q0x6j3RfvLUT7d1M+07/4l/4BTH/2WrCUQ1Ipq8f+KNtY+MPEGmaRfWbXmn2E8WoNsV/llR96f+gV6b4t8SWPg/Qb3WtQnjtrSzXfLNM3yVwvgC2l17TZby+jV5bhvN86b+L/AOxrmlEs6W2e2uWfyPn2/e+XZWrDZr5XzKtV9KsP7NtUiaX7Tt/uLsStB32L93fQa8pn3mm+dFuWKPzV+7vSs2bR1dtzLs+X5kroraHevzN/wCh7aL5PlV6OUOU42bw2if8ALKqieDYPk/dfJ99flrV8VeCdX8Qy/wDEv8Sto9u3+tt/sqP/AN8P96tPRLC80fTYrbUL5tSmi+T7Xt2bqgiMTlLzwNFMySrArv8Acbe2ys3Vfh7Z3P7poP3S/wCz96vSHtl3fL9xv9mq/wBglmZPN8tEX7rwtUhyxPEdY+CbJbyxafPHC7L/AKm+g+0RN/vpXzr8Uf2VPDWm+ItK17Wlj0d2/dTpoe+KKVv4H2N/wPdX308PzfNF5z/c315/8YNHvNY8OvBbQb/3sXm7NnmrFvTfsf8A3KinHl+ExjTifOvgn4e+GPD2qSrpUt9cxSqqRX2oWr74v7ieb/Ev93fXmPxd+FEusXVlfahP4bm+1XTWq6hoyS+b/sJcbv4q6jxbpvhyz1zU7nwZ4z0uHULiJkn0G7llf7V/0yT+FW/u14fompa9c+KJZbazvpn81vPsXg83d/uN/wB8ffrWPMdMvZSiP174D6hZ+JLfRbaW7vLiVW+ypaQfP/f+5T3+G+ueDNS8i5sY7+Jf+Pq0eL55dn/LL5fu/wC/X1L8PfB9z4h1S0ngi1bw9qCr5TPcRb/m/j+Rk+66V6rr3wWXxhN9p1m+jmdVVFeFnif+P77r96tvaSMfZxPlLwr8AfAfxd8K+INT0/w9feGLfSYPNlm1CX52+Te+z+9sryR/2XdK8SRJP4a8caJqT/wwvL5W7/gdfXfj/wAJeJfCuo6f/Z+gyf6O3/IT0lt7sv8Au760NNtfB3jaL7NrWnwX9xb/AHvs9qlvcNL/ANNbf5Pmrhli5Upe8X9UjKPuyPzPmT+Laqfx0Qw/bJU+XYjVof2bK8SSsyujfdfcny1X+zXO5JYoJH3K3yba+jPNJbx9KttlnfSyIm3fFMi79tPdFRU2yq/y/Km10fb/ALlaeiaJc6xdRXjaVJfxWvztvZIov+Bu/wD6BV2FLnUr99V1OXzri8nWJptqIn+4n/jlQQY9/o+y13RxedL/AHPvvtrT8MeFbm8aKeVY0SJ/uTXSI9dU+mxeG1ll1DzNKuGbb5MzO7sv9zYv9/8A26mew0z+0op/sM9/KzbETz9nzf7lAGZ/wj2xfN3abbJuZFuE+fb/APZVLZw3iSyxXLT/AGttqLcQxO6RLXV3lzpm5/7Qtms3b90qTRJvb/Yd1/8AiKfeXmi2d1ZTxS3KX235obeffFt/uOn3f4N1SWZ9h4Dlma3aCdZpVl+0edNF95v4N9Q/8IHYw3txLrl58+796iT/AD/7GyrH/CST2epJcr594ksTbbf7V8kS/wDAapal4w1DWLDaq/6O06otvt812/v7P9mgkfNqvhzTfNs4JVeLcyeTCzs6/wDA6dNcz6JcRS2c8kP2eD5dn39rJ89dd4k0HwTf2elNoOoNDqEr+VdaMjO0vy/xvu+7/HWhrfgy2ezeKKxa51CX5PKTfv8A9ylGUTXlmeY2Hi2eazRWsWeLdsW4+T7tXrm/l1hYmaz3yr8i7IvkX/gdesTfs0+IU020in0hvtDL8tu7JK67f9nf8v364Hxh4G8Q+APEdppWpwQaDqDRfaFe7nR/NX+D/Vb/APviuTniR7IwNY8E3mq3UUqxfYHbakDwtvlaL+/Wlo9tPeXFpbXPmXLq2ye4ddvzf3H/AN+s/wDtvXPEl/FY22oNcyxKzy74t+1f77/7Na1n9ms9ZeKBLnW7e1gillu7SdPJX5/ubG/ipS5gOik8eaHDZ3FjY6V9m1i1XyryxuIvK89fuPsdvlp9h4T0/W/CV3qrW1p5WmwLL/Z9uvmoy/x7Hl/+I/grBuXbxDFqcssSw2V032VfOZ4kVWo03wHquj6ClnFqG+yX97LCiOjr/t72pxL+E4Wzv9VfxLez+Hom0fQv3X+iQyonyt+6/i/5a/P/AOP17F4G+J09h9rutQbUNb0yz8q1XTPsey+iZvkR9/3fK+R/++Kr+BvCVzNcS3N81o+lf8eq/ZF2eay/f3/J91Nn/j9egXmlanea3aSpeXepah5UrrNtRHiVX+RE3fNSqSKM3ztT0Gw1DWvDV80139qlS+eaJ/4vn3+V/sIny1j2HifxHftbxavq+iaxd3DRRRfa9MdHtbdvndH/AIdz7NuyuqudSsfCWjW8rWcl/dxbl8m7uvn3N99P7tTeA9H0jUrWXU4rO+8PS267LpJot+1dm/8Ay9Y83MOXvGh9juZtLdtVuYLx/wDWtaXCxeVu/wCuXybV/wC+qPDfgPVdWZvtNs2j2lv+6b7CyRSt/sI6/dXY/wAz/wAVcveXPjPTZbvSNI0pYfD95KsX267i3vEvyfOjt/F/sVzmt/EvU/EPgW30WdmsLe6lZ5YbRkS4ZVd32fMm3c/8WyumMQ+E9j8T+D9X+wafoPgLSp7DTLeX7ReataXT2sS/J8lvFL95pXrzx/h1PfrpXiP+z7H7XZ3LJqP2vU/KdVZP7i/ebZ97fXnmpeJ9X1Vktv7QvvNt4vl/tBvKSKWL59nyptZk/h/vb/v12fg/wxfP46uP7VijfUPKiSC3eVN9quz+N/4m2bFq+UR9MfCXwNpWieHNt4y3P2fdLapqG90Xd/cRvl/4An9yuw0SwlRpW+zRvaL8krwr5X/jlYWi+OrzQbV7OezW/tLX91FcW/8Ae/uI/wDt7/4/7j11Fn4qs76LbFbKlxb7tyeeibv+Afw1tEs3bPSrO5lT+zJ9m3/j8S4V02y/7jf7lXU8N2cNvLulgfd/yxdnfb/8TVLTZr7W7C4tpdKWa+tf3u94tztF/t7tlW0s76G3llvGjsL1W+z79z0wHJokFyqQRXiw7W3RJDWz/ZVzZ7PNup3/ANh23o1YP/CK3kMUUsF4v2hfvPDs31pw3N48iRajeT/Z/wCKbyN7r/t1XKQMR4kb9/BHbf8ATZ5d9W7azluWRVl+Tb8qQt96i5sNkW6JZH3fd3/J5q1meTFDcPL9jZH/AOWTo33qiMSyx4t0qz8T6bLpV5pS3NrcLsZ7hv8AxyvEviR8HPFmiWFlY/DmJdNtLdVeJ5rz/VNv+46N96L/AIHXvGlP52xYp97r83yNvers1/a2a7blpLnzf3Sp/dZqYHhnwT8J61oPgv7D440prPXbeeV5bt7xLhL/AHO7+bFt+6vz/crq7/wxpl43+qVN33k2/erqJLBbm6dll2SxNsZPv1Yhs9kvzQSP/sf3q4pSN+U5fTfDdilw8Dbk/vI38VW/+FewTSebFEru/wAmyb+7Xaotnbfeg8nau/fN89UndbzYys1tKv3aQcpzifD2Brd4oLbYjLs3u1ZVt8JdPs12r++i3M7Ijb926vQEvHRniZd6bd9MTyki81t1sit9+gOU8y1v4J6RqTSytZ2yO37re8W99v8AcrjNY/Zg8PX++D+wYblNvyvtr3i81vTNHt/NvLyOGLds3zN/FvqvN4h2S7bbT5HRm2rLVcwezPkzWP2GPCd4vm/2UsMrf3K868Q/sPaHpV6m2zVHVvlRGf5v9/b81feckly63EsEDQ+b/B9+s+HSv7Sd5bzT2tpd2xXmaq5iPZn56eMPgb4v0HzV0rQZ9Ydm2RfZ5djr/tvu/wDZK4rTfhR46vP3uoeDL6Z4m+X7nzNX6cf8IZZ3N1+9XfKq7N6RfdWrCeDLGz2LBFGi/wACJRzEezPy8uPhF4xsNJfSrn4dtc2X2priKGG5/ewbn+dIq2Ifh1q8Nq9npHw3+xpcL802oMj/AP7VfpbN4SsZmTzVj3/c+f8Au1ND4DtNu1V+Wr5g9mfmz4P+FFnprXFt4hgW2uJWZ1Sxnbf5WzY6fN/BWf4hh+E1uz+f4aneXbvd0bfu/wC+a/Ta6+G+lX+zz7aC5/67QI9c1rfwK8PalcRKtjHbeV/BDEiI1RzB7M/MHWNb+GGiWbtpmlb5W+RbdFuEuN//AHxtWsLTbnUHuH/s/XLR4lX5bG+l3vF/sb6/UC//AGafDl5s8rTIEl371fbvf/vuua8SfsnaHre/7Zpkc25vmh8pP/Qqv2hPKfA0KfEHRLBJ2sftNlu3tsZXrI1L4i3L3G2+gvrDd935dlfXXiH9hvSt27T59SsE3fchvpdn/fFcff8A7H/iWFXiXV57m3dWRoZYkdNtHule8eFaD4ktYYfKg1Nf9I+SX7Rauj7f9/56z7z4hN4Y1x4rXVZHRW+XfLvSu9uf2JNQ01fKg1XULP5fl+X71cJrX7J3iPR5f3sTX9v/ABbPv7f9ir5okHd2fxdn16/t10+W5h+Vf+PeXY+6u70f9oHx7oN48Fn4znudv3obueL5f++kryfRPhvoM1hFbXNn9jeL/tlKtReJPhLpFhLbrc6ndpaS/dm8/en+/vrT3A5j12z/AOCh3irR9Su7bUNT0u/2y+UyXFts/wDH1rsJv+CkdjprbZdMtJpVX71veS/+gbK+LPE/wr0W2aX+yvEO91Xfsu1+Rm/3689s7BtqTqy71al7OJHNM/R/WP2k7n9oHS7KxvPDn2bwUt5El88zea8rb/kfZ/dR/mr6O+G9zoej2D2Oh65aak7Kr74fn+z/ANxP/sK/O/QfjT428H+DYoG8OeTceV5sGoWlqktvKv8AzydP4fk/j/8AHK9l8Pftz+FbPTYrGfw9d6VqEu1JfOiiTzf79c1SP8ptGR94aVrcCW7RX1yr3cT723/I+3+B6tpNZ3P3Z2+b++1fFlh8WL6/1R7zSFaG7b7t9qDpv2/3P9pa6vWP2rtT8MW9vbXOgrc6n/y1mSfYjf7ibKx5ZnT7SJ9VR7Yd+2X/AMe3VYtn3rvZVr4tf9t7xHbX/wC48L2UNov/AC21CV0f/vv5FrqNK/bz0jci6h4avnf+J7SVET/gG6r5Q5on1bs3/N/6BUTybvl+5XiOg/tgfDTVW8qW8vtEdV+b7Xavs/77XdXoGg/FTwh4t+bSPEun3/8AHsSX5/8AvhqjlDmOu2Kn3d3/AH1T4UX+9srOtte0+83rbXkFy6/e8mXftq9HdRPUFjLlFhb71M+x/aYkZ4mT/Zqw8Ksv3vu1Yhdf4fnrHlIieH/ED4CeDvG2qO2q6DYvd+bvV/uOv+3/AHqi03wZ4ehlt7GDSrvTbtV2Mz2b+VtX7n73ftb79eseJ7OBGt75lV/mWLZsqKaFU+aWJXRvu7K2L5Tl9ESe2uvsbXkE1ov3fl/e1u7I0V/KlaatO2SKOJN21KseTFMrqy7/APbrIDmdn39qs7/3HqKbSrZ1/wBJtleVvuvtrYezl+1Pt27P/H6HtmSVN23yv4t7VPIB+RSeGLZLh/Ibzt3zsj/cdqdbeHmm/wCXGT+5stK9u8E6DBrek2U89tH9ob7zzS7Nzf7CV1Vt8NILOZFil8mJfn+9XtHmxifP82iS/wBl3EEVnI8Xyyy2MLb3l2/+zV13g/w9P9ou9QvNIW5uPsvmxfZGRIoIv+eSP/sf7nzV61beD2htXWLbZzbv9d5qO7f7fy1yV5pUvwx1SLVZ7xbnSvmSD7PE+y1uPub3T+L+Os+Yv4Dj9eh/4TDRrjT5bNbaVtrxJNL/AKr5/ub/AO9WPZ+AIrzVooJdVks3uG81XS1d0iX+5vX5Wb+LfXstnbW3jD7PLbahbTWl7/r3eLZKrf7FV7m/0XRGSxgaS82s0v2i4be9Yxrcxjzcx5Fqvwo07SrxLHdd6xqDL+68qV0l/wBh/wDZVP7lauj/AA9gsJYll/ffZ2Xa9x/3xs/+wrsPEPiGX7HLFbRK8rfPPC8W99v/ALLXbfBnUoNHitPEur3lpbJL93S7uD97t/v7G/iraMi4+8Hh79nWXVbe0b7DHolvKu9pni+f/vjfXpvgb4S+HtH1Z57NbT7XE3zagn72X/gH8K1oeMPHVjc6DFeWd9OiXH3rF2R3/wBjZt+avNLzx/4l0G3iXTNQWziZ9my3gRPvf7H8Vc0uY7IxPUPG3g/U9e0XUNK0/wAuwS4XY12yxPLt+/8Aw1X8B/Auz01rfWpfF7ard28Xyw3FqkT7tnz/AMdcr4V+N7eHZpbPxLPc36St+4R7Xe8rf+hV6ro/xC0zxhavFFYwaa9v96FIkfcv+/8A+yVzS5onTHlLGm6JpHh5bLWpbPzr1pZX864Z3i+VP4P7v92vGv2gbaWG30rULxoLy0in8qeZ4vnXc+9E3/8Afde9WGn2MLJZyxM9lL/pEEKS/JXmvxpttIh0uKx1xY99+yutj8n8L/JLs/2P4/8Afrm+0FSPunzP4b0HT7y61O+l0+SF7pv3VxcMnzL9/wDh/hr0Lw38O9PmsLq8s2tra3iVfNu7i6S4SXa7/P8AL91f7qPVfW/CWg6rpdvp9tY22lfZ13yxWk/zs3/PV/7u/wCSvEv+Fbz/ANpW8Vt4a11PmaKX7Dq1rbpPF/A+zf8ANXpRieby8sT2PUvgHea5pdxFba9G8Ureas3kPLtb/c/hWuEs9N8QvdWlt9pV/wCzWaL7RY/vbef/AH3/AN/+Cur8MeB/EPgS1uttjrtnpWoxeVPp93eJezLKr/fi3S/ddf4f71aGnpp+lat9h0jwnqX9ttF5s9pC2z739yL7u7fvq5RDl5onH+F9V1eztYra+tmmiinZ/wDRInR9zb9++u902byfECarFc3N5e3kUVqunou11Vvvvub+5sqxDpviXxneP9h0qeHT5V2L/aDIjrF8n33+8rff/wCA1tp8IrPwxLEs9zI6XkqyyvCz+VBt/wBtn3K3+38tc0oyDlkY9trGg215qDXK2OpfN+6sfsv3VVPkd3/i+f8A2FrB8cpc+EorLUNF0iO2ll+SeG4bZEv/AACvSbb4b+HtEs7tbnQY7DTL9vs6/a7r7RL/AL6J95vkq1oN1p/hKwSz3R3N6srPLp92yfuLX+B9jfd2fKv/AAOojEOU8y0HwNL4n0nU7yCxuYUiiWWe+f8A0e3tfk+dNkr7WaX5F3ony7Erd8MalbQvFqDXk9hqFvEzS6ZMsX3m/wCWTxbPu/7n9yuov/iFeeM9DTw1PBpvhu3Zv9M+13jvLO2/fsR1+7/B8+9qwvB/wx/t7xHcaV9m+zbYt7PqcqPaMy/x+b96X+Pb/draUp/DEJHKalc77pFW21CzvdWi3xJ5Hm+bu2J8+3+4/wAvyfM3yV5l4w1vxb8LvEGp20DQaw9wu+WW3geJItyfci/i+T/b/iSvqrWPgP498K6amp2NzaPe2/72KG0dN6q2z97vl+X5P+A10Gj6x4OvPDN7F4ofT/7T8rfO98372dv4/vPub/fq6PN8MjGPuHwbYftJ69oMtxZ32oXNzdsqxMl39z/Y/g211uj/ALQPii8v0gttXZ7L7ksMKosS/wDXL5P+BVhftA6J4O1W4vf+EYn/ALSleVd0yRfIr/x/PXjl/wCD57rzfsdtJbbfuPDK/wAzf367y+Y+sNY/aQvNEVG1e81B3X5P9EunXdF/H89aGj/tY6HDptu0virULxJf3TQ6hFL5sX/sv/A6+R9H+EXjHW7eW5sbm5+yxfJ9om3+V/33/wAArV1j4P8AiPw9pv2y816037V8396kvlfPsff/AHaCj7A8PfEhfH+qPFofjqR9TilWW1tN32d3/wC+vvV3Oj/E7VfCtrcN4vubTZt2LNaKsVwzf7iv+9/4BXw94Y8ErYrNeW3iXTdevYm/0XZL9nTd/f8A9qtB/hz4o161uLxrmCaW3XfPM67Nrff/AL9HMB+iEPx+8C6bZxS3fi9rOJdibLiJ3lb/AIBsrqPCXxa8M+JLj/iS+MdJv9q7JYfP2P8A98NX5Naxea5om9rlp7yLdsWZG83cq1p+D/E9j4wuLiBtKu7x7VfNlexi+dV/20qR8x+td5420izvIrO5ltvtdxvfZ5v3Yv777a46/wDH9teX6RSz3KIvz/6O3/of8VfDXwc+J2zx1p+gXlnHNoUs+xLi7V4rv5f4HX7yr89em3/xOns9clgVYHllZkaH5/4fkf8Az/sVyy5pG0T7T0TUrG/hT7Mv97++nzf8Cq68146o1tLBCn8Tzb3218f2Hx11Oxs0+xyx/uv+mvyK3+xWx/w1XfWGyKLTFdPuNN5vyK1Rym3MfTGpeJ20qW7W8We/fylSzhRd6Sy/7i/99fPT7a8nRYllVvtaL+92L/FXzUn7VFz9nlnudMkmiX/WvFKjbVau48DfG/TfE9nKq6vBpt35XzfaF/8AQKv2fL7xjzHsv9pS/wATb02/J8vyVn6xfrc7Lb7d5L7fmRPvt/8AE1nw6XbeIdL2teR3/mr/AMfCfPtb+D5KseGLPw9oita2d59s1PzWVvm82VW/j+T+Gszp5TQ8PeANF0qKKWK2+ZfuvNK8u3/vp3ro/sawruVtj1k3E2oX9v8A6HK3+zvqrYQ69Df776exTTNvypCkvnbv9vd8tBZuvDP9ndopY9/8Mzr8lZmjp9sbzb65j/34fkRv+AU+5vPtkqW1n/x8XEq7WT59y/360P7KW2VIvK2Iv8G2gxkE1sqfNFFG/wDuffq3bQxPF80Sp/sOtVEtl+9/H/vUybzYV3LPsoJLb6VZu3zQRv8A79V5tHXzUlgnkttv3tn8Vc14e+IVjr11dWdtqv8Aptq2ye3mg/1Tf7f3K6VLnUNqM0VtN/twtsoAf9mvIYkaC8jmb/b/ALtQw2cv2qW6ltv3rfxo9Ted/FLZr/2xapUaKaNGglkoM+Yi+3snytEyL/v07+0lj+82ynvMyf62Len99Pno85Xb5drp/foCJF/od591o33fO2yq9zo9tt27dn916NS8PW1/F+6ZrN/4fJqV/tiL97zqDQz5vD1teL/qlrnNb8AW14vyqv8AD/yy312eyV/m83yf/H6e8Py7llXf/vUAeE+MP2Z/DXjaKXz7PfLL8jTQs8Tr/wB814/4h/YY1C8X7HH4ovn0df8AlxZUd3/7a/er7OeRrNdzKzp/sVg+M/ijoPgC4tItQi1DVZZfna30aze6eJf777fu1lUrxpfELl5z4iuf2GNPtm+zNorOits87z3+b/b+V65LxD+wfc20W3RfMT5djfx7q+0LX9oHXPFviCWz0j4W3MOiL8kV9fT+VLL/ALezZ8tehaPDqdzo0UuoaZBDqe397DDP8m7/AL4q6eJ5okezPh+z8E+JfDdrFFAtzYW6/IyTRb6+ff2nPD1zc29ldtbKl2suzfCv+tX/AHK/UW/8eeF9Nt3i8Q22paJL9xnm0yWWL/vtU+aqWpeA/BPjDS4tVgXS/EOj3G5FvoYk2K6/fR/7rURxPvESiflPYeBvGfiGw09r68WzsvKXyv3vmvt/2E/hrYm8E2Olb59S16S8+zr+6t5pdj/+h190eKv2RfBni1fMlgks5m3f8g+8lRNv/Aa8M8SfsAaY9xcfY7nVLZNvy+dP9o3f7j7K6faRkRynx5bfEvUEvJWilns0Zv4281Nv/Aq77R/iLpmt26LqsU9+6r9yGXZt/wBxa9ovP2db7RLO4s/7P0+/t7eJUV7iLY//AAPbXhmvfs0+JfDd5LeNp/2y33eaqWMuz5f+BVfuyF7xt22vRXl55+iwT2yfcaF2R9tXdK8eX1nfpcwLse1+feipv3Vy739z4MuvI1PStW0q7VV+e4g3o9ZWpP5y/bt0czSt8v2edEf/AL4ar5R8x9K+DP2gfiNZ3jy2eprbWkrb2tLiCLZ/47Xd3/7Wnjiwt5WWXS3lRv8Alta7Eb/vmvim28VT6UySzwSJF/fm2J/4/VvW/iWtzYeRbLIm5djb56xlTLjUPsjRP27fEuiRebrn9k6rE7f8e9oro+3/AH67jT/+CgWh29+n27w1cw2TfelS8R3X/gGyvzVTxDPMu1druv8Avv8ANW/Yal4ov2Rv7FkvPl+XZZ1Hsw9ofoB45/b20ia1lig0j/iWRN5st95rb/K/j2Js+9Xr3h743+B/E+k28uleMdNvEZd6s7bH/wC+Gr8vPiFqXiPW/CVpptz4VXStn+tu3XZLLF/ufeZaz/hzrFtpV1FpUtzH5235dkv8X9yiVP3S41z9cNL8YWN/EjLqtjc/N/robpa6u2uWZU8qVnRlr8tLN289GjgkR1+Rf40rYm8f+KtKZFTV9QtvKXYqJO6Itc3si/aH6YPcywyfc3vs+/Vea5l2s235/wC5X5tW3xa8XW8u5fFWpfN97/SndKtQ/tA+PbNk+zeLNQeJfu72R/8A0Kr9kHtD/9k=">
            <a:extLst>
              <a:ext uri="{FF2B5EF4-FFF2-40B4-BE49-F238E27FC236}">
                <a16:creationId xmlns:a16="http://schemas.microsoft.com/office/drawing/2014/main" id="{6EBBAEFF-F9BD-4066-9887-B8355B5FE480}"/>
              </a:ext>
            </a:extLst>
          </p:cNvPr>
          <p:cNvSpPr>
            <a:spLocks noChangeAspect="1" noChangeArrowheads="1"/>
          </p:cNvSpPr>
          <p:nvPr/>
        </p:nvSpPr>
        <p:spPr bwMode="auto">
          <a:xfrm>
            <a:off x="4285128" y="34290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20" name="Picture 7" descr="D:\IYCP\PHOTOS of IYCP Project\photo\West bin in the community.JPG">
            <a:extLst>
              <a:ext uri="{FF2B5EF4-FFF2-40B4-BE49-F238E27FC236}">
                <a16:creationId xmlns:a16="http://schemas.microsoft.com/office/drawing/2014/main" id="{932684EA-970A-4AC0-A150-58B3DF4AB1D7}"/>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477401" y="1707874"/>
            <a:ext cx="2726447" cy="2966641"/>
          </a:xfrm>
          <a:prstGeom prst="rect">
            <a:avLst/>
          </a:prstGeom>
          <a:noFill/>
          <a:ln>
            <a:noFill/>
          </a:ln>
        </p:spPr>
      </p:pic>
      <p:pic>
        <p:nvPicPr>
          <p:cNvPr id="22" name="Picture 21" descr="K640_Prepared for handover handwashing materials (4)">
            <a:extLst>
              <a:ext uri="{FF2B5EF4-FFF2-40B4-BE49-F238E27FC236}">
                <a16:creationId xmlns:a16="http://schemas.microsoft.com/office/drawing/2014/main" id="{A82B9C9C-15A6-4007-AA26-76A30208E7BD}"/>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5940154" y="1757484"/>
            <a:ext cx="2879407" cy="2923798"/>
          </a:xfrm>
          <a:prstGeom prst="rect">
            <a:avLst/>
          </a:prstGeom>
          <a:noFill/>
        </p:spPr>
      </p:pic>
      <p:sp>
        <p:nvSpPr>
          <p:cNvPr id="24" name="テキスト ボックス 23">
            <a:extLst>
              <a:ext uri="{FF2B5EF4-FFF2-40B4-BE49-F238E27FC236}">
                <a16:creationId xmlns:a16="http://schemas.microsoft.com/office/drawing/2014/main" id="{84EA4E4E-F5B9-472A-A83B-9A4C33E13AFE}"/>
              </a:ext>
            </a:extLst>
          </p:cNvPr>
          <p:cNvSpPr txBox="1"/>
          <p:nvPr/>
        </p:nvSpPr>
        <p:spPr>
          <a:xfrm>
            <a:off x="3205507" y="4866040"/>
            <a:ext cx="5614054" cy="1632755"/>
          </a:xfrm>
          <a:prstGeom prst="rect">
            <a:avLst/>
          </a:prstGeom>
          <a:noFill/>
        </p:spPr>
        <p:txBody>
          <a:bodyPr wrap="square" rtlCol="0">
            <a:spAutoFit/>
          </a:bodyPr>
          <a:lstStyle/>
          <a:p>
            <a:pPr>
              <a:lnSpc>
                <a:spcPct val="120000"/>
              </a:lnSpc>
            </a:pP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石鹸、トイレブラシ、</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ほうき</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、マスク、手袋、ゴミ取り、ゴミ箱、</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バケツ</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歯ブラシ、歯磨き粉等の</a:t>
            </a:r>
            <a:r>
              <a:rPr lang="ja-JP" altLang="ja-JP" sz="1400" dirty="0">
                <a:latin typeface="メイリオ" panose="020B0604030504040204" pitchFamily="50" charset="-128"/>
                <a:ea typeface="メイリオ" panose="020B0604030504040204" pitchFamily="50" charset="-128"/>
                <a:cs typeface="メイリオ" panose="020B0604030504040204" pitchFamily="50" charset="-128"/>
              </a:rPr>
              <a:t>衛生用具を</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配布</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石鹸の必要性を感じた現地の青少年赤十字メンバーは、学校でソープレイジングを企画。継続的に使用するため、自分たちで石鹸を集めています。</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 name="グループ化 24">
            <a:extLst>
              <a:ext uri="{FF2B5EF4-FFF2-40B4-BE49-F238E27FC236}">
                <a16:creationId xmlns:a16="http://schemas.microsoft.com/office/drawing/2014/main" id="{ED9313AA-EB2A-41FC-A2FA-24715558576C}"/>
              </a:ext>
            </a:extLst>
          </p:cNvPr>
          <p:cNvGrpSpPr/>
          <p:nvPr/>
        </p:nvGrpSpPr>
        <p:grpSpPr>
          <a:xfrm>
            <a:off x="171094" y="555636"/>
            <a:ext cx="806895" cy="908005"/>
            <a:chOff x="51505" y="635704"/>
            <a:chExt cx="806895" cy="908005"/>
          </a:xfrm>
        </p:grpSpPr>
        <p:pic>
          <p:nvPicPr>
            <p:cNvPr id="26" name="Picture 2" descr="C:\DOCUME~1\ADMINI~1\LOCALS~1\Temp\VMwareDnD\cf604e98\国旗_ネパール.png">
              <a:extLst>
                <a:ext uri="{FF2B5EF4-FFF2-40B4-BE49-F238E27FC236}">
                  <a16:creationId xmlns:a16="http://schemas.microsoft.com/office/drawing/2014/main" id="{C70DC72F-0F00-4020-A8F3-CCE3522EEB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7" name="タイトル 5">
              <a:extLst>
                <a:ext uri="{FF2B5EF4-FFF2-40B4-BE49-F238E27FC236}">
                  <a16:creationId xmlns:a16="http://schemas.microsoft.com/office/drawing/2014/main" id="{7F58CF27-1250-48B1-8A9F-AFB076F375A9}"/>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8" name="図 27">
            <a:extLst>
              <a:ext uri="{FF2B5EF4-FFF2-40B4-BE49-F238E27FC236}">
                <a16:creationId xmlns:a16="http://schemas.microsoft.com/office/drawing/2014/main" id="{CA721D8E-9BAC-41F1-81B9-606076C1E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401" y="4776251"/>
            <a:ext cx="2726447" cy="1636547"/>
          </a:xfrm>
          <a:prstGeom prst="rect">
            <a:avLst/>
          </a:prstGeom>
        </p:spPr>
      </p:pic>
      <p:pic>
        <p:nvPicPr>
          <p:cNvPr id="29" name="図 28">
            <a:extLst>
              <a:ext uri="{FF2B5EF4-FFF2-40B4-BE49-F238E27FC236}">
                <a16:creationId xmlns:a16="http://schemas.microsoft.com/office/drawing/2014/main" id="{B841335E-2671-4EF7-BA53-41684DE828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316463" y="1703459"/>
            <a:ext cx="2511076" cy="2971057"/>
          </a:xfrm>
          <a:prstGeom prst="rect">
            <a:avLst/>
          </a:prstGeom>
        </p:spPr>
      </p:pic>
      <p:sp>
        <p:nvSpPr>
          <p:cNvPr id="30" name="タイトル 5">
            <a:extLst>
              <a:ext uri="{FF2B5EF4-FFF2-40B4-BE49-F238E27FC236}">
                <a16:creationId xmlns:a16="http://schemas.microsoft.com/office/drawing/2014/main" id="{25C0DBCA-1320-4427-BDEE-970625A5CE2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31" name="タイトル 5">
            <a:extLst>
              <a:ext uri="{FF2B5EF4-FFF2-40B4-BE49-F238E27FC236}">
                <a16:creationId xmlns:a16="http://schemas.microsoft.com/office/drawing/2014/main" id="{E00E329E-B952-4479-8D6B-73244B10D257}"/>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衛生用具を配布</a:t>
            </a:r>
          </a:p>
        </p:txBody>
      </p:sp>
      <p:grpSp>
        <p:nvGrpSpPr>
          <p:cNvPr id="32" name="グループ化 31">
            <a:extLst>
              <a:ext uri="{FF2B5EF4-FFF2-40B4-BE49-F238E27FC236}">
                <a16:creationId xmlns:a16="http://schemas.microsoft.com/office/drawing/2014/main" id="{AFFDEC82-90B4-4629-BF7E-0159926C865B}"/>
              </a:ext>
            </a:extLst>
          </p:cNvPr>
          <p:cNvGrpSpPr/>
          <p:nvPr/>
        </p:nvGrpSpPr>
        <p:grpSpPr>
          <a:xfrm>
            <a:off x="5796136" y="618875"/>
            <a:ext cx="2010767" cy="1461303"/>
            <a:chOff x="6812647" y="1463641"/>
            <a:chExt cx="2010767" cy="1461303"/>
          </a:xfrm>
        </p:grpSpPr>
        <p:sp>
          <p:nvSpPr>
            <p:cNvPr id="33" name="円形吹き出し 9">
              <a:extLst>
                <a:ext uri="{FF2B5EF4-FFF2-40B4-BE49-F238E27FC236}">
                  <a16:creationId xmlns:a16="http://schemas.microsoft.com/office/drawing/2014/main" id="{5B7ECF3E-15FD-410F-A55E-950D1A9671AC}"/>
                </a:ext>
              </a:extLst>
            </p:cNvPr>
            <p:cNvSpPr/>
            <p:nvPr/>
          </p:nvSpPr>
          <p:spPr>
            <a:xfrm>
              <a:off x="6812647" y="1463641"/>
              <a:ext cx="2010767" cy="1461303"/>
            </a:xfrm>
            <a:prstGeom prst="wedgeEllipseCallout">
              <a:avLst>
                <a:gd name="adj1" fmla="val -59130"/>
                <a:gd name="adj2" fmla="val 433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25">
              <a:extLst>
                <a:ext uri="{FF2B5EF4-FFF2-40B4-BE49-F238E27FC236}">
                  <a16:creationId xmlns:a16="http://schemas.microsoft.com/office/drawing/2014/main" id="{EEBD1938-72FE-445C-927B-5F0324639CE6}"/>
                </a:ext>
              </a:extLst>
            </p:cNvPr>
            <p:cNvSpPr/>
            <p:nvPr/>
          </p:nvSpPr>
          <p:spPr>
            <a:xfrm>
              <a:off x="6957576" y="1560352"/>
              <a:ext cx="1774696" cy="12858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59</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校に</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対して</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ja-JP" sz="2400" b="1" dirty="0">
                  <a:latin typeface="メイリオ" panose="020B0604030504040204" pitchFamily="50" charset="-128"/>
                  <a:ea typeface="メイリオ" panose="020B0604030504040204" pitchFamily="50" charset="-128"/>
                  <a:cs typeface="メイリオ" panose="020B0604030504040204" pitchFamily="50" charset="-128"/>
                </a:rPr>
                <a:t>衛生用具</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5" name="吹き出し: 角を丸めた四角形 34">
            <a:extLst>
              <a:ext uri="{FF2B5EF4-FFF2-40B4-BE49-F238E27FC236}">
                <a16:creationId xmlns:a16="http://schemas.microsoft.com/office/drawing/2014/main" id="{59D5C93A-CD0C-4D0A-815E-A565070F57A8}"/>
              </a:ext>
            </a:extLst>
          </p:cNvPr>
          <p:cNvSpPr/>
          <p:nvPr/>
        </p:nvSpPr>
        <p:spPr bwMode="auto">
          <a:xfrm>
            <a:off x="1484458" y="4187018"/>
            <a:ext cx="1592970" cy="371085"/>
          </a:xfrm>
          <a:prstGeom prst="wedgeRoundRectCallout">
            <a:avLst>
              <a:gd name="adj1" fmla="val -59170"/>
              <a:gd name="adj2" fmla="val -123251"/>
              <a:gd name="adj3" fmla="val 16667"/>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46800" numCol="1" rtlCol="0" anchor="t" anchorCtr="0" compatLnSpc="1">
            <a:prstTxWarp prst="textNoShape">
              <a:avLst/>
            </a:prstTxWarp>
            <a:spAutoFit/>
          </a:bodyPr>
          <a:lstStyle/>
          <a:p>
            <a:pPr algn="ctr" eaLnBrk="1" hangingPunct="1"/>
            <a:r>
              <a:rPr lang="en-US" altLang="ja-JP" sz="1400" dirty="0">
                <a:latin typeface="メイリオ" pitchFamily="50" charset="-128"/>
                <a:ea typeface="メイリオ" pitchFamily="50" charset="-128"/>
                <a:cs typeface="メイリオ" pitchFamily="50" charset="-128"/>
              </a:rPr>
              <a:t>IYCP</a:t>
            </a:r>
            <a:r>
              <a:rPr lang="ja-JP" altLang="en-US" sz="1400" dirty="0">
                <a:latin typeface="メイリオ" pitchFamily="50" charset="-128"/>
                <a:ea typeface="メイリオ" pitchFamily="50" charset="-128"/>
                <a:cs typeface="メイリオ" pitchFamily="50" charset="-128"/>
              </a:rPr>
              <a:t> </a:t>
            </a:r>
            <a:r>
              <a:rPr lang="en-US" altLang="ja-JP" sz="1400" dirty="0">
                <a:latin typeface="メイリオ" pitchFamily="50" charset="-128"/>
                <a:ea typeface="メイリオ" pitchFamily="50" charset="-128"/>
                <a:cs typeface="メイリオ" pitchFamily="50" charset="-128"/>
              </a:rPr>
              <a:t>PROJECT</a:t>
            </a:r>
            <a:endParaRPr lang="ja-JP" altLang="en-US" sz="1400" dirty="0">
              <a:latin typeface="メイリオ" pitchFamily="50" charset="-128"/>
              <a:ea typeface="メイリオ" pitchFamily="50" charset="-128"/>
              <a:cs typeface="メイリオ" pitchFamily="50" charset="-128"/>
            </a:endParaRPr>
          </a:p>
        </p:txBody>
      </p:sp>
      <p:sp>
        <p:nvSpPr>
          <p:cNvPr id="36" name="テキスト ボックス 35">
            <a:extLst>
              <a:ext uri="{FF2B5EF4-FFF2-40B4-BE49-F238E27FC236}">
                <a16:creationId xmlns:a16="http://schemas.microsoft.com/office/drawing/2014/main" id="{FF8C3BA5-A4C2-46B8-AE0E-B30B9ECEFC26}"/>
              </a:ext>
            </a:extLst>
          </p:cNvPr>
          <p:cNvSpPr txBox="1"/>
          <p:nvPr/>
        </p:nvSpPr>
        <p:spPr>
          <a:xfrm>
            <a:off x="1270000" y="1361440"/>
            <a:ext cx="1320800" cy="510195"/>
          </a:xfrm>
          <a:prstGeom prst="rect">
            <a:avLst/>
          </a:prstGeom>
        </p:spPr>
        <p:txBody>
          <a:bodyPr wrap="square" rtlCol="0">
            <a:normAutofit fontScale="62500" lnSpcReduction="20000"/>
          </a:bodyPr>
          <a:lstStyle/>
          <a:p>
            <a:pPr>
              <a:buFontTx/>
              <a:buNone/>
            </a:pPr>
            <a:endParaRPr kumimoji="1" lang="ja-JP" altLang="en-US" sz="5200" dirty="0">
              <a:solidFill>
                <a:schemeClr val="bg1">
                  <a:lumMod val="50000"/>
                </a:schemeClr>
              </a:solidFill>
            </a:endParaRPr>
          </a:p>
        </p:txBody>
      </p:sp>
    </p:spTree>
    <p:extLst>
      <p:ext uri="{BB962C8B-B14F-4D97-AF65-F5344CB8AC3E}">
        <p14:creationId xmlns:p14="http://schemas.microsoft.com/office/powerpoint/2010/main" val="403798581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778F6B90-6DD8-4E67-AA72-578E37ABCBCF}"/>
              </a:ext>
            </a:extLst>
          </p:cNvPr>
          <p:cNvGrpSpPr/>
          <p:nvPr/>
        </p:nvGrpSpPr>
        <p:grpSpPr>
          <a:xfrm>
            <a:off x="171094" y="555636"/>
            <a:ext cx="806895" cy="908005"/>
            <a:chOff x="51505" y="635704"/>
            <a:chExt cx="806895" cy="908005"/>
          </a:xfrm>
        </p:grpSpPr>
        <p:pic>
          <p:nvPicPr>
            <p:cNvPr id="15" name="Picture 2" descr="C:\DOCUME~1\ADMINI~1\LOCALS~1\Temp\VMwareDnD\cf604e98\国旗_ネパール.png">
              <a:extLst>
                <a:ext uri="{FF2B5EF4-FFF2-40B4-BE49-F238E27FC236}">
                  <a16:creationId xmlns:a16="http://schemas.microsoft.com/office/drawing/2014/main" id="{56A8521A-BFD6-4A8D-A5CD-9282653852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C916D607-B8A7-43E8-B7B8-C1284D9ED1B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19" name="テキスト ボックス 18">
            <a:extLst>
              <a:ext uri="{FF2B5EF4-FFF2-40B4-BE49-F238E27FC236}">
                <a16:creationId xmlns:a16="http://schemas.microsoft.com/office/drawing/2014/main" id="{FDD43684-1957-4A6D-B83A-2FD8B53BDDE1}"/>
              </a:ext>
            </a:extLst>
          </p:cNvPr>
          <p:cNvSpPr txBox="1"/>
          <p:nvPr/>
        </p:nvSpPr>
        <p:spPr>
          <a:xfrm>
            <a:off x="398666" y="1647057"/>
            <a:ext cx="8346664" cy="598625"/>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ゴミ置き場、</a:t>
            </a:r>
            <a:r>
              <a:rPr lang="ja-JP" altLang="en-US" sz="1400" dirty="0">
                <a:ln w="0"/>
                <a:latin typeface="メイリオ" pitchFamily="50" charset="-128"/>
                <a:ea typeface="メイリオ" pitchFamily="50" charset="-128"/>
                <a:cs typeface="メイリオ" pitchFamily="50" charset="-128"/>
              </a:rPr>
              <a:t>車いす用スロープの設置、</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簡易手洗い場の設置、トイレ建設、水供給系統の修理、</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水タンク設置、排水　等</a:t>
            </a:r>
            <a:endParaRPr kumimoji="1" lang="ja-JP" altLang="en-US" sz="1400" dirty="0"/>
          </a:p>
        </p:txBody>
      </p:sp>
      <p:pic>
        <p:nvPicPr>
          <p:cNvPr id="20" name="図 19">
            <a:extLst>
              <a:ext uri="{FF2B5EF4-FFF2-40B4-BE49-F238E27FC236}">
                <a16:creationId xmlns:a16="http://schemas.microsoft.com/office/drawing/2014/main" id="{F80DA786-CEC9-49DA-8B77-6FD30DA6FD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1161" y="4477698"/>
            <a:ext cx="1991854" cy="2144388"/>
          </a:xfrm>
          <a:prstGeom prst="rect">
            <a:avLst/>
          </a:prstGeom>
        </p:spPr>
      </p:pic>
      <p:pic>
        <p:nvPicPr>
          <p:cNvPr id="21" name="図 20">
            <a:extLst>
              <a:ext uri="{FF2B5EF4-FFF2-40B4-BE49-F238E27FC236}">
                <a16:creationId xmlns:a16="http://schemas.microsoft.com/office/drawing/2014/main" id="{2E54CA8B-3562-4C2E-88C3-6428664B8A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96547" y="4477698"/>
            <a:ext cx="3619206" cy="2144390"/>
          </a:xfrm>
          <a:prstGeom prst="rect">
            <a:avLst/>
          </a:prstGeom>
        </p:spPr>
      </p:pic>
      <p:pic>
        <p:nvPicPr>
          <p:cNvPr id="22" name="図 21">
            <a:extLst>
              <a:ext uri="{FF2B5EF4-FFF2-40B4-BE49-F238E27FC236}">
                <a16:creationId xmlns:a16="http://schemas.microsoft.com/office/drawing/2014/main" id="{8A24ACDA-5915-46ED-8BEE-75D69CC24E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46"/>
          <a:stretch/>
        </p:blipFill>
        <p:spPr>
          <a:xfrm>
            <a:off x="328003" y="2228763"/>
            <a:ext cx="2828651" cy="2144389"/>
          </a:xfrm>
          <a:prstGeom prst="rect">
            <a:avLst/>
          </a:prstGeom>
        </p:spPr>
      </p:pic>
      <p:pic>
        <p:nvPicPr>
          <p:cNvPr id="23" name="図 22">
            <a:extLst>
              <a:ext uri="{FF2B5EF4-FFF2-40B4-BE49-F238E27FC236}">
                <a16:creationId xmlns:a16="http://schemas.microsoft.com/office/drawing/2014/main" id="{53D7750E-25D9-4502-BB4D-9FD8C16742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6200000">
            <a:off x="5244227" y="3193824"/>
            <a:ext cx="4398849" cy="2468731"/>
          </a:xfrm>
          <a:prstGeom prst="rect">
            <a:avLst/>
          </a:prstGeom>
        </p:spPr>
      </p:pic>
      <p:pic>
        <p:nvPicPr>
          <p:cNvPr id="24" name="図 23">
            <a:extLst>
              <a:ext uri="{FF2B5EF4-FFF2-40B4-BE49-F238E27FC236}">
                <a16:creationId xmlns:a16="http://schemas.microsoft.com/office/drawing/2014/main" id="{34EB503C-61D2-4B69-A61A-334D77D4C5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5400000">
            <a:off x="-3444787" y="3201691"/>
            <a:ext cx="4038049" cy="2269343"/>
          </a:xfrm>
          <a:prstGeom prst="rect">
            <a:avLst/>
          </a:prstGeom>
        </p:spPr>
      </p:pic>
      <p:sp>
        <p:nvSpPr>
          <p:cNvPr id="25" name="タイトル 5">
            <a:extLst>
              <a:ext uri="{FF2B5EF4-FFF2-40B4-BE49-F238E27FC236}">
                <a16:creationId xmlns:a16="http://schemas.microsoft.com/office/drawing/2014/main" id="{BE8C8F6F-ABDC-49FE-B407-75FF33D94696}"/>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6" name="タイトル 5">
            <a:extLst>
              <a:ext uri="{FF2B5EF4-FFF2-40B4-BE49-F238E27FC236}">
                <a16:creationId xmlns:a16="http://schemas.microsoft.com/office/drawing/2014/main" id="{3DEE984E-9984-43DE-BC53-B0D42126E524}"/>
              </a:ext>
            </a:extLst>
          </p:cNvPr>
          <p:cNvSpPr txBox="1">
            <a:spLocks noChangeArrowheads="1"/>
          </p:cNvSpPr>
          <p:nvPr/>
        </p:nvSpPr>
        <p:spPr bwMode="auto">
          <a:xfrm>
            <a:off x="2274957" y="625268"/>
            <a:ext cx="6869043" cy="92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性別や年齢、障がいに配慮した</a:t>
            </a:r>
            <a:endParaRPr lang="en-US"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トイレや手洗い場の整備</a:t>
            </a:r>
          </a:p>
        </p:txBody>
      </p:sp>
      <p:pic>
        <p:nvPicPr>
          <p:cNvPr id="17" name="図 16">
            <a:extLst>
              <a:ext uri="{FF2B5EF4-FFF2-40B4-BE49-F238E27FC236}">
                <a16:creationId xmlns:a16="http://schemas.microsoft.com/office/drawing/2014/main" id="{0FD08365-BB6F-45A4-9594-61F0610D10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250185" y="2228765"/>
            <a:ext cx="2865568" cy="2144390"/>
          </a:xfrm>
          <a:prstGeom prst="rect">
            <a:avLst/>
          </a:prstGeom>
        </p:spPr>
      </p:pic>
      <p:sp>
        <p:nvSpPr>
          <p:cNvPr id="28" name="四角形: 角を丸くする 9">
            <a:extLst>
              <a:ext uri="{FF2B5EF4-FFF2-40B4-BE49-F238E27FC236}">
                <a16:creationId xmlns:a16="http://schemas.microsoft.com/office/drawing/2014/main" id="{7F9EF30B-D96B-417C-8CC2-36B6E1FAB689}"/>
              </a:ext>
            </a:extLst>
          </p:cNvPr>
          <p:cNvSpPr/>
          <p:nvPr/>
        </p:nvSpPr>
        <p:spPr bwMode="auto">
          <a:xfrm>
            <a:off x="-3286196" y="4581060"/>
            <a:ext cx="2809928" cy="1254589"/>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en-US" altLang="ja-JP" sz="1400" dirty="0">
                <a:ln w="0"/>
                <a:latin typeface="メイリオ" pitchFamily="50" charset="-128"/>
                <a:ea typeface="メイリオ" pitchFamily="50" charset="-128"/>
                <a:cs typeface="メイリオ" pitchFamily="50" charset="-128"/>
              </a:rPr>
              <a:t>※</a:t>
            </a:r>
            <a:r>
              <a:rPr lang="ja-JP" altLang="en-US" sz="1400" dirty="0">
                <a:ln w="0"/>
                <a:latin typeface="メイリオ" pitchFamily="50" charset="-128"/>
                <a:ea typeface="メイリオ" pitchFamily="50" charset="-128"/>
                <a:cs typeface="メイリオ" pitchFamily="50" charset="-128"/>
              </a:rPr>
              <a:t>差し替えたため、削除</a:t>
            </a:r>
            <a:endParaRPr lang="en-US" altLang="ja-JP" sz="1400" dirty="0">
              <a:ln w="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97502045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6E4B942-F50A-4888-8454-B433B627FDE3}"/>
              </a:ext>
            </a:extLst>
          </p:cNvPr>
          <p:cNvGrpSpPr/>
          <p:nvPr/>
        </p:nvGrpSpPr>
        <p:grpSpPr>
          <a:xfrm>
            <a:off x="171094" y="555636"/>
            <a:ext cx="806895" cy="908005"/>
            <a:chOff x="51505" y="635704"/>
            <a:chExt cx="806895" cy="908005"/>
          </a:xfrm>
        </p:grpSpPr>
        <p:pic>
          <p:nvPicPr>
            <p:cNvPr id="14" name="Picture 2" descr="C:\DOCUME~1\ADMINI~1\LOCALS~1\Temp\VMwareDnD\cf604e98\国旗_ネパール.png">
              <a:extLst>
                <a:ext uri="{FF2B5EF4-FFF2-40B4-BE49-F238E27FC236}">
                  <a16:creationId xmlns:a16="http://schemas.microsoft.com/office/drawing/2014/main" id="{C0D2787F-8098-4D73-9AA1-9838666A6D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5">
              <a:extLst>
                <a:ext uri="{FF2B5EF4-FFF2-40B4-BE49-F238E27FC236}">
                  <a16:creationId xmlns:a16="http://schemas.microsoft.com/office/drawing/2014/main" id="{FE4CABFF-14CA-412C-9A90-C588E24F92B5}"/>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20" name="図 19">
            <a:extLst>
              <a:ext uri="{FF2B5EF4-FFF2-40B4-BE49-F238E27FC236}">
                <a16:creationId xmlns:a16="http://schemas.microsoft.com/office/drawing/2014/main" id="{89332B81-9942-475F-9BD9-D5916D58C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8666" y="3260410"/>
            <a:ext cx="4354662" cy="3342691"/>
          </a:xfrm>
          <a:prstGeom prst="rect">
            <a:avLst/>
          </a:prstGeom>
        </p:spPr>
      </p:pic>
      <p:pic>
        <p:nvPicPr>
          <p:cNvPr id="21" name="図 20">
            <a:extLst>
              <a:ext uri="{FF2B5EF4-FFF2-40B4-BE49-F238E27FC236}">
                <a16:creationId xmlns:a16="http://schemas.microsoft.com/office/drawing/2014/main" id="{5E9E0181-3411-4672-891F-0C00D2D21A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68283" y="3260410"/>
            <a:ext cx="3832833" cy="2674521"/>
          </a:xfrm>
          <a:prstGeom prst="rect">
            <a:avLst/>
          </a:prstGeom>
        </p:spPr>
      </p:pic>
      <p:pic>
        <p:nvPicPr>
          <p:cNvPr id="22" name="図 21">
            <a:extLst>
              <a:ext uri="{FF2B5EF4-FFF2-40B4-BE49-F238E27FC236}">
                <a16:creationId xmlns:a16="http://schemas.microsoft.com/office/drawing/2014/main" id="{A841FC8D-72DB-453A-9C79-70DE3783C3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7219349" y="1659234"/>
            <a:ext cx="1463548" cy="1499986"/>
          </a:xfrm>
          <a:prstGeom prst="rect">
            <a:avLst/>
          </a:prstGeom>
        </p:spPr>
      </p:pic>
      <p:sp>
        <p:nvSpPr>
          <p:cNvPr id="23" name="テキスト ボックス 22">
            <a:extLst>
              <a:ext uri="{FF2B5EF4-FFF2-40B4-BE49-F238E27FC236}">
                <a16:creationId xmlns:a16="http://schemas.microsoft.com/office/drawing/2014/main" id="{B24258DD-271E-4FEE-AC49-717B09DF642C}"/>
              </a:ext>
            </a:extLst>
          </p:cNvPr>
          <p:cNvSpPr txBox="1"/>
          <p:nvPr/>
        </p:nvSpPr>
        <p:spPr>
          <a:xfrm>
            <a:off x="4789439" y="5934931"/>
            <a:ext cx="3990520" cy="754479"/>
          </a:xfrm>
          <a:prstGeom prst="rect">
            <a:avLst/>
          </a:prstGeom>
        </p:spPr>
        <p:txBody>
          <a:bodyPr wrap="square" rtlCol="0">
            <a:noAutofit/>
          </a:bodyPr>
          <a:lstStyle/>
          <a:p>
            <a:pPr>
              <a:buFontTx/>
              <a:buNone/>
            </a:pPr>
            <a:r>
              <a:rPr lang="ja-JP" altLang="en-US" sz="1400" dirty="0">
                <a:latin typeface="メイリオ" panose="020B0604030504040204" pitchFamily="50" charset="-128"/>
                <a:ea typeface="メイリオ" panose="020B0604030504040204" pitchFamily="50" charset="-128"/>
              </a:rPr>
              <a:t>コミュニティ内全ての家にステッカーが貼られた後、政府の最終調査を経て初めてコミュニティ全体の衛生環境が改善されたことになる</a:t>
            </a:r>
            <a:endParaRPr kumimoji="1" lang="ja-JP" altLang="en-US" sz="14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7BF2DCB1-0387-4F68-B560-E23B41D2A216}"/>
              </a:ext>
            </a:extLst>
          </p:cNvPr>
          <p:cNvSpPr txBox="1"/>
          <p:nvPr/>
        </p:nvSpPr>
        <p:spPr>
          <a:xfrm>
            <a:off x="398666" y="1645085"/>
            <a:ext cx="6479564" cy="1619739"/>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本事業を実施するにあたり、行政や教育機関の理解を得た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建設資材運搬、砂利、砂、石集め、土堀り、土盛り作業は全て地域の協力で行われた</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建設資材費用、労働賃金は「学校」と「関係者」も分担</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本事業を継続するため行政からの助成金も</a:t>
            </a:r>
          </a:p>
          <a:p>
            <a:pPr marL="179388" indent="-179388">
              <a:lnSpc>
                <a:spcPct val="120000"/>
              </a:lnSpc>
              <a:buFont typeface="Arial" pitchFamily="34" charset="0"/>
              <a:buChar char="•"/>
            </a:pPr>
            <a:endParaRPr kumimoji="1" lang="ja-JP" altLang="en-US" sz="1400" dirty="0"/>
          </a:p>
        </p:txBody>
      </p:sp>
      <p:sp>
        <p:nvSpPr>
          <p:cNvPr id="25" name="吹き出し: 角を丸めた四角形 24">
            <a:extLst>
              <a:ext uri="{FF2B5EF4-FFF2-40B4-BE49-F238E27FC236}">
                <a16:creationId xmlns:a16="http://schemas.microsoft.com/office/drawing/2014/main" id="{83144D04-86B7-4F4B-9C02-75E825ED0F90}"/>
              </a:ext>
            </a:extLst>
          </p:cNvPr>
          <p:cNvSpPr/>
          <p:nvPr/>
        </p:nvSpPr>
        <p:spPr bwMode="auto">
          <a:xfrm>
            <a:off x="5446279" y="2633473"/>
            <a:ext cx="1697373" cy="795527"/>
          </a:xfrm>
          <a:prstGeom prst="wedgeRoundRectCallout">
            <a:avLst>
              <a:gd name="adj1" fmla="val 57896"/>
              <a:gd name="adj2" fmla="val -88666"/>
              <a:gd name="adj3" fmla="val 16667"/>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0" numCol="1" rtlCol="0" anchor="t" anchorCtr="0" compatLnSpc="1">
            <a:prstTxWarp prst="textNoShape">
              <a:avLst/>
            </a:prstTxWarp>
            <a:spAutoFit/>
          </a:bodyPr>
          <a:lstStyle/>
          <a:p>
            <a:pPr eaLnBrk="1" hangingPunct="1"/>
            <a:r>
              <a:rPr lang="ja-JP" altLang="en-US" sz="1400" dirty="0">
                <a:latin typeface="メイリオ" pitchFamily="50" charset="-128"/>
                <a:ea typeface="メイリオ" pitchFamily="50" charset="-128"/>
                <a:cs typeface="メイリオ" pitchFamily="50" charset="-128"/>
              </a:rPr>
              <a:t>衛生管理が徹底された家だけに貼られるステッカー</a:t>
            </a:r>
          </a:p>
        </p:txBody>
      </p:sp>
      <p:sp>
        <p:nvSpPr>
          <p:cNvPr id="26" name="タイトル 5">
            <a:extLst>
              <a:ext uri="{FF2B5EF4-FFF2-40B4-BE49-F238E27FC236}">
                <a16:creationId xmlns:a16="http://schemas.microsoft.com/office/drawing/2014/main" id="{53F3E404-8AA4-4FA0-9FCF-988409253312}"/>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7" name="タイトル 5">
            <a:extLst>
              <a:ext uri="{FF2B5EF4-FFF2-40B4-BE49-F238E27FC236}">
                <a16:creationId xmlns:a16="http://schemas.microsoft.com/office/drawing/2014/main" id="{F5206655-2BC1-4E10-817F-3488E7F469AA}"/>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関係機関、地域住民からの理解と協力</a:t>
            </a:r>
          </a:p>
        </p:txBody>
      </p:sp>
    </p:spTree>
    <p:extLst>
      <p:ext uri="{BB962C8B-B14F-4D97-AF65-F5344CB8AC3E}">
        <p14:creationId xmlns:p14="http://schemas.microsoft.com/office/powerpoint/2010/main" val="139534476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文字と写真のスクリーンショット&#10;&#10;自動的に生成された説明">
            <a:extLst>
              <a:ext uri="{FF2B5EF4-FFF2-40B4-BE49-F238E27FC236}">
                <a16:creationId xmlns:a16="http://schemas.microsoft.com/office/drawing/2014/main" id="{29149BC1-C663-43E8-B644-2C20D3FBB5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8" y="837344"/>
            <a:ext cx="8900662" cy="5623261"/>
          </a:xfrm>
          <a:prstGeom prst="rect">
            <a:avLst/>
          </a:prstGeom>
        </p:spPr>
      </p:pic>
    </p:spTree>
    <p:extLst>
      <p:ext uri="{BB962C8B-B14F-4D97-AF65-F5344CB8AC3E}">
        <p14:creationId xmlns:p14="http://schemas.microsoft.com/office/powerpoint/2010/main" val="355971347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5">
            <a:extLst>
              <a:ext uri="{FF2B5EF4-FFF2-40B4-BE49-F238E27FC236}">
                <a16:creationId xmlns:a16="http://schemas.microsoft.com/office/drawing/2014/main" id="{F514DB6E-5B18-46DE-B479-3301A5CF9484}"/>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pic>
        <p:nvPicPr>
          <p:cNvPr id="17" name="図 5">
            <a:extLst>
              <a:ext uri="{FF2B5EF4-FFF2-40B4-BE49-F238E27FC236}">
                <a16:creationId xmlns:a16="http://schemas.microsoft.com/office/drawing/2014/main" id="{687CD5E4-D3E4-4653-82EB-F8DBFF85F6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7216" y="2314643"/>
            <a:ext cx="2656764" cy="183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1">
            <a:extLst>
              <a:ext uri="{FF2B5EF4-FFF2-40B4-BE49-F238E27FC236}">
                <a16:creationId xmlns:a16="http://schemas.microsoft.com/office/drawing/2014/main" id="{6D501485-C032-4A26-B12A-498DFA4401DE}"/>
              </a:ext>
            </a:extLst>
          </p:cNvPr>
          <p:cNvSpPr txBox="1">
            <a:spLocks noChangeArrowheads="1"/>
          </p:cNvSpPr>
          <p:nvPr/>
        </p:nvSpPr>
        <p:spPr bwMode="auto">
          <a:xfrm>
            <a:off x="337216" y="4159593"/>
            <a:ext cx="2656764" cy="54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トイレを自分たちで掃除するメンバーたち</a:t>
            </a:r>
          </a:p>
        </p:txBody>
      </p:sp>
      <p:grpSp>
        <p:nvGrpSpPr>
          <p:cNvPr id="21" name="グループ化 20">
            <a:extLst>
              <a:ext uri="{FF2B5EF4-FFF2-40B4-BE49-F238E27FC236}">
                <a16:creationId xmlns:a16="http://schemas.microsoft.com/office/drawing/2014/main" id="{3B4723A6-0AD3-4A15-8A5F-360CF663DDDE}"/>
              </a:ext>
            </a:extLst>
          </p:cNvPr>
          <p:cNvGrpSpPr/>
          <p:nvPr/>
        </p:nvGrpSpPr>
        <p:grpSpPr>
          <a:xfrm>
            <a:off x="171094" y="555636"/>
            <a:ext cx="806895" cy="908005"/>
            <a:chOff x="51505" y="635704"/>
            <a:chExt cx="806895" cy="908005"/>
          </a:xfrm>
        </p:grpSpPr>
        <p:pic>
          <p:nvPicPr>
            <p:cNvPr id="22" name="Picture 2" descr="C:\DOCUME~1\ADMINI~1\LOCALS~1\Temp\VMwareDnD\cf604e98\国旗_ネパール.png">
              <a:extLst>
                <a:ext uri="{FF2B5EF4-FFF2-40B4-BE49-F238E27FC236}">
                  <a16:creationId xmlns:a16="http://schemas.microsoft.com/office/drawing/2014/main" id="{BE11AD91-68FD-4BF5-8C82-7CD5157B27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2A4B3107-BBA7-4299-9271-AC31A9F73F43}"/>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rPr>
                <a:t>ネパール</a:t>
              </a:r>
            </a:p>
          </p:txBody>
        </p:sp>
      </p:grpSp>
      <p:pic>
        <p:nvPicPr>
          <p:cNvPr id="24" name="図 23">
            <a:extLst>
              <a:ext uri="{FF2B5EF4-FFF2-40B4-BE49-F238E27FC236}">
                <a16:creationId xmlns:a16="http://schemas.microsoft.com/office/drawing/2014/main" id="{D7D65142-0AB6-44B0-845B-F6EC23721107}"/>
              </a:ext>
            </a:extLst>
          </p:cNvPr>
          <p:cNvPicPr>
            <a:picLocks noChangeAspect="1"/>
          </p:cNvPicPr>
          <p:nvPr/>
        </p:nvPicPr>
        <p:blipFill rotWithShape="1">
          <a:blip r:embed="rId5"/>
          <a:srcRect t="5021" b="21526"/>
          <a:stretch/>
        </p:blipFill>
        <p:spPr>
          <a:xfrm>
            <a:off x="3114152" y="2309587"/>
            <a:ext cx="2749951" cy="1844949"/>
          </a:xfrm>
          <a:prstGeom prst="rect">
            <a:avLst/>
          </a:prstGeom>
        </p:spPr>
      </p:pic>
      <p:sp>
        <p:nvSpPr>
          <p:cNvPr id="25" name="テキスト ボックス 24">
            <a:extLst>
              <a:ext uri="{FF2B5EF4-FFF2-40B4-BE49-F238E27FC236}">
                <a16:creationId xmlns:a16="http://schemas.microsoft.com/office/drawing/2014/main" id="{40595326-E566-4B86-8C03-523784B90369}"/>
              </a:ext>
            </a:extLst>
          </p:cNvPr>
          <p:cNvSpPr txBox="1">
            <a:spLocks noChangeArrowheads="1"/>
          </p:cNvSpPr>
          <p:nvPr/>
        </p:nvSpPr>
        <p:spPr bwMode="auto">
          <a:xfrm>
            <a:off x="3130802" y="4147903"/>
            <a:ext cx="2733302"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なぜ手洗いが必要か、どう地域の人に広めれば良いか考えるメンバーたち</a:t>
            </a:r>
          </a:p>
        </p:txBody>
      </p:sp>
      <p:sp>
        <p:nvSpPr>
          <p:cNvPr id="26" name="角丸四角形 25">
            <a:extLst>
              <a:ext uri="{FF2B5EF4-FFF2-40B4-BE49-F238E27FC236}">
                <a16:creationId xmlns:a16="http://schemas.microsoft.com/office/drawing/2014/main" id="{A07052D9-DA13-4B8B-B272-EAC8EFF09EC1}"/>
              </a:ext>
            </a:extLst>
          </p:cNvPr>
          <p:cNvSpPr/>
          <p:nvPr/>
        </p:nvSpPr>
        <p:spPr>
          <a:xfrm>
            <a:off x="328003" y="1532276"/>
            <a:ext cx="4284507"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生徒の行動が変化</a:t>
            </a:r>
            <a:endParaRPr kumimoji="1" lang="en-US" altLang="ja-JP"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E56C6D7A-AE23-4D07-B0AD-FDAE7E53792A}"/>
              </a:ext>
            </a:extLst>
          </p:cNvPr>
          <p:cNvSpPr txBox="1"/>
          <p:nvPr/>
        </p:nvSpPr>
        <p:spPr>
          <a:xfrm>
            <a:off x="4732115" y="1483974"/>
            <a:ext cx="4284506" cy="598625"/>
          </a:xfrm>
          <a:prstGeom prst="rect">
            <a:avLst/>
          </a:prstGeom>
          <a:noFill/>
        </p:spPr>
        <p:txBody>
          <a:bodyPr wrap="square" rtlCol="0">
            <a:spAutoFit/>
          </a:bodyPr>
          <a:lstStyle/>
          <a:p>
            <a:pPr marL="179388" marR="0" lvl="0" indent="-179388" algn="l" defTabSz="914400" rtl="0" eaLnBrk="0" fontAlgn="base" latinLnBrk="0" hangingPunct="0">
              <a:lnSpc>
                <a:spcPct val="120000"/>
              </a:lnSpc>
              <a:spcBef>
                <a:spcPct val="0"/>
              </a:spcBef>
              <a:spcAft>
                <a:spcPct val="0"/>
              </a:spcAft>
              <a:buClrTx/>
              <a:buSzTx/>
              <a:buFont typeface="Arial" pitchFamily="34" charset="0"/>
              <a:buChar char="•"/>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学校の新築トイレで手洗い</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9388" marR="0" lvl="0" indent="-179388" algn="l" defTabSz="914400" rtl="0" eaLnBrk="0" fontAlgn="base" latinLnBrk="0" hangingPunct="0">
              <a:lnSpc>
                <a:spcPct val="120000"/>
              </a:lnSpc>
              <a:spcBef>
                <a:spcPct val="0"/>
              </a:spcBef>
              <a:spcAft>
                <a:spcPct val="0"/>
              </a:spcAft>
              <a:buClrTx/>
              <a:buSzTx/>
              <a:buFont typeface="Arial" pitchFamily="34" charset="0"/>
              <a:buChar char="•"/>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排便後と食前に石鹸を使い手洗いを始めた</a:t>
            </a:r>
            <a:endParaRPr kumimoji="1" lang="ja-JP" altLang="en-US" sz="1400" b="1"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28" name="Picture 8" descr="hoarding board installation">
            <a:extLst>
              <a:ext uri="{FF2B5EF4-FFF2-40B4-BE49-F238E27FC236}">
                <a16:creationId xmlns:a16="http://schemas.microsoft.com/office/drawing/2014/main" id="{D2C3DF4F-6802-4ED0-9C22-97C74859BF4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925975" y="5153388"/>
            <a:ext cx="1867027" cy="1455193"/>
          </a:xfrm>
          <a:prstGeom prst="rect">
            <a:avLst/>
          </a:prstGeom>
          <a:noFill/>
        </p:spPr>
      </p:pic>
      <p:sp>
        <p:nvSpPr>
          <p:cNvPr id="29" name="テキスト ボックス 9">
            <a:extLst>
              <a:ext uri="{FF2B5EF4-FFF2-40B4-BE49-F238E27FC236}">
                <a16:creationId xmlns:a16="http://schemas.microsoft.com/office/drawing/2014/main" id="{02221FF6-60CD-4894-82FC-7CE150711A91}"/>
              </a:ext>
            </a:extLst>
          </p:cNvPr>
          <p:cNvSpPr txBox="1">
            <a:spLocks noChangeArrowheads="1"/>
          </p:cNvSpPr>
          <p:nvPr/>
        </p:nvSpPr>
        <p:spPr bwMode="auto">
          <a:xfrm>
            <a:off x="2993980" y="5193874"/>
            <a:ext cx="5016445" cy="137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フリップチャート・ポスター・パンフレット・フラッシュカード・小冊子・壁用カレンダーなどが全ての対象校に配布された</a:t>
            </a: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2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lvl="0">
              <a:lnSpc>
                <a:spcPct val="120000"/>
              </a:lnSpc>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訓練を受けた青少年赤十字メンバーは</a:t>
            </a:r>
            <a:r>
              <a:rPr lang="ja-JP" altLang="en-US" sz="1400" dirty="0">
                <a:solidFill>
                  <a:srgbClr val="000000"/>
                </a:solidFill>
              </a:rPr>
              <a:t>このポスターを</a:t>
            </a: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使い、学校や地域で普及活動を行なっている</a:t>
            </a:r>
          </a:p>
        </p:txBody>
      </p:sp>
      <p:sp>
        <p:nvSpPr>
          <p:cNvPr id="30" name="テキスト ボックス 8">
            <a:extLst>
              <a:ext uri="{FF2B5EF4-FFF2-40B4-BE49-F238E27FC236}">
                <a16:creationId xmlns:a16="http://schemas.microsoft.com/office/drawing/2014/main" id="{2855D779-A986-4BA4-93FF-62B18ADB7ED3}"/>
              </a:ext>
            </a:extLst>
          </p:cNvPr>
          <p:cNvSpPr txBox="1">
            <a:spLocks noChangeArrowheads="1"/>
          </p:cNvSpPr>
          <p:nvPr/>
        </p:nvSpPr>
        <p:spPr bwMode="auto">
          <a:xfrm>
            <a:off x="5984275" y="4159593"/>
            <a:ext cx="2900418" cy="7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石鹸の必要性を感じた青少年赤十字メンバーは、次に学校で使う石鹸を生徒から集める活動を行っている</a:t>
            </a:r>
          </a:p>
        </p:txBody>
      </p:sp>
      <p:pic>
        <p:nvPicPr>
          <p:cNvPr id="31" name="図 30">
            <a:extLst>
              <a:ext uri="{FF2B5EF4-FFF2-40B4-BE49-F238E27FC236}">
                <a16:creationId xmlns:a16="http://schemas.microsoft.com/office/drawing/2014/main" id="{A92B254D-B4C4-45A7-AA77-FEFA2A600B0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5984274" y="2314643"/>
            <a:ext cx="2831723" cy="1844949"/>
          </a:xfrm>
          <a:prstGeom prst="rect">
            <a:avLst/>
          </a:prstGeom>
        </p:spPr>
      </p:pic>
      <p:sp>
        <p:nvSpPr>
          <p:cNvPr id="32" name="タイトル 5">
            <a:extLst>
              <a:ext uri="{FF2B5EF4-FFF2-40B4-BE49-F238E27FC236}">
                <a16:creationId xmlns:a16="http://schemas.microsoft.com/office/drawing/2014/main" id="{9FF9C1BE-62B0-4BAB-8149-FD344C9BF322}"/>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itchFamily="50" charset="-128"/>
                <a:ea typeface="メイリオ" pitchFamily="50" charset="-128"/>
                <a:cs typeface="メイリオ" pitchFamily="50" charset="-128"/>
              </a:rPr>
              <a:t>衛生的な行動を学ぶ</a:t>
            </a:r>
          </a:p>
        </p:txBody>
      </p:sp>
    </p:spTree>
    <p:extLst>
      <p:ext uri="{BB962C8B-B14F-4D97-AF65-F5344CB8AC3E}">
        <p14:creationId xmlns:p14="http://schemas.microsoft.com/office/powerpoint/2010/main" val="108932600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2">
            <a:extLst>
              <a:ext uri="{FF2B5EF4-FFF2-40B4-BE49-F238E27FC236}">
                <a16:creationId xmlns:a16="http://schemas.microsoft.com/office/drawing/2014/main" id="{692CBB0C-F661-43B4-BE2F-63AA392DA07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328003" y="1797325"/>
            <a:ext cx="4944582" cy="324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7">
            <a:extLst>
              <a:ext uri="{FF2B5EF4-FFF2-40B4-BE49-F238E27FC236}">
                <a16:creationId xmlns:a16="http://schemas.microsoft.com/office/drawing/2014/main" id="{0FCA868D-414C-4FB4-B787-3AF6C5DE1EB6}"/>
              </a:ext>
            </a:extLst>
          </p:cNvPr>
          <p:cNvSpPr txBox="1">
            <a:spLocks noChangeArrowheads="1"/>
          </p:cNvSpPr>
          <p:nvPr/>
        </p:nvSpPr>
        <p:spPr bwMode="auto">
          <a:xfrm>
            <a:off x="311117" y="5035453"/>
            <a:ext cx="4893094" cy="67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600" dirty="0"/>
              <a:t>月経時に学校に行かない生徒の数を減らすため</a:t>
            </a:r>
            <a:endParaRPr lang="en-US" altLang="ja-JP" sz="1600" dirty="0"/>
          </a:p>
          <a:p>
            <a:pPr>
              <a:lnSpc>
                <a:spcPct val="120000"/>
              </a:lnSpc>
            </a:pPr>
            <a:r>
              <a:rPr lang="ja-JP" altLang="en-US" sz="1600" dirty="0"/>
              <a:t>正しい知識の理解と普及を行なう</a:t>
            </a:r>
            <a:endParaRPr lang="en-US" altLang="ja-JP" sz="1600" dirty="0"/>
          </a:p>
        </p:txBody>
      </p:sp>
      <p:sp>
        <p:nvSpPr>
          <p:cNvPr id="16" name="テキスト ボックス 15">
            <a:extLst>
              <a:ext uri="{FF2B5EF4-FFF2-40B4-BE49-F238E27FC236}">
                <a16:creationId xmlns:a16="http://schemas.microsoft.com/office/drawing/2014/main" id="{21C7B812-E5DF-4773-B18F-902D1C3B1697}"/>
              </a:ext>
            </a:extLst>
          </p:cNvPr>
          <p:cNvSpPr txBox="1">
            <a:spLocks noChangeArrowheads="1"/>
          </p:cNvSpPr>
          <p:nvPr/>
        </p:nvSpPr>
        <p:spPr bwMode="auto">
          <a:xfrm>
            <a:off x="5465022" y="5934463"/>
            <a:ext cx="2877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en-US" sz="1400" dirty="0">
                <a:latin typeface="Arial" panose="020B0604020202020204" pitchFamily="34" charset="0"/>
              </a:rPr>
              <a:t>再利用可能なナプキンを作る様子</a:t>
            </a:r>
            <a:endParaRPr lang="ja-JP" altLang="en-US" sz="1400" dirty="0"/>
          </a:p>
        </p:txBody>
      </p:sp>
      <p:pic>
        <p:nvPicPr>
          <p:cNvPr id="19" name="Picture 293" descr="K640_Practic to make reusable sanitary pad by JRC">
            <a:extLst>
              <a:ext uri="{FF2B5EF4-FFF2-40B4-BE49-F238E27FC236}">
                <a16:creationId xmlns:a16="http://schemas.microsoft.com/office/drawing/2014/main" id="{A863C70C-9892-493D-B9FA-6DADEBAA3533}"/>
              </a:ext>
            </a:extLst>
          </p:cNvPr>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5465022" y="2383808"/>
            <a:ext cx="3285606" cy="3502925"/>
          </a:xfrm>
          <a:prstGeom prst="rect">
            <a:avLst/>
          </a:prstGeom>
          <a:noFill/>
        </p:spPr>
      </p:pic>
      <p:sp>
        <p:nvSpPr>
          <p:cNvPr id="20" name="角丸四角形 25">
            <a:extLst>
              <a:ext uri="{FF2B5EF4-FFF2-40B4-BE49-F238E27FC236}">
                <a16:creationId xmlns:a16="http://schemas.microsoft.com/office/drawing/2014/main" id="{7A489B4E-2EB6-4B37-B9E0-F5A8AAD805D0}"/>
              </a:ext>
            </a:extLst>
          </p:cNvPr>
          <p:cNvSpPr/>
          <p:nvPr/>
        </p:nvSpPr>
        <p:spPr>
          <a:xfrm>
            <a:off x="5465022" y="1797325"/>
            <a:ext cx="3285606"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衛生意識と技術が向上</a:t>
            </a:r>
          </a:p>
        </p:txBody>
      </p:sp>
      <p:grpSp>
        <p:nvGrpSpPr>
          <p:cNvPr id="21" name="グループ化 20">
            <a:extLst>
              <a:ext uri="{FF2B5EF4-FFF2-40B4-BE49-F238E27FC236}">
                <a16:creationId xmlns:a16="http://schemas.microsoft.com/office/drawing/2014/main" id="{D8D4AE0E-94DE-49FF-9D48-9EFC38AED008}"/>
              </a:ext>
            </a:extLst>
          </p:cNvPr>
          <p:cNvGrpSpPr/>
          <p:nvPr/>
        </p:nvGrpSpPr>
        <p:grpSpPr>
          <a:xfrm>
            <a:off x="171094" y="555636"/>
            <a:ext cx="806895" cy="908005"/>
            <a:chOff x="51505" y="635704"/>
            <a:chExt cx="806895" cy="908005"/>
          </a:xfrm>
        </p:grpSpPr>
        <p:pic>
          <p:nvPicPr>
            <p:cNvPr id="22" name="Picture 2" descr="C:\DOCUME~1\ADMINI~1\LOCALS~1\Temp\VMwareDnD\cf604e98\国旗_ネパール.png">
              <a:extLst>
                <a:ext uri="{FF2B5EF4-FFF2-40B4-BE49-F238E27FC236}">
                  <a16:creationId xmlns:a16="http://schemas.microsoft.com/office/drawing/2014/main" id="{9A5B6770-65B7-45AC-BAA7-377782B19C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EA79BA1B-3878-47A2-8DCE-20FAC4B03793}"/>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4" name="角丸四角形 25">
            <a:extLst>
              <a:ext uri="{FF2B5EF4-FFF2-40B4-BE49-F238E27FC236}">
                <a16:creationId xmlns:a16="http://schemas.microsoft.com/office/drawing/2014/main" id="{A582CF9D-78D5-47D0-935E-64DF1E065C38}"/>
              </a:ext>
            </a:extLst>
          </p:cNvPr>
          <p:cNvSpPr/>
          <p:nvPr/>
        </p:nvSpPr>
        <p:spPr>
          <a:xfrm>
            <a:off x="328003" y="5706406"/>
            <a:ext cx="4944582"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36000" anchor="ctr"/>
          <a:lstStyle/>
          <a:p>
            <a:pPr algn="ct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事業対象校にて</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654</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回実施し</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4,858</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人が受講</a:t>
            </a:r>
          </a:p>
        </p:txBody>
      </p:sp>
      <p:sp>
        <p:nvSpPr>
          <p:cNvPr id="26" name="タイトル 5">
            <a:extLst>
              <a:ext uri="{FF2B5EF4-FFF2-40B4-BE49-F238E27FC236}">
                <a16:creationId xmlns:a16="http://schemas.microsoft.com/office/drawing/2014/main" id="{779F7662-F7F4-4A82-B7DF-83E8798C18ED}"/>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生理の衛生管理について学ぶ</a:t>
            </a:r>
          </a:p>
        </p:txBody>
      </p:sp>
      <p:sp>
        <p:nvSpPr>
          <p:cNvPr id="27" name="タイトル 5">
            <a:extLst>
              <a:ext uri="{FF2B5EF4-FFF2-40B4-BE49-F238E27FC236}">
                <a16:creationId xmlns:a16="http://schemas.microsoft.com/office/drawing/2014/main" id="{A6244A47-E77E-4102-8658-B44066127A6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99494824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7343FB4F-2C65-4F56-A64D-CCF50645AD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5487322" y="3289513"/>
            <a:ext cx="2282166" cy="4134890"/>
          </a:xfrm>
          <a:prstGeom prst="rect">
            <a:avLst/>
          </a:prstGeom>
        </p:spPr>
      </p:pic>
      <p:pic>
        <p:nvPicPr>
          <p:cNvPr id="20" name="図 19">
            <a:extLst>
              <a:ext uri="{FF2B5EF4-FFF2-40B4-BE49-F238E27FC236}">
                <a16:creationId xmlns:a16="http://schemas.microsoft.com/office/drawing/2014/main" id="{DF0B3243-C8DE-4999-A088-A2A9D0C2D1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5878" y="4215874"/>
            <a:ext cx="4008347" cy="2282167"/>
          </a:xfrm>
          <a:prstGeom prst="rect">
            <a:avLst/>
          </a:prstGeom>
        </p:spPr>
      </p:pic>
      <p:pic>
        <p:nvPicPr>
          <p:cNvPr id="27" name="図 26">
            <a:extLst>
              <a:ext uri="{FF2B5EF4-FFF2-40B4-BE49-F238E27FC236}">
                <a16:creationId xmlns:a16="http://schemas.microsoft.com/office/drawing/2014/main" id="{0B5FE8A0-40EB-4248-9644-B7C05EB20C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60960" y="1719885"/>
            <a:ext cx="2011990" cy="2395286"/>
          </a:xfrm>
          <a:prstGeom prst="rect">
            <a:avLst/>
          </a:prstGeom>
        </p:spPr>
      </p:pic>
      <p:grpSp>
        <p:nvGrpSpPr>
          <p:cNvPr id="28" name="グループ化 27">
            <a:extLst>
              <a:ext uri="{FF2B5EF4-FFF2-40B4-BE49-F238E27FC236}">
                <a16:creationId xmlns:a16="http://schemas.microsoft.com/office/drawing/2014/main" id="{F1078D2F-951C-45AC-A4B8-55A523033995}"/>
              </a:ext>
            </a:extLst>
          </p:cNvPr>
          <p:cNvGrpSpPr/>
          <p:nvPr/>
        </p:nvGrpSpPr>
        <p:grpSpPr>
          <a:xfrm>
            <a:off x="171094" y="555636"/>
            <a:ext cx="806895" cy="908005"/>
            <a:chOff x="51505" y="635704"/>
            <a:chExt cx="806895" cy="908005"/>
          </a:xfrm>
        </p:grpSpPr>
        <p:pic>
          <p:nvPicPr>
            <p:cNvPr id="29" name="Picture 2" descr="C:\DOCUME~1\ADMINI~1\LOCALS~1\Temp\VMwareDnD\cf604e98\国旗_ネパール.png">
              <a:extLst>
                <a:ext uri="{FF2B5EF4-FFF2-40B4-BE49-F238E27FC236}">
                  <a16:creationId xmlns:a16="http://schemas.microsoft.com/office/drawing/2014/main" id="{4CF5C1AB-CBF9-438B-A90B-141882C909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0" name="タイトル 5">
              <a:extLst>
                <a:ext uri="{FF2B5EF4-FFF2-40B4-BE49-F238E27FC236}">
                  <a16:creationId xmlns:a16="http://schemas.microsoft.com/office/drawing/2014/main" id="{82DEC3C1-7FAE-4CE9-A241-67729099B391}"/>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grpSp>
        <p:nvGrpSpPr>
          <p:cNvPr id="31" name="グループ化 30">
            <a:extLst>
              <a:ext uri="{FF2B5EF4-FFF2-40B4-BE49-F238E27FC236}">
                <a16:creationId xmlns:a16="http://schemas.microsoft.com/office/drawing/2014/main" id="{94CD0B37-8586-44BA-A8F6-9E94FC93D342}"/>
              </a:ext>
            </a:extLst>
          </p:cNvPr>
          <p:cNvGrpSpPr/>
          <p:nvPr/>
        </p:nvGrpSpPr>
        <p:grpSpPr>
          <a:xfrm>
            <a:off x="480041" y="2643788"/>
            <a:ext cx="1796465" cy="1304687"/>
            <a:chOff x="6812646" y="271041"/>
            <a:chExt cx="2010767" cy="1461303"/>
          </a:xfrm>
        </p:grpSpPr>
        <p:sp>
          <p:nvSpPr>
            <p:cNvPr id="32" name="円形吹き出し 9">
              <a:extLst>
                <a:ext uri="{FF2B5EF4-FFF2-40B4-BE49-F238E27FC236}">
                  <a16:creationId xmlns:a16="http://schemas.microsoft.com/office/drawing/2014/main" id="{AE9F076D-F609-4161-B216-E79CD07D2C8D}"/>
                </a:ext>
              </a:extLst>
            </p:cNvPr>
            <p:cNvSpPr/>
            <p:nvPr/>
          </p:nvSpPr>
          <p:spPr>
            <a:xfrm>
              <a:off x="6812646" y="271041"/>
              <a:ext cx="2010767" cy="1461303"/>
            </a:xfrm>
            <a:prstGeom prst="wedgeEllipseCallout">
              <a:avLst>
                <a:gd name="adj1" fmla="val 36504"/>
                <a:gd name="adj2" fmla="val 7101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25">
              <a:extLst>
                <a:ext uri="{FF2B5EF4-FFF2-40B4-BE49-F238E27FC236}">
                  <a16:creationId xmlns:a16="http://schemas.microsoft.com/office/drawing/2014/main" id="{B997772C-5284-40BD-8FB3-8F5BF61E376C}"/>
                </a:ext>
              </a:extLst>
            </p:cNvPr>
            <p:cNvSpPr/>
            <p:nvPr/>
          </p:nvSpPr>
          <p:spPr>
            <a:xfrm>
              <a:off x="6957576" y="367753"/>
              <a:ext cx="1774696" cy="12858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校庭を掃除</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している絵を</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かきました</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4" name="テキスト ボックス 33">
            <a:extLst>
              <a:ext uri="{FF2B5EF4-FFF2-40B4-BE49-F238E27FC236}">
                <a16:creationId xmlns:a16="http://schemas.microsoft.com/office/drawing/2014/main" id="{888BDC1E-CCAF-4E43-9BEF-8F543E59670E}"/>
              </a:ext>
            </a:extLst>
          </p:cNvPr>
          <p:cNvSpPr txBox="1"/>
          <p:nvPr/>
        </p:nvSpPr>
        <p:spPr>
          <a:xfrm>
            <a:off x="398666" y="1647057"/>
            <a:ext cx="3786325" cy="598625"/>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学校とコミュニティでの水と衛生に関する青少年赤十字の役割を絵で表現</a:t>
            </a:r>
          </a:p>
        </p:txBody>
      </p:sp>
      <p:grpSp>
        <p:nvGrpSpPr>
          <p:cNvPr id="35" name="グループ化 34">
            <a:extLst>
              <a:ext uri="{FF2B5EF4-FFF2-40B4-BE49-F238E27FC236}">
                <a16:creationId xmlns:a16="http://schemas.microsoft.com/office/drawing/2014/main" id="{6574F6AF-19F6-421C-8679-0950709ED5D6}"/>
              </a:ext>
            </a:extLst>
          </p:cNvPr>
          <p:cNvGrpSpPr/>
          <p:nvPr/>
        </p:nvGrpSpPr>
        <p:grpSpPr>
          <a:xfrm>
            <a:off x="2892769" y="2260243"/>
            <a:ext cx="1796465" cy="1304687"/>
            <a:chOff x="6812646" y="271041"/>
            <a:chExt cx="2010767" cy="1461303"/>
          </a:xfrm>
        </p:grpSpPr>
        <p:sp>
          <p:nvSpPr>
            <p:cNvPr id="36" name="円形吹き出し 9">
              <a:extLst>
                <a:ext uri="{FF2B5EF4-FFF2-40B4-BE49-F238E27FC236}">
                  <a16:creationId xmlns:a16="http://schemas.microsoft.com/office/drawing/2014/main" id="{951248D0-379D-481E-97BD-09CA174D34B2}"/>
                </a:ext>
              </a:extLst>
            </p:cNvPr>
            <p:cNvSpPr/>
            <p:nvPr/>
          </p:nvSpPr>
          <p:spPr>
            <a:xfrm>
              <a:off x="6812646" y="271041"/>
              <a:ext cx="2010767" cy="1461303"/>
            </a:xfrm>
            <a:prstGeom prst="wedgeEllipseCallout">
              <a:avLst>
                <a:gd name="adj1" fmla="val 67134"/>
                <a:gd name="adj2" fmla="val 369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25">
              <a:extLst>
                <a:ext uri="{FF2B5EF4-FFF2-40B4-BE49-F238E27FC236}">
                  <a16:creationId xmlns:a16="http://schemas.microsoft.com/office/drawing/2014/main" id="{35BEAAD7-1F5E-4B6E-AF74-010BCBE8E87B}"/>
                </a:ext>
              </a:extLst>
            </p:cNvPr>
            <p:cNvSpPr/>
            <p:nvPr/>
          </p:nvSpPr>
          <p:spPr>
            <a:xfrm>
              <a:off x="6957576" y="367753"/>
              <a:ext cx="1774696" cy="12858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手洗いを</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している絵を</a:t>
              </a:r>
              <a:endParaRPr lang="en-GB"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かいています</a:t>
              </a:r>
            </a:p>
          </p:txBody>
        </p:sp>
      </p:grpSp>
      <p:pic>
        <p:nvPicPr>
          <p:cNvPr id="38" name="図 37">
            <a:extLst>
              <a:ext uri="{FF2B5EF4-FFF2-40B4-BE49-F238E27FC236}">
                <a16:creationId xmlns:a16="http://schemas.microsoft.com/office/drawing/2014/main" id="{A4404566-F8DF-442A-8893-968C699C00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681586" y="1719885"/>
            <a:ext cx="2016537" cy="2395286"/>
          </a:xfrm>
          <a:prstGeom prst="rect">
            <a:avLst/>
          </a:prstGeom>
        </p:spPr>
      </p:pic>
      <p:sp>
        <p:nvSpPr>
          <p:cNvPr id="40" name="タイトル 5">
            <a:extLst>
              <a:ext uri="{FF2B5EF4-FFF2-40B4-BE49-F238E27FC236}">
                <a16:creationId xmlns:a16="http://schemas.microsoft.com/office/drawing/2014/main" id="{EDAC87C1-6E03-47AE-B30E-7F73FDB0A13A}"/>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700" b="1" dirty="0">
                <a:latin typeface="メイリオ" pitchFamily="50" charset="-128"/>
                <a:ea typeface="メイリオ" pitchFamily="50" charset="-128"/>
                <a:cs typeface="メイリオ" pitchFamily="50" charset="-128"/>
              </a:rPr>
              <a:t>青少年赤十字メンバーが主体として活動①</a:t>
            </a:r>
          </a:p>
        </p:txBody>
      </p:sp>
      <p:sp>
        <p:nvSpPr>
          <p:cNvPr id="41" name="タイトル 5">
            <a:extLst>
              <a:ext uri="{FF2B5EF4-FFF2-40B4-BE49-F238E27FC236}">
                <a16:creationId xmlns:a16="http://schemas.microsoft.com/office/drawing/2014/main" id="{E294E27B-B8D5-4C71-A0D7-8E00258DA72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406297529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1E0A47DD-6388-4C63-A44E-2266461CB4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51698" y="1594530"/>
            <a:ext cx="2869601" cy="1975196"/>
          </a:xfrm>
          <a:prstGeom prst="rect">
            <a:avLst/>
          </a:prstGeom>
        </p:spPr>
      </p:pic>
      <p:grpSp>
        <p:nvGrpSpPr>
          <p:cNvPr id="39" name="グループ化 38">
            <a:extLst>
              <a:ext uri="{FF2B5EF4-FFF2-40B4-BE49-F238E27FC236}">
                <a16:creationId xmlns:a16="http://schemas.microsoft.com/office/drawing/2014/main" id="{85D4C082-425B-4DD0-B72A-18C48E338353}"/>
              </a:ext>
            </a:extLst>
          </p:cNvPr>
          <p:cNvGrpSpPr/>
          <p:nvPr/>
        </p:nvGrpSpPr>
        <p:grpSpPr>
          <a:xfrm>
            <a:off x="171094" y="555636"/>
            <a:ext cx="806895" cy="908005"/>
            <a:chOff x="51505" y="635704"/>
            <a:chExt cx="806895" cy="908005"/>
          </a:xfrm>
        </p:grpSpPr>
        <p:pic>
          <p:nvPicPr>
            <p:cNvPr id="40" name="Picture 2" descr="C:\DOCUME~1\ADMINI~1\LOCALS~1\Temp\VMwareDnD\cf604e98\国旗_ネパール.png">
              <a:extLst>
                <a:ext uri="{FF2B5EF4-FFF2-40B4-BE49-F238E27FC236}">
                  <a16:creationId xmlns:a16="http://schemas.microsoft.com/office/drawing/2014/main" id="{66359EC4-95F5-409F-A369-85D3C5FDE9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41" name="タイトル 5">
              <a:extLst>
                <a:ext uri="{FF2B5EF4-FFF2-40B4-BE49-F238E27FC236}">
                  <a16:creationId xmlns:a16="http://schemas.microsoft.com/office/drawing/2014/main" id="{745825B0-27B3-4B95-98C7-0312B44C52AF}"/>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42" name="図 41">
            <a:extLst>
              <a:ext uri="{FF2B5EF4-FFF2-40B4-BE49-F238E27FC236}">
                <a16:creationId xmlns:a16="http://schemas.microsoft.com/office/drawing/2014/main" id="{9EE6C835-2EF7-46F8-8F13-B4BAD39C5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8"/>
          <a:stretch/>
        </p:blipFill>
        <p:spPr>
          <a:xfrm rot="5400000">
            <a:off x="577664" y="3600322"/>
            <a:ext cx="2362221" cy="2718646"/>
          </a:xfrm>
          <a:prstGeom prst="rect">
            <a:avLst/>
          </a:prstGeom>
        </p:spPr>
      </p:pic>
      <p:pic>
        <p:nvPicPr>
          <p:cNvPr id="43" name="図 42">
            <a:extLst>
              <a:ext uri="{FF2B5EF4-FFF2-40B4-BE49-F238E27FC236}">
                <a16:creationId xmlns:a16="http://schemas.microsoft.com/office/drawing/2014/main" id="{E60CA5B2-39CF-4DA3-91A8-A9F6BA8652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224999" y="3778534"/>
            <a:ext cx="2857206" cy="2362222"/>
          </a:xfrm>
          <a:prstGeom prst="rect">
            <a:avLst/>
          </a:prstGeom>
        </p:spPr>
      </p:pic>
      <p:pic>
        <p:nvPicPr>
          <p:cNvPr id="44" name="図 43">
            <a:extLst>
              <a:ext uri="{FF2B5EF4-FFF2-40B4-BE49-F238E27FC236}">
                <a16:creationId xmlns:a16="http://schemas.microsoft.com/office/drawing/2014/main" id="{38B21E3A-8240-40D1-9A49-EE8CACBD2D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
          <a:stretch/>
        </p:blipFill>
        <p:spPr>
          <a:xfrm>
            <a:off x="5529098" y="1594530"/>
            <a:ext cx="3198895" cy="1965358"/>
          </a:xfrm>
          <a:prstGeom prst="rect">
            <a:avLst/>
          </a:prstGeom>
        </p:spPr>
      </p:pic>
      <p:pic>
        <p:nvPicPr>
          <p:cNvPr id="45" name="図 44">
            <a:extLst>
              <a:ext uri="{FF2B5EF4-FFF2-40B4-BE49-F238E27FC236}">
                <a16:creationId xmlns:a16="http://schemas.microsoft.com/office/drawing/2014/main" id="{CCF8372B-9381-4D6E-AB1B-8649D3F8FA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192035" y="3778589"/>
            <a:ext cx="2525657" cy="2362167"/>
          </a:xfrm>
          <a:prstGeom prst="rect">
            <a:avLst/>
          </a:prstGeom>
        </p:spPr>
      </p:pic>
      <p:grpSp>
        <p:nvGrpSpPr>
          <p:cNvPr id="46" name="グループ化 45">
            <a:extLst>
              <a:ext uri="{FF2B5EF4-FFF2-40B4-BE49-F238E27FC236}">
                <a16:creationId xmlns:a16="http://schemas.microsoft.com/office/drawing/2014/main" id="{C9E031F8-8FED-49F7-A933-0372E7EE5521}"/>
              </a:ext>
            </a:extLst>
          </p:cNvPr>
          <p:cNvGrpSpPr/>
          <p:nvPr/>
        </p:nvGrpSpPr>
        <p:grpSpPr>
          <a:xfrm>
            <a:off x="393651" y="1612434"/>
            <a:ext cx="2000415" cy="1957292"/>
            <a:chOff x="358532" y="1558045"/>
            <a:chExt cx="1800000" cy="1800000"/>
          </a:xfrm>
        </p:grpSpPr>
        <p:sp>
          <p:nvSpPr>
            <p:cNvPr id="47" name="タイトル 5">
              <a:extLst>
                <a:ext uri="{FF2B5EF4-FFF2-40B4-BE49-F238E27FC236}">
                  <a16:creationId xmlns:a16="http://schemas.microsoft.com/office/drawing/2014/main" id="{93C5394B-79AF-469A-B897-E382E8FB5868}"/>
                </a:ext>
              </a:extLst>
            </p:cNvPr>
            <p:cNvSpPr txBox="1">
              <a:spLocks noChangeArrowheads="1"/>
            </p:cNvSpPr>
            <p:nvPr/>
          </p:nvSpPr>
          <p:spPr bwMode="auto">
            <a:xfrm>
              <a:off x="358532" y="1558045"/>
              <a:ext cx="1800000" cy="1800000"/>
            </a:xfrm>
            <a:prstGeom prst="rect">
              <a:avLst/>
            </a:prstGeom>
            <a:solidFill>
              <a:schemeClr val="bg1"/>
            </a:solidFill>
            <a:ln w="38100">
              <a:solidFill>
                <a:srgbClr val="C00000"/>
              </a:solidFill>
            </a:ln>
          </p:spPr>
          <p:txBody>
            <a:bodyPr lIns="36000" tIns="324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C00000"/>
                  </a:solidFill>
                  <a:latin typeface="メイリオ" pitchFamily="50" charset="-128"/>
                  <a:ea typeface="メイリオ" pitchFamily="50" charset="-128"/>
                  <a:cs typeface="メイリオ" pitchFamily="50" charset="-128"/>
                </a:rPr>
                <a:t>衛生ゲーム</a:t>
              </a:r>
            </a:p>
          </p:txBody>
        </p:sp>
        <p:sp>
          <p:nvSpPr>
            <p:cNvPr id="48" name="タイトル 5">
              <a:extLst>
                <a:ext uri="{FF2B5EF4-FFF2-40B4-BE49-F238E27FC236}">
                  <a16:creationId xmlns:a16="http://schemas.microsoft.com/office/drawing/2014/main" id="{E14F2039-FD11-4E33-880C-5AA034734AE4}"/>
                </a:ext>
              </a:extLst>
            </p:cNvPr>
            <p:cNvSpPr txBox="1">
              <a:spLocks noChangeArrowheads="1"/>
            </p:cNvSpPr>
            <p:nvPr/>
          </p:nvSpPr>
          <p:spPr bwMode="auto">
            <a:xfrm>
              <a:off x="574541" y="2359490"/>
              <a:ext cx="1351730" cy="958145"/>
            </a:xfrm>
            <a:prstGeom prst="rect">
              <a:avLst/>
            </a:prstGeom>
            <a:noFill/>
            <a:ln w="38100">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120000"/>
                </a:lnSpc>
                <a:spcBef>
                  <a:spcPct val="0"/>
                </a:spcBef>
                <a:buFontTx/>
                <a:buNone/>
              </a:pPr>
              <a:r>
                <a:rPr lang="ja-JP" altLang="en-US" sz="1400" b="1" dirty="0">
                  <a:latin typeface="メイリオ" pitchFamily="50" charset="-128"/>
                  <a:ea typeface="メイリオ" pitchFamily="50" charset="-128"/>
                  <a:cs typeface="メイリオ" pitchFamily="50" charset="-128"/>
                </a:rPr>
                <a:t>楽しみながら</a:t>
              </a:r>
              <a:endParaRPr lang="en-GB" altLang="ja-JP" sz="1400" b="1" dirty="0">
                <a:latin typeface="メイリオ" pitchFamily="50" charset="-128"/>
                <a:ea typeface="メイリオ" pitchFamily="50" charset="-128"/>
                <a:cs typeface="メイリオ" pitchFamily="50" charset="-128"/>
              </a:endParaRPr>
            </a:p>
            <a:p>
              <a:pPr algn="ctr">
                <a:lnSpc>
                  <a:spcPct val="120000"/>
                </a:lnSpc>
                <a:spcBef>
                  <a:spcPct val="0"/>
                </a:spcBef>
                <a:buFontTx/>
                <a:buNone/>
              </a:pPr>
              <a:r>
                <a:rPr lang="ja-JP" altLang="en-US" sz="1400" b="1" dirty="0">
                  <a:latin typeface="メイリオ" pitchFamily="50" charset="-128"/>
                  <a:ea typeface="メイリオ" pitchFamily="50" charset="-128"/>
                  <a:cs typeface="メイリオ" pitchFamily="50" charset="-128"/>
                </a:rPr>
                <a:t>衛生的な</a:t>
              </a:r>
              <a:endParaRPr lang="en-GB" altLang="ja-JP" sz="1400" b="1" dirty="0">
                <a:latin typeface="メイリオ" pitchFamily="50" charset="-128"/>
                <a:ea typeface="メイリオ" pitchFamily="50" charset="-128"/>
                <a:cs typeface="メイリオ" pitchFamily="50" charset="-128"/>
              </a:endParaRPr>
            </a:p>
            <a:p>
              <a:pPr algn="ctr">
                <a:lnSpc>
                  <a:spcPct val="120000"/>
                </a:lnSpc>
                <a:spcBef>
                  <a:spcPct val="0"/>
                </a:spcBef>
                <a:buFontTx/>
                <a:buNone/>
              </a:pPr>
              <a:r>
                <a:rPr lang="ja-JP" altLang="en-US" sz="1400" b="1" dirty="0">
                  <a:latin typeface="メイリオ" pitchFamily="50" charset="-128"/>
                  <a:ea typeface="メイリオ" pitchFamily="50" charset="-128"/>
                  <a:cs typeface="メイリオ" pitchFamily="50" charset="-128"/>
                </a:rPr>
                <a:t>行動を学ぶ</a:t>
              </a:r>
            </a:p>
          </p:txBody>
        </p:sp>
      </p:grpSp>
      <p:sp>
        <p:nvSpPr>
          <p:cNvPr id="49" name="右矢印 55">
            <a:extLst>
              <a:ext uri="{FF2B5EF4-FFF2-40B4-BE49-F238E27FC236}">
                <a16:creationId xmlns:a16="http://schemas.microsoft.com/office/drawing/2014/main" id="{121F18B7-DCC8-47BB-980C-A45B7EF4DC96}"/>
              </a:ext>
            </a:extLst>
          </p:cNvPr>
          <p:cNvSpPr/>
          <p:nvPr/>
        </p:nvSpPr>
        <p:spPr>
          <a:xfrm>
            <a:off x="5098237" y="2964082"/>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 name="右矢印 55">
            <a:extLst>
              <a:ext uri="{FF2B5EF4-FFF2-40B4-BE49-F238E27FC236}">
                <a16:creationId xmlns:a16="http://schemas.microsoft.com/office/drawing/2014/main" id="{745BC2F8-0BE7-4FAC-957D-0DB800821389}"/>
              </a:ext>
            </a:extLst>
          </p:cNvPr>
          <p:cNvSpPr/>
          <p:nvPr/>
        </p:nvSpPr>
        <p:spPr>
          <a:xfrm rot="5400000">
            <a:off x="8083607" y="3322540"/>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 name="四角形: 角を丸くする 9">
            <a:extLst>
              <a:ext uri="{FF2B5EF4-FFF2-40B4-BE49-F238E27FC236}">
                <a16:creationId xmlns:a16="http://schemas.microsoft.com/office/drawing/2014/main" id="{750FDE42-5EA7-43ED-BE5F-AC688C305DEC}"/>
              </a:ext>
            </a:extLst>
          </p:cNvPr>
          <p:cNvSpPr/>
          <p:nvPr/>
        </p:nvSpPr>
        <p:spPr bwMode="auto">
          <a:xfrm>
            <a:off x="2904389" y="1654846"/>
            <a:ext cx="2252332"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学校の校庭全体を使って行う</a:t>
            </a:r>
          </a:p>
        </p:txBody>
      </p:sp>
      <p:sp>
        <p:nvSpPr>
          <p:cNvPr id="52" name="四角形: 角を丸くする 9">
            <a:extLst>
              <a:ext uri="{FF2B5EF4-FFF2-40B4-BE49-F238E27FC236}">
                <a16:creationId xmlns:a16="http://schemas.microsoft.com/office/drawing/2014/main" id="{E1255298-7385-4935-94DC-34FFF000F21E}"/>
              </a:ext>
            </a:extLst>
          </p:cNvPr>
          <p:cNvSpPr/>
          <p:nvPr/>
        </p:nvSpPr>
        <p:spPr bwMode="auto">
          <a:xfrm>
            <a:off x="5751721" y="1654846"/>
            <a:ext cx="2805658"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電車ごっこのように繋がってスタート</a:t>
            </a:r>
          </a:p>
        </p:txBody>
      </p:sp>
      <p:sp>
        <p:nvSpPr>
          <p:cNvPr id="53" name="四角形: 角を丸くする 9">
            <a:extLst>
              <a:ext uri="{FF2B5EF4-FFF2-40B4-BE49-F238E27FC236}">
                <a16:creationId xmlns:a16="http://schemas.microsoft.com/office/drawing/2014/main" id="{DAAEA2DE-0C25-4C6E-A8BB-B563056CF22D}"/>
              </a:ext>
            </a:extLst>
          </p:cNvPr>
          <p:cNvSpPr/>
          <p:nvPr/>
        </p:nvSpPr>
        <p:spPr bwMode="auto">
          <a:xfrm>
            <a:off x="6618180" y="5750127"/>
            <a:ext cx="1673366"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en-GB" altLang="ja-JP" sz="1200" dirty="0">
                <a:ln w="0"/>
                <a:latin typeface="メイリオ" pitchFamily="50" charset="-128"/>
                <a:ea typeface="メイリオ" pitchFamily="50" charset="-128"/>
                <a:cs typeface="メイリオ" pitchFamily="50" charset="-128"/>
              </a:rPr>
              <a:t>Ear Check</a:t>
            </a:r>
            <a:r>
              <a:rPr lang="ja-JP" altLang="en-US" sz="1200" dirty="0">
                <a:ln w="0"/>
                <a:latin typeface="メイリオ" pitchFamily="50" charset="-128"/>
                <a:ea typeface="メイリオ" pitchFamily="50" charset="-128"/>
                <a:cs typeface="メイリオ" pitchFamily="50" charset="-128"/>
              </a:rPr>
              <a:t>：耳の関所</a:t>
            </a:r>
          </a:p>
        </p:txBody>
      </p:sp>
      <p:sp>
        <p:nvSpPr>
          <p:cNvPr id="54" name="右矢印 55">
            <a:extLst>
              <a:ext uri="{FF2B5EF4-FFF2-40B4-BE49-F238E27FC236}">
                <a16:creationId xmlns:a16="http://schemas.microsoft.com/office/drawing/2014/main" id="{168138CE-C6C3-477A-9705-A9551B402E88}"/>
              </a:ext>
            </a:extLst>
          </p:cNvPr>
          <p:cNvSpPr/>
          <p:nvPr/>
        </p:nvSpPr>
        <p:spPr>
          <a:xfrm rot="10800000">
            <a:off x="5823420" y="384192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四角形: 角を丸くする 9">
            <a:extLst>
              <a:ext uri="{FF2B5EF4-FFF2-40B4-BE49-F238E27FC236}">
                <a16:creationId xmlns:a16="http://schemas.microsoft.com/office/drawing/2014/main" id="{7B369E10-6CB4-425A-B594-E038DD2B0F66}"/>
              </a:ext>
            </a:extLst>
          </p:cNvPr>
          <p:cNvSpPr/>
          <p:nvPr/>
        </p:nvSpPr>
        <p:spPr bwMode="auto">
          <a:xfrm>
            <a:off x="625010" y="5583135"/>
            <a:ext cx="2279379" cy="488607"/>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tabLst>
                <a:tab pos="1077913" algn="l"/>
              </a:tabLst>
            </a:pPr>
            <a:r>
              <a:rPr lang="ja-JP" altLang="en-US" sz="1200" dirty="0">
                <a:ln w="0"/>
                <a:latin typeface="メイリオ" pitchFamily="50" charset="-128"/>
                <a:ea typeface="メイリオ" pitchFamily="50" charset="-128"/>
                <a:cs typeface="メイリオ" pitchFamily="50" charset="-128"/>
              </a:rPr>
              <a:t>手が汚い生徒はその場で石鹸できれいに汚れを洗い落とす</a:t>
            </a:r>
          </a:p>
        </p:txBody>
      </p:sp>
      <p:sp>
        <p:nvSpPr>
          <p:cNvPr id="56" name="右矢印 55">
            <a:extLst>
              <a:ext uri="{FF2B5EF4-FFF2-40B4-BE49-F238E27FC236}">
                <a16:creationId xmlns:a16="http://schemas.microsoft.com/office/drawing/2014/main" id="{327A12DA-7398-4980-8A27-127A0E0C3A5C}"/>
              </a:ext>
            </a:extLst>
          </p:cNvPr>
          <p:cNvSpPr/>
          <p:nvPr/>
        </p:nvSpPr>
        <p:spPr>
          <a:xfrm rot="10800000">
            <a:off x="2883820" y="3836698"/>
            <a:ext cx="664162" cy="547480"/>
          </a:xfrm>
          <a:prstGeom prst="rightArrow">
            <a:avLst>
              <a:gd name="adj1" fmla="val 50000"/>
              <a:gd name="adj2" fmla="val 75953"/>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四角形: 角を丸くする 9">
            <a:extLst>
              <a:ext uri="{FF2B5EF4-FFF2-40B4-BE49-F238E27FC236}">
                <a16:creationId xmlns:a16="http://schemas.microsoft.com/office/drawing/2014/main" id="{A2985215-124B-4643-B778-FB0BCD5FC847}"/>
              </a:ext>
            </a:extLst>
          </p:cNvPr>
          <p:cNvSpPr/>
          <p:nvPr/>
        </p:nvSpPr>
        <p:spPr bwMode="auto">
          <a:xfrm>
            <a:off x="4123391" y="5750127"/>
            <a:ext cx="1180225"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手洗いの関所</a:t>
            </a:r>
          </a:p>
        </p:txBody>
      </p:sp>
      <p:sp>
        <p:nvSpPr>
          <p:cNvPr id="58" name="テキスト ボックス 57">
            <a:extLst>
              <a:ext uri="{FF2B5EF4-FFF2-40B4-BE49-F238E27FC236}">
                <a16:creationId xmlns:a16="http://schemas.microsoft.com/office/drawing/2014/main" id="{A5FBE942-7D2B-4854-9A63-2429C30975A4}"/>
              </a:ext>
            </a:extLst>
          </p:cNvPr>
          <p:cNvSpPr txBox="1"/>
          <p:nvPr/>
        </p:nvSpPr>
        <p:spPr>
          <a:xfrm>
            <a:off x="404829" y="6187667"/>
            <a:ext cx="8334342" cy="449768"/>
          </a:xfrm>
          <a:prstGeom prst="rect">
            <a:avLst/>
          </a:prstGeom>
          <a:noFill/>
        </p:spPr>
        <p:txBody>
          <a:bodyPr wrap="square" lIns="36000" rIns="36000" rtlCol="0">
            <a:noAutofit/>
          </a:bodyPr>
          <a:lstStyle/>
          <a:p>
            <a:pPr>
              <a:buFontTx/>
              <a:buNone/>
            </a:pPr>
            <a:r>
              <a:rPr lang="ja-JP" altLang="en-US" sz="1200" dirty="0">
                <a:latin typeface="メイリオ" panose="020B0604030504040204" pitchFamily="50" charset="-128"/>
                <a:ea typeface="メイリオ" panose="020B0604030504040204" pitchFamily="50" charset="-128"/>
              </a:rPr>
              <a:t>関所ごとに、「頭髪」「爪の長さ」「耳」「歯」「手のきれいさ」等のチェックをうけ、汚い場合はその場で洗うなど改善する行動を学ぶ</a:t>
            </a:r>
            <a:endParaRPr lang="en-US" altLang="ja-JP" sz="1200" dirty="0">
              <a:latin typeface="メイリオ" panose="020B0604030504040204" pitchFamily="50" charset="-128"/>
              <a:ea typeface="メイリオ" panose="020B0604030504040204" pitchFamily="50" charset="-128"/>
            </a:endParaRPr>
          </a:p>
        </p:txBody>
      </p:sp>
      <p:sp>
        <p:nvSpPr>
          <p:cNvPr id="61" name="タイトル 5">
            <a:extLst>
              <a:ext uri="{FF2B5EF4-FFF2-40B4-BE49-F238E27FC236}">
                <a16:creationId xmlns:a16="http://schemas.microsoft.com/office/drawing/2014/main" id="{213D0388-0A76-4DD1-9738-E1462B56E8AD}"/>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5" name="タイトル 5">
            <a:extLst>
              <a:ext uri="{FF2B5EF4-FFF2-40B4-BE49-F238E27FC236}">
                <a16:creationId xmlns:a16="http://schemas.microsoft.com/office/drawing/2014/main" id="{F93A6DF9-F788-477A-A223-3DA58E37C923}"/>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700" b="1" dirty="0">
                <a:latin typeface="メイリオ" pitchFamily="50" charset="-128"/>
                <a:ea typeface="メイリオ" pitchFamily="50" charset="-128"/>
                <a:cs typeface="メイリオ" pitchFamily="50" charset="-128"/>
              </a:rPr>
              <a:t>青少年赤十字メンバーが主体として活動②</a:t>
            </a:r>
          </a:p>
        </p:txBody>
      </p:sp>
    </p:spTree>
    <p:extLst>
      <p:ext uri="{BB962C8B-B14F-4D97-AF65-F5344CB8AC3E}">
        <p14:creationId xmlns:p14="http://schemas.microsoft.com/office/powerpoint/2010/main" val="168954769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FC41A3C3-D65E-4BC6-8213-C75B9B6383B7}"/>
              </a:ext>
            </a:extLst>
          </p:cNvPr>
          <p:cNvGrpSpPr/>
          <p:nvPr/>
        </p:nvGrpSpPr>
        <p:grpSpPr>
          <a:xfrm>
            <a:off x="171094" y="555636"/>
            <a:ext cx="806895" cy="908005"/>
            <a:chOff x="51505" y="635704"/>
            <a:chExt cx="806895" cy="908005"/>
          </a:xfrm>
        </p:grpSpPr>
        <p:pic>
          <p:nvPicPr>
            <p:cNvPr id="32" name="Picture 2" descr="C:\DOCUME~1\ADMINI~1\LOCALS~1\Temp\VMwareDnD\cf604e98\国旗_ネパール.png">
              <a:extLst>
                <a:ext uri="{FF2B5EF4-FFF2-40B4-BE49-F238E27FC236}">
                  <a16:creationId xmlns:a16="http://schemas.microsoft.com/office/drawing/2014/main" id="{7682E959-A739-4DBA-8E4C-9180BBF4CE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3" name="タイトル 5">
              <a:extLst>
                <a:ext uri="{FF2B5EF4-FFF2-40B4-BE49-F238E27FC236}">
                  <a16:creationId xmlns:a16="http://schemas.microsoft.com/office/drawing/2014/main" id="{E6BC6DED-33DB-4454-942F-3E1CD2E5E964}"/>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pic>
        <p:nvPicPr>
          <p:cNvPr id="34" name="図 33">
            <a:extLst>
              <a:ext uri="{FF2B5EF4-FFF2-40B4-BE49-F238E27FC236}">
                <a16:creationId xmlns:a16="http://schemas.microsoft.com/office/drawing/2014/main" id="{AF63E4E7-A060-445F-8382-8DD0C1268D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34793" y="1811070"/>
            <a:ext cx="3211153" cy="1987200"/>
          </a:xfrm>
          <a:prstGeom prst="rect">
            <a:avLst/>
          </a:prstGeom>
        </p:spPr>
      </p:pic>
      <p:pic>
        <p:nvPicPr>
          <p:cNvPr id="35" name="図 34">
            <a:extLst>
              <a:ext uri="{FF2B5EF4-FFF2-40B4-BE49-F238E27FC236}">
                <a16:creationId xmlns:a16="http://schemas.microsoft.com/office/drawing/2014/main" id="{03CE2130-6D23-4760-A782-73F334EC2B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36727" y="3919868"/>
            <a:ext cx="3209219" cy="2067536"/>
          </a:xfrm>
          <a:prstGeom prst="rect">
            <a:avLst/>
          </a:prstGeom>
        </p:spPr>
      </p:pic>
      <p:pic>
        <p:nvPicPr>
          <p:cNvPr id="36" name="図 35">
            <a:extLst>
              <a:ext uri="{FF2B5EF4-FFF2-40B4-BE49-F238E27FC236}">
                <a16:creationId xmlns:a16="http://schemas.microsoft.com/office/drawing/2014/main" id="{8C7228C6-F442-48B2-8D7D-0F26DB9036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9298" y="1811071"/>
            <a:ext cx="5026525" cy="4176333"/>
          </a:xfrm>
          <a:prstGeom prst="rect">
            <a:avLst/>
          </a:prstGeom>
        </p:spPr>
      </p:pic>
      <p:sp>
        <p:nvSpPr>
          <p:cNvPr id="37" name="四角形: 角を丸くする 9">
            <a:extLst>
              <a:ext uri="{FF2B5EF4-FFF2-40B4-BE49-F238E27FC236}">
                <a16:creationId xmlns:a16="http://schemas.microsoft.com/office/drawing/2014/main" id="{7EC256F8-95DD-4C6D-873C-390399C1E150}"/>
              </a:ext>
            </a:extLst>
          </p:cNvPr>
          <p:cNvSpPr/>
          <p:nvPr/>
        </p:nvSpPr>
        <p:spPr bwMode="auto">
          <a:xfrm>
            <a:off x="5650523" y="6075553"/>
            <a:ext cx="2991729"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爪が伸びている生徒はその場で爪を切る</a:t>
            </a:r>
          </a:p>
        </p:txBody>
      </p:sp>
      <p:sp>
        <p:nvSpPr>
          <p:cNvPr id="38" name="四角形: 角を丸くする 9">
            <a:extLst>
              <a:ext uri="{FF2B5EF4-FFF2-40B4-BE49-F238E27FC236}">
                <a16:creationId xmlns:a16="http://schemas.microsoft.com/office/drawing/2014/main" id="{69123FD5-4439-46B0-BB03-2F772D85C120}"/>
              </a:ext>
            </a:extLst>
          </p:cNvPr>
          <p:cNvSpPr/>
          <p:nvPr/>
        </p:nvSpPr>
        <p:spPr bwMode="auto">
          <a:xfrm>
            <a:off x="747146" y="6075553"/>
            <a:ext cx="4078073"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生徒のチェックリスト：合格、不合格を記載していく</a:t>
            </a:r>
          </a:p>
        </p:txBody>
      </p:sp>
      <p:sp>
        <p:nvSpPr>
          <p:cNvPr id="39" name="四角形: 角を丸くする 9">
            <a:extLst>
              <a:ext uri="{FF2B5EF4-FFF2-40B4-BE49-F238E27FC236}">
                <a16:creationId xmlns:a16="http://schemas.microsoft.com/office/drawing/2014/main" id="{DEBF871A-ABCF-4AA4-94A2-9FC94D68ED0A}"/>
              </a:ext>
            </a:extLst>
          </p:cNvPr>
          <p:cNvSpPr/>
          <p:nvPr/>
        </p:nvSpPr>
        <p:spPr bwMode="auto">
          <a:xfrm>
            <a:off x="7770055" y="3982639"/>
            <a:ext cx="919090"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爪の関所</a:t>
            </a:r>
          </a:p>
        </p:txBody>
      </p:sp>
      <p:sp>
        <p:nvSpPr>
          <p:cNvPr id="13" name="四角形: 角を丸くする 9">
            <a:extLst>
              <a:ext uri="{FF2B5EF4-FFF2-40B4-BE49-F238E27FC236}">
                <a16:creationId xmlns:a16="http://schemas.microsoft.com/office/drawing/2014/main" id="{CC74C6ED-282A-47CB-A7E6-C8EEBC110E42}"/>
              </a:ext>
            </a:extLst>
          </p:cNvPr>
          <p:cNvSpPr/>
          <p:nvPr/>
        </p:nvSpPr>
        <p:spPr bwMode="auto">
          <a:xfrm>
            <a:off x="7143184" y="3393371"/>
            <a:ext cx="1545961" cy="321615"/>
          </a:xfrm>
          <a:prstGeom prst="roundRect">
            <a:avLst/>
          </a:prstGeom>
          <a:solidFill>
            <a:schemeClr val="bg1"/>
          </a:solidFill>
          <a:ln w="19050" cap="flat" cmpd="sng" algn="ctr">
            <a:solidFill>
              <a:srgbClr val="FF8C00"/>
            </a:solidFill>
            <a:prstDash val="solid"/>
            <a:round/>
            <a:headEnd type="none" w="med" len="med"/>
            <a:tailEnd type="none" w="med" len="med"/>
          </a:ln>
          <a:effectLst/>
        </p:spPr>
        <p:txBody>
          <a:bodyPr vert="horz" wrap="square" lIns="36000" tIns="72000" rIns="36000" bIns="36000" numCol="1" rtlCol="0" anchor="ctr" anchorCtr="0" compatLnSpc="1">
            <a:prstTxWarp prst="textNoShape">
              <a:avLst/>
            </a:prstTxWarp>
            <a:noAutofit/>
          </a:bodyPr>
          <a:lstStyle/>
          <a:p>
            <a:pPr algn="ctr"/>
            <a:r>
              <a:rPr lang="ja-JP" altLang="en-US" sz="1200" dirty="0">
                <a:ln w="0"/>
                <a:latin typeface="メイリオ" pitchFamily="50" charset="-128"/>
                <a:ea typeface="メイリオ" pitchFamily="50" charset="-128"/>
                <a:cs typeface="メイリオ" pitchFamily="50" charset="-128"/>
              </a:rPr>
              <a:t>歯みがき方法を実演</a:t>
            </a:r>
            <a:endParaRPr lang="en-US" altLang="ja-JP" sz="1200" dirty="0">
              <a:ln w="0"/>
              <a:latin typeface="メイリオ" pitchFamily="50" charset="-128"/>
              <a:ea typeface="メイリオ" pitchFamily="50" charset="-128"/>
              <a:cs typeface="メイリオ" pitchFamily="50" charset="-128"/>
            </a:endParaRPr>
          </a:p>
        </p:txBody>
      </p:sp>
      <p:sp>
        <p:nvSpPr>
          <p:cNvPr id="42" name="タイトル 5">
            <a:extLst>
              <a:ext uri="{FF2B5EF4-FFF2-40B4-BE49-F238E27FC236}">
                <a16:creationId xmlns:a16="http://schemas.microsoft.com/office/drawing/2014/main" id="{8F06F444-BE7A-454A-BD38-1CCCE4A379BB}"/>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4" name="タイトル 5">
            <a:extLst>
              <a:ext uri="{FF2B5EF4-FFF2-40B4-BE49-F238E27FC236}">
                <a16:creationId xmlns:a16="http://schemas.microsoft.com/office/drawing/2014/main" id="{568ED303-ADC4-4DB2-91F5-E1EF541A06EC}"/>
              </a:ext>
            </a:extLst>
          </p:cNvPr>
          <p:cNvSpPr txBox="1">
            <a:spLocks noChangeArrowheads="1"/>
          </p:cNvSpPr>
          <p:nvPr/>
        </p:nvSpPr>
        <p:spPr bwMode="auto">
          <a:xfrm>
            <a:off x="2274957" y="75508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700" b="1" dirty="0">
                <a:latin typeface="メイリオ" pitchFamily="50" charset="-128"/>
                <a:ea typeface="メイリオ" pitchFamily="50" charset="-128"/>
                <a:cs typeface="メイリオ" pitchFamily="50" charset="-128"/>
              </a:rPr>
              <a:t>青少年赤十字メンバーが主体として活動③</a:t>
            </a:r>
          </a:p>
        </p:txBody>
      </p:sp>
    </p:spTree>
    <p:extLst>
      <p:ext uri="{BB962C8B-B14F-4D97-AF65-F5344CB8AC3E}">
        <p14:creationId xmlns:p14="http://schemas.microsoft.com/office/powerpoint/2010/main" val="71980173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9">
            <a:extLst>
              <a:ext uri="{FF2B5EF4-FFF2-40B4-BE49-F238E27FC236}">
                <a16:creationId xmlns:a16="http://schemas.microsoft.com/office/drawing/2014/main" id="{445A39B1-FA66-43E2-B544-7453FAE29CBD}"/>
              </a:ext>
            </a:extLst>
          </p:cNvPr>
          <p:cNvSpPr txBox="1">
            <a:spLocks noChangeArrowheads="1"/>
          </p:cNvSpPr>
          <p:nvPr/>
        </p:nvSpPr>
        <p:spPr bwMode="auto">
          <a:xfrm>
            <a:off x="4310820" y="5985965"/>
            <a:ext cx="446743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手洗いを学んだメンバーがその方法をデモンストレーションする様子（</a:t>
            </a:r>
            <a:r>
              <a:rPr lang="en-US" altLang="ja-JP" sz="1400" dirty="0"/>
              <a:t>107</a:t>
            </a:r>
            <a:r>
              <a:rPr lang="ja-JP" altLang="en-US" sz="1400" dirty="0"/>
              <a:t>人が参加）</a:t>
            </a:r>
          </a:p>
        </p:txBody>
      </p:sp>
      <p:pic>
        <p:nvPicPr>
          <p:cNvPr id="16" name="Picture 2" descr="K640_Hand washing after relley">
            <a:extLst>
              <a:ext uri="{FF2B5EF4-FFF2-40B4-BE49-F238E27FC236}">
                <a16:creationId xmlns:a16="http://schemas.microsoft.com/office/drawing/2014/main" id="{FA13ACAD-4828-4693-83EE-75DEEDBF8BCF}"/>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463"/>
          <a:stretch/>
        </p:blipFill>
        <p:spPr bwMode="auto">
          <a:xfrm>
            <a:off x="4314908" y="2438399"/>
            <a:ext cx="4504975" cy="3513697"/>
          </a:xfrm>
          <a:prstGeom prst="rect">
            <a:avLst/>
          </a:prstGeom>
          <a:noFill/>
          <a:ln>
            <a:noFill/>
          </a:ln>
        </p:spPr>
      </p:pic>
      <p:pic>
        <p:nvPicPr>
          <p:cNvPr id="17" name="図 2">
            <a:extLst>
              <a:ext uri="{FF2B5EF4-FFF2-40B4-BE49-F238E27FC236}">
                <a16:creationId xmlns:a16="http://schemas.microsoft.com/office/drawing/2014/main" id="{E0322985-061B-4D13-A475-085158BC225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4"/>
          <a:stretch/>
        </p:blipFill>
        <p:spPr bwMode="auto">
          <a:xfrm>
            <a:off x="328003" y="2449689"/>
            <a:ext cx="3857239" cy="350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9">
            <a:extLst>
              <a:ext uri="{FF2B5EF4-FFF2-40B4-BE49-F238E27FC236}">
                <a16:creationId xmlns:a16="http://schemas.microsoft.com/office/drawing/2014/main" id="{2B3B22F8-CBA8-4E77-9504-0E2522EF10FA}"/>
              </a:ext>
            </a:extLst>
          </p:cNvPr>
          <p:cNvSpPr txBox="1">
            <a:spLocks noChangeArrowheads="1"/>
          </p:cNvSpPr>
          <p:nvPr/>
        </p:nvSpPr>
        <p:spPr bwMode="auto">
          <a:xfrm>
            <a:off x="328003" y="5985965"/>
            <a:ext cx="3803679"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「世界手洗いの日」に普及キャンペーンを</a:t>
            </a:r>
            <a:endParaRPr lang="en-US" altLang="ja-JP" sz="1400" dirty="0"/>
          </a:p>
          <a:p>
            <a:pPr>
              <a:lnSpc>
                <a:spcPct val="120000"/>
              </a:lnSpc>
            </a:pPr>
            <a:r>
              <a:rPr lang="ja-JP" altLang="en-US" sz="1400" dirty="0"/>
              <a:t>行なう青少年赤十字メンバーたち</a:t>
            </a:r>
          </a:p>
        </p:txBody>
      </p:sp>
      <p:grpSp>
        <p:nvGrpSpPr>
          <p:cNvPr id="19" name="グループ化 18">
            <a:extLst>
              <a:ext uri="{FF2B5EF4-FFF2-40B4-BE49-F238E27FC236}">
                <a16:creationId xmlns:a16="http://schemas.microsoft.com/office/drawing/2014/main" id="{8CBD6709-D745-4E3F-B789-59DA9DA0778F}"/>
              </a:ext>
            </a:extLst>
          </p:cNvPr>
          <p:cNvGrpSpPr/>
          <p:nvPr/>
        </p:nvGrpSpPr>
        <p:grpSpPr>
          <a:xfrm>
            <a:off x="171094" y="555636"/>
            <a:ext cx="806895" cy="908005"/>
            <a:chOff x="51505" y="635704"/>
            <a:chExt cx="806895" cy="908005"/>
          </a:xfrm>
        </p:grpSpPr>
        <p:pic>
          <p:nvPicPr>
            <p:cNvPr id="20" name="Picture 2" descr="C:\DOCUME~1\ADMINI~1\LOCALS~1\Temp\VMwareDnD\cf604e98\国旗_ネパール.png">
              <a:extLst>
                <a:ext uri="{FF2B5EF4-FFF2-40B4-BE49-F238E27FC236}">
                  <a16:creationId xmlns:a16="http://schemas.microsoft.com/office/drawing/2014/main" id="{C48C790E-45F6-479D-BC86-0317FB6754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5">
              <a:extLst>
                <a:ext uri="{FF2B5EF4-FFF2-40B4-BE49-F238E27FC236}">
                  <a16:creationId xmlns:a16="http://schemas.microsoft.com/office/drawing/2014/main" id="{BEA5DA00-085F-4106-AF07-4526BA6A020D}"/>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2" name="角丸四角形 25">
            <a:extLst>
              <a:ext uri="{FF2B5EF4-FFF2-40B4-BE49-F238E27FC236}">
                <a16:creationId xmlns:a16="http://schemas.microsoft.com/office/drawing/2014/main" id="{010A5803-B6B9-44B0-A31C-2A41B3AA402B}"/>
              </a:ext>
            </a:extLst>
          </p:cNvPr>
          <p:cNvSpPr/>
          <p:nvPr/>
        </p:nvSpPr>
        <p:spPr>
          <a:xfrm>
            <a:off x="2203557" y="1803971"/>
            <a:ext cx="4736885"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日　世界手洗いの日</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タイトル 5">
            <a:extLst>
              <a:ext uri="{FF2B5EF4-FFF2-40B4-BE49-F238E27FC236}">
                <a16:creationId xmlns:a16="http://schemas.microsoft.com/office/drawing/2014/main" id="{929CF758-9F6A-4C19-99DD-2BC7CB2EC45E}"/>
              </a:ext>
            </a:extLst>
          </p:cNvPr>
          <p:cNvSpPr txBox="1">
            <a:spLocks noChangeArrowheads="1"/>
          </p:cNvSpPr>
          <p:nvPr/>
        </p:nvSpPr>
        <p:spPr bwMode="auto">
          <a:xfrm>
            <a:off x="2274957" y="631836"/>
            <a:ext cx="63229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itchFamily="50" charset="-128"/>
                <a:ea typeface="メイリオ" pitchFamily="50" charset="-128"/>
                <a:cs typeface="メイリオ" pitchFamily="50" charset="-128"/>
              </a:rPr>
              <a:t>学んだことを青少年赤十字メンバーから</a:t>
            </a:r>
            <a:endParaRPr lang="en-US" altLang="ja-JP" sz="2400" b="1" dirty="0">
              <a:latin typeface="メイリオ" pitchFamily="50" charset="-128"/>
              <a:ea typeface="メイリオ" pitchFamily="50" charset="-128"/>
              <a:cs typeface="メイリオ" pitchFamily="50" charset="-128"/>
            </a:endParaRPr>
          </a:p>
          <a:p>
            <a:pPr>
              <a:spcBef>
                <a:spcPct val="0"/>
              </a:spcBef>
              <a:buFontTx/>
              <a:buNone/>
            </a:pPr>
            <a:r>
              <a:rPr lang="ja-JP" altLang="en-US" sz="2400" b="1" dirty="0">
                <a:latin typeface="メイリオ" pitchFamily="50" charset="-128"/>
                <a:ea typeface="メイリオ" pitchFamily="50" charset="-128"/>
                <a:cs typeface="メイリオ" pitchFamily="50" charset="-128"/>
              </a:rPr>
              <a:t>地域住民へ伝える①</a:t>
            </a:r>
          </a:p>
        </p:txBody>
      </p:sp>
      <p:sp>
        <p:nvSpPr>
          <p:cNvPr id="25" name="タイトル 5">
            <a:extLst>
              <a:ext uri="{FF2B5EF4-FFF2-40B4-BE49-F238E27FC236}">
                <a16:creationId xmlns:a16="http://schemas.microsoft.com/office/drawing/2014/main" id="{9E8A1D5C-45CC-4BC3-9AEB-15EC53238D39}"/>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849356681"/>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2" descr="K640_42675060_1787366161381291_2909765060853235712_n">
            <a:extLst>
              <a:ext uri="{FF2B5EF4-FFF2-40B4-BE49-F238E27FC236}">
                <a16:creationId xmlns:a16="http://schemas.microsoft.com/office/drawing/2014/main" id="{B7D1A002-AD69-4969-BFEF-9DBA4AEF35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00342" y="2480184"/>
            <a:ext cx="3309748" cy="2976993"/>
          </a:xfrm>
          <a:prstGeom prst="rect">
            <a:avLst/>
          </a:prstGeom>
          <a:noFill/>
        </p:spPr>
      </p:pic>
      <p:pic>
        <p:nvPicPr>
          <p:cNvPr id="16" name="Picture 31" descr="K640_MHM day 2018">
            <a:extLst>
              <a:ext uri="{FF2B5EF4-FFF2-40B4-BE49-F238E27FC236}">
                <a16:creationId xmlns:a16="http://schemas.microsoft.com/office/drawing/2014/main" id="{EAF83C14-7E2A-45F6-91BC-8A158235AB89}"/>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312610" y="2480185"/>
            <a:ext cx="5009563" cy="2996561"/>
          </a:xfrm>
          <a:prstGeom prst="rect">
            <a:avLst/>
          </a:prstGeom>
          <a:noFill/>
        </p:spPr>
      </p:pic>
      <p:sp>
        <p:nvSpPr>
          <p:cNvPr id="17" name="テキスト ボックス 16">
            <a:extLst>
              <a:ext uri="{FF2B5EF4-FFF2-40B4-BE49-F238E27FC236}">
                <a16:creationId xmlns:a16="http://schemas.microsoft.com/office/drawing/2014/main" id="{2FEDA6BC-9556-4C11-B3C2-6C1D230D2D57}"/>
              </a:ext>
            </a:extLst>
          </p:cNvPr>
          <p:cNvSpPr txBox="1">
            <a:spLocks noChangeArrowheads="1"/>
          </p:cNvSpPr>
          <p:nvPr/>
        </p:nvSpPr>
        <p:spPr bwMode="auto">
          <a:xfrm>
            <a:off x="295180" y="5502630"/>
            <a:ext cx="5026993"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lnSpc>
                <a:spcPct val="120000"/>
              </a:lnSpc>
            </a:pPr>
            <a:r>
              <a:rPr lang="ja-JP" altLang="ja-JP" sz="1400" dirty="0"/>
              <a:t>石鹸を使った手洗いの実演、経口補水法の準備</a:t>
            </a:r>
            <a:endParaRPr lang="en-US" altLang="ja-JP" sz="1400" dirty="0"/>
          </a:p>
          <a:p>
            <a:pPr algn="just">
              <a:lnSpc>
                <a:spcPct val="120000"/>
              </a:lnSpc>
            </a:pPr>
            <a:r>
              <a:rPr lang="ja-JP" altLang="ja-JP" sz="1400" dirty="0"/>
              <a:t>安全な水の使用法と屋内トイレの使用を</a:t>
            </a:r>
            <a:r>
              <a:rPr lang="ja-JP" altLang="en-US" sz="1400" dirty="0"/>
              <a:t>説明</a:t>
            </a:r>
            <a:endParaRPr lang="en-US" altLang="ja-JP" sz="1400" dirty="0"/>
          </a:p>
          <a:p>
            <a:pPr algn="just">
              <a:lnSpc>
                <a:spcPct val="120000"/>
              </a:lnSpc>
            </a:pPr>
            <a:r>
              <a:rPr lang="ja-JP" altLang="ja-JP" sz="1400" dirty="0"/>
              <a:t>訓練を受けたユース</a:t>
            </a:r>
            <a:r>
              <a:rPr lang="ja-JP" altLang="en-US" sz="1400" dirty="0"/>
              <a:t>、</a:t>
            </a:r>
            <a:r>
              <a:rPr lang="ja-JP" altLang="ja-JP" sz="1400" dirty="0"/>
              <a:t>青少年赤十字メンバー</a:t>
            </a:r>
            <a:r>
              <a:rPr lang="ja-JP" altLang="en-US" sz="1400" dirty="0"/>
              <a:t>、</a:t>
            </a:r>
            <a:endParaRPr lang="en-US" altLang="ja-JP" sz="1400" dirty="0"/>
          </a:p>
          <a:p>
            <a:pPr algn="just">
              <a:lnSpc>
                <a:spcPct val="80000"/>
              </a:lnSpc>
            </a:pPr>
            <a:r>
              <a:rPr lang="ja-JP" altLang="ja-JP" sz="1400" dirty="0"/>
              <a:t>地域指導者により</a:t>
            </a:r>
            <a:r>
              <a:rPr lang="en-GB" altLang="ja-JP" sz="2400" b="1" dirty="0"/>
              <a:t>99</a:t>
            </a:r>
            <a:r>
              <a:rPr lang="ja-JP" altLang="ja-JP" sz="1400" b="1" dirty="0"/>
              <a:t>回</a:t>
            </a:r>
            <a:r>
              <a:rPr lang="ja-JP" altLang="en-US" sz="1400" dirty="0"/>
              <a:t>実施</a:t>
            </a:r>
            <a:endParaRPr lang="ja-JP" altLang="ja-JP" sz="1400" dirty="0"/>
          </a:p>
        </p:txBody>
      </p:sp>
      <p:sp>
        <p:nvSpPr>
          <p:cNvPr id="18" name="テキスト ボックス 17">
            <a:extLst>
              <a:ext uri="{FF2B5EF4-FFF2-40B4-BE49-F238E27FC236}">
                <a16:creationId xmlns:a16="http://schemas.microsoft.com/office/drawing/2014/main" id="{EDAAA3B8-B930-4D1A-8666-865D60B423D7}"/>
              </a:ext>
            </a:extLst>
          </p:cNvPr>
          <p:cNvSpPr txBox="1">
            <a:spLocks noChangeArrowheads="1"/>
          </p:cNvSpPr>
          <p:nvPr/>
        </p:nvSpPr>
        <p:spPr bwMode="auto">
          <a:xfrm>
            <a:off x="5497721" y="5502630"/>
            <a:ext cx="3456600" cy="61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just">
              <a:lnSpc>
                <a:spcPct val="120000"/>
              </a:lnSpc>
            </a:pPr>
            <a:r>
              <a:rPr lang="ja-JP" altLang="en-US" sz="1400" dirty="0"/>
              <a:t>仮説トイレを設置する様子</a:t>
            </a:r>
            <a:endParaRPr lang="en-US" altLang="ja-JP" sz="1400" dirty="0"/>
          </a:p>
          <a:p>
            <a:pPr algn="just">
              <a:lnSpc>
                <a:spcPct val="80000"/>
              </a:lnSpc>
            </a:pPr>
            <a:r>
              <a:rPr lang="ja-JP" altLang="en-US" sz="1400" dirty="0"/>
              <a:t>訓練には</a:t>
            </a:r>
            <a:r>
              <a:rPr lang="ja-JP" altLang="ja-JP" sz="1400" dirty="0"/>
              <a:t>水衛生対応チーム</a:t>
            </a:r>
            <a:r>
              <a:rPr lang="en-US" altLang="ja-JP" sz="2000" b="1" dirty="0"/>
              <a:t>24</a:t>
            </a:r>
            <a:r>
              <a:rPr lang="ja-JP" altLang="en-US" sz="1400" b="1" dirty="0"/>
              <a:t>人</a:t>
            </a:r>
            <a:r>
              <a:rPr lang="ja-JP" altLang="en-US" sz="1400" dirty="0"/>
              <a:t>が参加</a:t>
            </a:r>
            <a:endParaRPr lang="ja-JP" altLang="ja-JP" sz="1400" dirty="0"/>
          </a:p>
        </p:txBody>
      </p:sp>
      <p:grpSp>
        <p:nvGrpSpPr>
          <p:cNvPr id="19" name="グループ化 18">
            <a:extLst>
              <a:ext uri="{FF2B5EF4-FFF2-40B4-BE49-F238E27FC236}">
                <a16:creationId xmlns:a16="http://schemas.microsoft.com/office/drawing/2014/main" id="{C2A8ECC6-DB18-4A82-B16F-F20521E051BF}"/>
              </a:ext>
            </a:extLst>
          </p:cNvPr>
          <p:cNvGrpSpPr/>
          <p:nvPr/>
        </p:nvGrpSpPr>
        <p:grpSpPr>
          <a:xfrm>
            <a:off x="171094" y="555636"/>
            <a:ext cx="806895" cy="908005"/>
            <a:chOff x="51505" y="635704"/>
            <a:chExt cx="806895" cy="908005"/>
          </a:xfrm>
        </p:grpSpPr>
        <p:pic>
          <p:nvPicPr>
            <p:cNvPr id="20" name="Picture 2" descr="C:\DOCUME~1\ADMINI~1\LOCALS~1\Temp\VMwareDnD\cf604e98\国旗_ネパール.png">
              <a:extLst>
                <a:ext uri="{FF2B5EF4-FFF2-40B4-BE49-F238E27FC236}">
                  <a16:creationId xmlns:a16="http://schemas.microsoft.com/office/drawing/2014/main" id="{0612F3AC-4853-4C84-89FA-E40919DE50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5">
              <a:extLst>
                <a:ext uri="{FF2B5EF4-FFF2-40B4-BE49-F238E27FC236}">
                  <a16:creationId xmlns:a16="http://schemas.microsoft.com/office/drawing/2014/main" id="{C3BCA268-39A0-4F64-A695-F5D53DFE28E6}"/>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2" name="角丸四角形 25">
            <a:extLst>
              <a:ext uri="{FF2B5EF4-FFF2-40B4-BE49-F238E27FC236}">
                <a16:creationId xmlns:a16="http://schemas.microsoft.com/office/drawing/2014/main" id="{4F1134B4-F889-4542-9082-640F7CB58CC1}"/>
              </a:ext>
            </a:extLst>
          </p:cNvPr>
          <p:cNvSpPr/>
          <p:nvPr/>
        </p:nvSpPr>
        <p:spPr>
          <a:xfrm>
            <a:off x="328003" y="1848713"/>
            <a:ext cx="8482087"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978</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の家庭へ訪問し、 </a:t>
            </a: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4,756</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人の地域住民へ衛生啓発</a:t>
            </a:r>
          </a:p>
        </p:txBody>
      </p:sp>
      <p:sp>
        <p:nvSpPr>
          <p:cNvPr id="25" name="タイトル 5">
            <a:extLst>
              <a:ext uri="{FF2B5EF4-FFF2-40B4-BE49-F238E27FC236}">
                <a16:creationId xmlns:a16="http://schemas.microsoft.com/office/drawing/2014/main" id="{E35C8EAE-BBC9-4CE4-9A78-B42C28E5BC28}"/>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2" name="タイトル 5">
            <a:extLst>
              <a:ext uri="{FF2B5EF4-FFF2-40B4-BE49-F238E27FC236}">
                <a16:creationId xmlns:a16="http://schemas.microsoft.com/office/drawing/2014/main" id="{39081477-1B90-4334-9369-C904238B2B14}"/>
              </a:ext>
            </a:extLst>
          </p:cNvPr>
          <p:cNvSpPr txBox="1">
            <a:spLocks noChangeArrowheads="1"/>
          </p:cNvSpPr>
          <p:nvPr/>
        </p:nvSpPr>
        <p:spPr bwMode="auto">
          <a:xfrm>
            <a:off x="2274957" y="631836"/>
            <a:ext cx="63229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itchFamily="50" charset="-128"/>
                <a:ea typeface="メイリオ" pitchFamily="50" charset="-128"/>
                <a:cs typeface="メイリオ" pitchFamily="50" charset="-128"/>
              </a:rPr>
              <a:t>学んだことを青少年赤十字メンバーから</a:t>
            </a:r>
            <a:endParaRPr lang="en-US" altLang="ja-JP" sz="2400" b="1" dirty="0">
              <a:latin typeface="メイリオ" pitchFamily="50" charset="-128"/>
              <a:ea typeface="メイリオ" pitchFamily="50" charset="-128"/>
              <a:cs typeface="メイリオ" pitchFamily="50" charset="-128"/>
            </a:endParaRPr>
          </a:p>
          <a:p>
            <a:pPr>
              <a:spcBef>
                <a:spcPct val="0"/>
              </a:spcBef>
              <a:buFontTx/>
              <a:buNone/>
            </a:pPr>
            <a:r>
              <a:rPr lang="ja-JP" altLang="en-US" sz="2400" b="1" dirty="0">
                <a:latin typeface="メイリオ" pitchFamily="50" charset="-128"/>
                <a:ea typeface="メイリオ" pitchFamily="50" charset="-128"/>
                <a:cs typeface="メイリオ" pitchFamily="50" charset="-128"/>
              </a:rPr>
              <a:t>地域住民へ伝える②</a:t>
            </a:r>
          </a:p>
        </p:txBody>
      </p:sp>
    </p:spTree>
    <p:extLst>
      <p:ext uri="{BB962C8B-B14F-4D97-AF65-F5344CB8AC3E}">
        <p14:creationId xmlns:p14="http://schemas.microsoft.com/office/powerpoint/2010/main" val="415692559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1">
            <a:extLst>
              <a:ext uri="{FF2B5EF4-FFF2-40B4-BE49-F238E27FC236}">
                <a16:creationId xmlns:a16="http://schemas.microsoft.com/office/drawing/2014/main" id="{3CA93E0F-08E8-44BB-9C51-149D90CA0914}"/>
              </a:ext>
            </a:extLst>
          </p:cNvPr>
          <p:cNvSpPr txBox="1">
            <a:spLocks noChangeArrowheads="1"/>
          </p:cNvSpPr>
          <p:nvPr/>
        </p:nvSpPr>
        <p:spPr bwMode="auto">
          <a:xfrm>
            <a:off x="328003" y="5255889"/>
            <a:ext cx="4125716" cy="3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120000"/>
              </a:lnSpc>
              <a:spcBef>
                <a:spcPct val="0"/>
              </a:spcBef>
              <a:buFontTx/>
              <a:buNone/>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洗濯物と食器を別々の場所で洗うようになった</a:t>
            </a:r>
          </a:p>
        </p:txBody>
      </p:sp>
      <p:grpSp>
        <p:nvGrpSpPr>
          <p:cNvPr id="30" name="グループ化 29">
            <a:extLst>
              <a:ext uri="{FF2B5EF4-FFF2-40B4-BE49-F238E27FC236}">
                <a16:creationId xmlns:a16="http://schemas.microsoft.com/office/drawing/2014/main" id="{C7602064-7C3C-4270-A0CC-C686AA731F44}"/>
              </a:ext>
            </a:extLst>
          </p:cNvPr>
          <p:cNvGrpSpPr/>
          <p:nvPr/>
        </p:nvGrpSpPr>
        <p:grpSpPr>
          <a:xfrm>
            <a:off x="171094" y="555636"/>
            <a:ext cx="806895" cy="908005"/>
            <a:chOff x="51505" y="635704"/>
            <a:chExt cx="806895" cy="908005"/>
          </a:xfrm>
        </p:grpSpPr>
        <p:pic>
          <p:nvPicPr>
            <p:cNvPr id="31" name="Picture 2" descr="C:\DOCUME~1\ADMINI~1\LOCALS~1\Temp\VMwareDnD\cf604e98\国旗_ネパール.png">
              <a:extLst>
                <a:ext uri="{FF2B5EF4-FFF2-40B4-BE49-F238E27FC236}">
                  <a16:creationId xmlns:a16="http://schemas.microsoft.com/office/drawing/2014/main" id="{B01D853B-990C-49F9-8B07-2C66A0BEE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32" name="タイトル 5">
              <a:extLst>
                <a:ext uri="{FF2B5EF4-FFF2-40B4-BE49-F238E27FC236}">
                  <a16:creationId xmlns:a16="http://schemas.microsoft.com/office/drawing/2014/main" id="{3BE2D396-86B5-4979-AA1F-92D24943BA78}"/>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33" name="角丸四角形 25">
            <a:extLst>
              <a:ext uri="{FF2B5EF4-FFF2-40B4-BE49-F238E27FC236}">
                <a16:creationId xmlns:a16="http://schemas.microsoft.com/office/drawing/2014/main" id="{5C8DFE1F-C854-4722-802B-08FFF9763C03}"/>
              </a:ext>
            </a:extLst>
          </p:cNvPr>
          <p:cNvSpPr/>
          <p:nvPr/>
        </p:nvSpPr>
        <p:spPr>
          <a:xfrm>
            <a:off x="328003" y="1532276"/>
            <a:ext cx="4284507"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コミュニティ全体の行動が変化</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9">
            <a:extLst>
              <a:ext uri="{FF2B5EF4-FFF2-40B4-BE49-F238E27FC236}">
                <a16:creationId xmlns:a16="http://schemas.microsoft.com/office/drawing/2014/main" id="{AC05A50C-0E99-49D0-BBB8-46EAE1A552EF}"/>
              </a:ext>
            </a:extLst>
          </p:cNvPr>
          <p:cNvSpPr txBox="1">
            <a:spLocks noChangeArrowheads="1"/>
          </p:cNvSpPr>
          <p:nvPr/>
        </p:nvSpPr>
        <p:spPr bwMode="auto">
          <a:xfrm>
            <a:off x="4612510" y="5255889"/>
            <a:ext cx="4125716" cy="5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洗った食器は自然乾燥させ、天日干しを行い殺菌している</a:t>
            </a:r>
          </a:p>
        </p:txBody>
      </p:sp>
      <p:pic>
        <p:nvPicPr>
          <p:cNvPr id="35" name="図 34">
            <a:extLst>
              <a:ext uri="{FF2B5EF4-FFF2-40B4-BE49-F238E27FC236}">
                <a16:creationId xmlns:a16="http://schemas.microsoft.com/office/drawing/2014/main" id="{59C143D8-E9DE-4F06-B447-DC90A57A5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12510" y="2224975"/>
            <a:ext cx="4125716" cy="3018556"/>
          </a:xfrm>
          <a:prstGeom prst="rect">
            <a:avLst/>
          </a:prstGeom>
        </p:spPr>
      </p:pic>
      <p:pic>
        <p:nvPicPr>
          <p:cNvPr id="36" name="図 35">
            <a:extLst>
              <a:ext uri="{FF2B5EF4-FFF2-40B4-BE49-F238E27FC236}">
                <a16:creationId xmlns:a16="http://schemas.microsoft.com/office/drawing/2014/main" id="{F7709DA2-D8E0-4605-87CE-8DD8B95488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3455" y="2224975"/>
            <a:ext cx="4125716" cy="3018556"/>
          </a:xfrm>
          <a:prstGeom prst="rect">
            <a:avLst/>
          </a:prstGeom>
        </p:spPr>
      </p:pic>
      <p:sp>
        <p:nvSpPr>
          <p:cNvPr id="37" name="テキスト ボックス 36">
            <a:extLst>
              <a:ext uri="{FF2B5EF4-FFF2-40B4-BE49-F238E27FC236}">
                <a16:creationId xmlns:a16="http://schemas.microsoft.com/office/drawing/2014/main" id="{00CAD122-8CD9-435C-A317-CA3F53679E97}"/>
              </a:ext>
            </a:extLst>
          </p:cNvPr>
          <p:cNvSpPr txBox="1"/>
          <p:nvPr/>
        </p:nvSpPr>
        <p:spPr>
          <a:xfrm>
            <a:off x="1165944" y="5977464"/>
            <a:ext cx="6363071" cy="670953"/>
          </a:xfrm>
          <a:prstGeom prst="rect">
            <a:avLst/>
          </a:prstGeom>
          <a:noFill/>
        </p:spPr>
        <p:txBody>
          <a:bodyPr wrap="square" rtlCol="0">
            <a:spAutoFit/>
          </a:bodyPr>
          <a:lstStyle/>
          <a:p>
            <a:pPr marL="1701800" indent="-1701800">
              <a:lnSpc>
                <a:spcPct val="120000"/>
              </a:lnSpc>
            </a:pPr>
            <a:r>
              <a:rPr lang="ja-JP" altLang="en-US" sz="1600" b="1" dirty="0">
                <a:latin typeface="メイリオ" panose="020B0604030504040204" pitchFamily="50" charset="-128"/>
                <a:ea typeface="メイリオ" panose="020B0604030504040204" pitchFamily="50" charset="-128"/>
              </a:rPr>
              <a:t>「自分ゴト化」</a:t>
            </a:r>
            <a:r>
              <a:rPr lang="en-US" altLang="ja-JP" sz="1600" b="1" dirty="0">
                <a:latin typeface="メイリオ" panose="020B0604030504040204" pitchFamily="50" charset="-128"/>
                <a:ea typeface="メイリオ" panose="020B0604030504040204" pitchFamily="50" charset="-128"/>
              </a:rPr>
              <a:t>…</a:t>
            </a:r>
            <a:r>
              <a:rPr lang="en-GB" altLang="ja-JP" sz="1600" b="1" dirty="0">
                <a:latin typeface="メイリオ" panose="020B0604030504040204" pitchFamily="50" charset="-128"/>
                <a:ea typeface="メイリオ" panose="020B0604030504040204" pitchFamily="50" charset="-128"/>
              </a:rPr>
              <a:t> </a:t>
            </a:r>
            <a:r>
              <a:rPr lang="ja-JP" altLang="en-US" sz="1600" b="1" dirty="0">
                <a:latin typeface="メイリオ" panose="020B0604030504040204" pitchFamily="50" charset="-128"/>
                <a:ea typeface="メイリオ" panose="020B0604030504040204" pitchFamily="50" charset="-128"/>
              </a:rPr>
              <a:t>自分たちのコミュニティは、自分たちできれいにしていこうという意識が芽生える</a:t>
            </a:r>
          </a:p>
        </p:txBody>
      </p:sp>
      <p:sp>
        <p:nvSpPr>
          <p:cNvPr id="38" name="テキスト ボックス 37">
            <a:extLst>
              <a:ext uri="{FF2B5EF4-FFF2-40B4-BE49-F238E27FC236}">
                <a16:creationId xmlns:a16="http://schemas.microsoft.com/office/drawing/2014/main" id="{767C25A7-2942-4ACC-9557-ECA503072792}"/>
              </a:ext>
            </a:extLst>
          </p:cNvPr>
          <p:cNvSpPr txBox="1"/>
          <p:nvPr/>
        </p:nvSpPr>
        <p:spPr>
          <a:xfrm>
            <a:off x="4732115" y="1483974"/>
            <a:ext cx="4284506" cy="598625"/>
          </a:xfrm>
          <a:prstGeom prst="rect">
            <a:avLst/>
          </a:prstGeom>
          <a:noFill/>
        </p:spPr>
        <p:txBody>
          <a:bodyPr wrap="square" rtlCol="0">
            <a:spAutoFit/>
          </a:bodyPr>
          <a:lstStyle/>
          <a:p>
            <a:pPr marL="179388" indent="-179388">
              <a:lnSpc>
                <a:spcPct val="120000"/>
              </a:lnSpc>
              <a:buFont typeface="Arial" pitchFamily="34" charset="0"/>
              <a:buChar cha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除菌の方法を学ぶことができ知識がついた</a:t>
            </a:r>
          </a:p>
          <a:p>
            <a:pPr marL="179388" indent="-179388">
              <a:lnSpc>
                <a:spcPct val="120000"/>
              </a:lnSpc>
              <a:buFont typeface="Arial" pitchFamily="34" charset="0"/>
              <a:buChar cha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日常生活で衛生面に気を遣うようになった</a:t>
            </a:r>
          </a:p>
        </p:txBody>
      </p:sp>
      <p:sp>
        <p:nvSpPr>
          <p:cNvPr id="41" name="タイトル 5">
            <a:extLst>
              <a:ext uri="{FF2B5EF4-FFF2-40B4-BE49-F238E27FC236}">
                <a16:creationId xmlns:a16="http://schemas.microsoft.com/office/drawing/2014/main" id="{934C12FD-CF10-4CC0-BC3F-E94A4AB0688C}"/>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4" name="タイトル 5">
            <a:extLst>
              <a:ext uri="{FF2B5EF4-FFF2-40B4-BE49-F238E27FC236}">
                <a16:creationId xmlns:a16="http://schemas.microsoft.com/office/drawing/2014/main" id="{2E7EA05D-5262-4664-A012-EE69A087E87E}"/>
              </a:ext>
            </a:extLst>
          </p:cNvPr>
          <p:cNvSpPr txBox="1">
            <a:spLocks noChangeArrowheads="1"/>
          </p:cNvSpPr>
          <p:nvPr/>
        </p:nvSpPr>
        <p:spPr bwMode="auto">
          <a:xfrm>
            <a:off x="2274957" y="631836"/>
            <a:ext cx="63229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itchFamily="50" charset="-128"/>
                <a:ea typeface="メイリオ" pitchFamily="50" charset="-128"/>
                <a:cs typeface="メイリオ" pitchFamily="50" charset="-128"/>
              </a:rPr>
              <a:t>学んだことを青少年赤十字メンバーから</a:t>
            </a:r>
            <a:endParaRPr lang="en-US" altLang="ja-JP" sz="2400" b="1" dirty="0">
              <a:latin typeface="メイリオ" pitchFamily="50" charset="-128"/>
              <a:ea typeface="メイリオ" pitchFamily="50" charset="-128"/>
              <a:cs typeface="メイリオ" pitchFamily="50" charset="-128"/>
            </a:endParaRPr>
          </a:p>
          <a:p>
            <a:pPr>
              <a:spcBef>
                <a:spcPct val="0"/>
              </a:spcBef>
              <a:buFontTx/>
              <a:buNone/>
            </a:pPr>
            <a:r>
              <a:rPr lang="ja-JP" altLang="en-US" sz="2400" b="1" dirty="0">
                <a:latin typeface="メイリオ" pitchFamily="50" charset="-128"/>
                <a:ea typeface="メイリオ" pitchFamily="50" charset="-128"/>
                <a:cs typeface="メイリオ" pitchFamily="50" charset="-128"/>
              </a:rPr>
              <a:t>地域住民へ伝える③</a:t>
            </a:r>
          </a:p>
        </p:txBody>
      </p:sp>
    </p:spTree>
    <p:extLst>
      <p:ext uri="{BB962C8B-B14F-4D97-AF65-F5344CB8AC3E}">
        <p14:creationId xmlns:p14="http://schemas.microsoft.com/office/powerpoint/2010/main" val="164453620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274B2532-3220-4869-935D-D4BC23E4F6A7}"/>
              </a:ext>
            </a:extLst>
          </p:cNvPr>
          <p:cNvSpPr txBox="1">
            <a:spLocks noChangeArrowheads="1"/>
          </p:cNvSpPr>
          <p:nvPr/>
        </p:nvSpPr>
        <p:spPr bwMode="auto">
          <a:xfrm>
            <a:off x="277064" y="5075935"/>
            <a:ext cx="4103025" cy="11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事業実施</a:t>
            </a:r>
            <a:r>
              <a:rPr lang="ja-JP" altLang="ja-JP" sz="1400" dirty="0"/>
              <a:t>中学校</a:t>
            </a:r>
            <a:r>
              <a:rPr lang="ja-JP" altLang="en-US" sz="1400" dirty="0"/>
              <a:t>にて</a:t>
            </a:r>
            <a:r>
              <a:rPr lang="ja-JP" altLang="ja-JP" sz="1400" dirty="0"/>
              <a:t>支部レベル</a:t>
            </a:r>
            <a:r>
              <a:rPr lang="ja-JP" altLang="en-US" sz="1400" dirty="0"/>
              <a:t>の</a:t>
            </a:r>
            <a:endParaRPr lang="en-US" altLang="ja-JP" sz="1400" dirty="0"/>
          </a:p>
          <a:p>
            <a:pPr>
              <a:lnSpc>
                <a:spcPct val="120000"/>
              </a:lnSpc>
            </a:pPr>
            <a:r>
              <a:rPr lang="ja-JP" altLang="en-US" sz="1400" dirty="0"/>
              <a:t>青少年赤十字・</a:t>
            </a:r>
            <a:r>
              <a:rPr lang="ja-JP" altLang="ja-JP" sz="1400" dirty="0"/>
              <a:t>ユースセミナー</a:t>
            </a:r>
            <a:r>
              <a:rPr lang="ja-JP" altLang="en-US" sz="1400" dirty="0"/>
              <a:t>を実施する様子</a:t>
            </a:r>
            <a:endParaRPr lang="en-US" altLang="ja-JP" sz="1400" dirty="0"/>
          </a:p>
          <a:p>
            <a:r>
              <a:rPr lang="ja-JP" altLang="en-US" sz="1400" dirty="0"/>
              <a:t>（</a:t>
            </a:r>
            <a:r>
              <a:rPr lang="en-US" altLang="ja-JP" sz="2000" b="1" dirty="0"/>
              <a:t>39</a:t>
            </a:r>
            <a:r>
              <a:rPr lang="ja-JP" altLang="en-US" sz="1400" b="1" dirty="0"/>
              <a:t>団体</a:t>
            </a:r>
            <a:r>
              <a:rPr lang="ja-JP" altLang="en-US" sz="1400" dirty="0"/>
              <a:t>から</a:t>
            </a:r>
            <a:r>
              <a:rPr lang="en-US" altLang="ja-JP" sz="2000" b="1" dirty="0"/>
              <a:t>250</a:t>
            </a:r>
            <a:r>
              <a:rPr lang="ja-JP" altLang="en-US" sz="1400" b="1" dirty="0"/>
              <a:t>人</a:t>
            </a:r>
            <a:r>
              <a:rPr lang="ja-JP" altLang="en-US" sz="1400" dirty="0"/>
              <a:t>が参加）</a:t>
            </a:r>
            <a:endParaRPr lang="en-US" altLang="ja-JP" sz="1400" dirty="0"/>
          </a:p>
          <a:p>
            <a:pPr>
              <a:lnSpc>
                <a:spcPct val="120000"/>
              </a:lnSpc>
            </a:pPr>
            <a:endParaRPr lang="ja-JP" altLang="ja-JP" sz="1400" dirty="0"/>
          </a:p>
        </p:txBody>
      </p:sp>
      <p:pic>
        <p:nvPicPr>
          <p:cNvPr id="19" name="図 18" descr="K640_IMG_8427 (2)">
            <a:extLst>
              <a:ext uri="{FF2B5EF4-FFF2-40B4-BE49-F238E27FC236}">
                <a16:creationId xmlns:a16="http://schemas.microsoft.com/office/drawing/2014/main" id="{6E918EDF-D25A-4900-9588-E62451B19215}"/>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305198" y="1772356"/>
            <a:ext cx="4103025" cy="3269713"/>
          </a:xfrm>
          <a:prstGeom prst="rect">
            <a:avLst/>
          </a:prstGeom>
          <a:noFill/>
        </p:spPr>
      </p:pic>
      <p:sp>
        <p:nvSpPr>
          <p:cNvPr id="20" name="テキスト ボックス 19">
            <a:extLst>
              <a:ext uri="{FF2B5EF4-FFF2-40B4-BE49-F238E27FC236}">
                <a16:creationId xmlns:a16="http://schemas.microsoft.com/office/drawing/2014/main" id="{7E3FF740-D740-4E80-9C0D-C206041BA1C2}"/>
              </a:ext>
            </a:extLst>
          </p:cNvPr>
          <p:cNvSpPr txBox="1">
            <a:spLocks noChangeArrowheads="1"/>
          </p:cNvSpPr>
          <p:nvPr/>
        </p:nvSpPr>
        <p:spPr bwMode="auto">
          <a:xfrm>
            <a:off x="4558890" y="5075935"/>
            <a:ext cx="4303478" cy="91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全国レベルの</a:t>
            </a:r>
            <a:r>
              <a:rPr lang="ja-JP" altLang="ja-JP" sz="1400" dirty="0"/>
              <a:t>セミナーでメンバー</a:t>
            </a:r>
            <a:r>
              <a:rPr lang="ja-JP" altLang="en-US" sz="1400" dirty="0"/>
              <a:t>が</a:t>
            </a:r>
            <a:r>
              <a:rPr lang="ja-JP" altLang="ja-JP" sz="1400" dirty="0"/>
              <a:t>、</a:t>
            </a:r>
            <a:endParaRPr lang="en-US" altLang="ja-JP" sz="1400" dirty="0"/>
          </a:p>
          <a:p>
            <a:pPr>
              <a:lnSpc>
                <a:spcPct val="120000"/>
              </a:lnSpc>
            </a:pPr>
            <a:r>
              <a:rPr lang="ja-JP" altLang="ja-JP" sz="1400" dirty="0"/>
              <a:t>健康衛生</a:t>
            </a:r>
            <a:r>
              <a:rPr lang="ja-JP" altLang="en-US" sz="1400" dirty="0"/>
              <a:t>に関して</a:t>
            </a:r>
            <a:r>
              <a:rPr lang="ja-JP" altLang="ja-JP" sz="1400" dirty="0"/>
              <a:t>スピーチ</a:t>
            </a:r>
            <a:r>
              <a:rPr lang="ja-JP" altLang="en-US" sz="1400" dirty="0"/>
              <a:t>する様子</a:t>
            </a:r>
            <a:endParaRPr lang="en-US" altLang="ja-JP" sz="1400" dirty="0"/>
          </a:p>
          <a:p>
            <a:r>
              <a:rPr lang="ja-JP" altLang="en-US" sz="1400" dirty="0"/>
              <a:t>（</a:t>
            </a:r>
            <a:r>
              <a:rPr lang="en-US" altLang="ja-JP" sz="2000" b="1" dirty="0"/>
              <a:t>53</a:t>
            </a:r>
            <a:r>
              <a:rPr lang="ja-JP" altLang="en-US" sz="1400" b="1" dirty="0"/>
              <a:t>の郡</a:t>
            </a:r>
            <a:r>
              <a:rPr lang="ja-JP" altLang="en-US" sz="1400" dirty="0"/>
              <a:t>からメンバー・指導教師 </a:t>
            </a:r>
            <a:r>
              <a:rPr lang="en-US" altLang="ja-JP" sz="2000" b="1" dirty="0"/>
              <a:t>153</a:t>
            </a:r>
            <a:r>
              <a:rPr lang="ja-JP" altLang="en-US" sz="1400" b="1" dirty="0"/>
              <a:t>人</a:t>
            </a:r>
            <a:r>
              <a:rPr lang="ja-JP" altLang="en-US" sz="1400" dirty="0"/>
              <a:t>が参加）</a:t>
            </a:r>
          </a:p>
        </p:txBody>
      </p:sp>
      <p:pic>
        <p:nvPicPr>
          <p:cNvPr id="21" name="Picture 18" descr="K640_52970982_10157470513203287_1561371898024034304_n">
            <a:extLst>
              <a:ext uri="{FF2B5EF4-FFF2-40B4-BE49-F238E27FC236}">
                <a16:creationId xmlns:a16="http://schemas.microsoft.com/office/drawing/2014/main" id="{181B5B43-2779-4FFF-AFEC-134BEDC5E754}"/>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4530343" y="1772356"/>
            <a:ext cx="4332025" cy="3267263"/>
          </a:xfrm>
          <a:prstGeom prst="rect">
            <a:avLst/>
          </a:prstGeom>
          <a:noFill/>
        </p:spPr>
      </p:pic>
      <p:grpSp>
        <p:nvGrpSpPr>
          <p:cNvPr id="22" name="グループ化 21">
            <a:extLst>
              <a:ext uri="{FF2B5EF4-FFF2-40B4-BE49-F238E27FC236}">
                <a16:creationId xmlns:a16="http://schemas.microsoft.com/office/drawing/2014/main" id="{F2653B7D-C187-4146-B596-B6D6614271C5}"/>
              </a:ext>
            </a:extLst>
          </p:cNvPr>
          <p:cNvGrpSpPr/>
          <p:nvPr/>
        </p:nvGrpSpPr>
        <p:grpSpPr>
          <a:xfrm>
            <a:off x="171094" y="555636"/>
            <a:ext cx="806895" cy="908005"/>
            <a:chOff x="51505" y="635704"/>
            <a:chExt cx="806895" cy="908005"/>
          </a:xfrm>
        </p:grpSpPr>
        <p:pic>
          <p:nvPicPr>
            <p:cNvPr id="24" name="Picture 2" descr="C:\DOCUME~1\ADMINI~1\LOCALS~1\Temp\VMwareDnD\cf604e98\国旗_ネパール.png">
              <a:extLst>
                <a:ext uri="{FF2B5EF4-FFF2-40B4-BE49-F238E27FC236}">
                  <a16:creationId xmlns:a16="http://schemas.microsoft.com/office/drawing/2014/main" id="{2B403DA9-A7D4-48B7-B455-1CFC68D99A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14" y="635704"/>
              <a:ext cx="553790" cy="679777"/>
            </a:xfrm>
            <a:prstGeom prst="rect">
              <a:avLst/>
            </a:prstGeom>
            <a:noFill/>
            <a:extLst>
              <a:ext uri="{909E8E84-426E-40DD-AFC4-6F175D3DCCD1}">
                <a14:hiddenFill xmlns:a14="http://schemas.microsoft.com/office/drawing/2010/main">
                  <a:solidFill>
                    <a:srgbClr val="FFFFFF"/>
                  </a:solidFill>
                </a14:hiddenFill>
              </a:ext>
            </a:extLst>
          </p:spPr>
        </p:pic>
        <p:sp>
          <p:nvSpPr>
            <p:cNvPr id="27" name="タイトル 5">
              <a:extLst>
                <a:ext uri="{FF2B5EF4-FFF2-40B4-BE49-F238E27FC236}">
                  <a16:creationId xmlns:a16="http://schemas.microsoft.com/office/drawing/2014/main" id="{00B6C1E9-0A3A-4D5B-92D4-9F6EF63DBDF8}"/>
                </a:ext>
              </a:extLst>
            </p:cNvPr>
            <p:cNvSpPr txBox="1">
              <a:spLocks noChangeArrowheads="1"/>
            </p:cNvSpPr>
            <p:nvPr/>
          </p:nvSpPr>
          <p:spPr bwMode="auto">
            <a:xfrm>
              <a:off x="51505" y="1315481"/>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ネパール</a:t>
              </a:r>
            </a:p>
          </p:txBody>
        </p:sp>
      </p:grpSp>
      <p:sp>
        <p:nvSpPr>
          <p:cNvPr id="28" name="テキスト ボックス 9">
            <a:extLst>
              <a:ext uri="{FF2B5EF4-FFF2-40B4-BE49-F238E27FC236}">
                <a16:creationId xmlns:a16="http://schemas.microsoft.com/office/drawing/2014/main" id="{B0694C9D-189B-48F6-B9C3-6F651A908607}"/>
              </a:ext>
            </a:extLst>
          </p:cNvPr>
          <p:cNvSpPr txBox="1">
            <a:spLocks noChangeArrowheads="1"/>
          </p:cNvSpPr>
          <p:nvPr/>
        </p:nvSpPr>
        <p:spPr bwMode="auto">
          <a:xfrm>
            <a:off x="328003" y="6177016"/>
            <a:ext cx="8348413" cy="3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このプロジェクトをとおして、現地の青少年赤十字メンバーの活動はさらに活発になりました！</a:t>
            </a:r>
          </a:p>
        </p:txBody>
      </p:sp>
      <p:grpSp>
        <p:nvGrpSpPr>
          <p:cNvPr id="29" name="グループ化 28">
            <a:extLst>
              <a:ext uri="{FF2B5EF4-FFF2-40B4-BE49-F238E27FC236}">
                <a16:creationId xmlns:a16="http://schemas.microsoft.com/office/drawing/2014/main" id="{CAC3551F-F824-4985-914E-514DA2A98D0C}"/>
              </a:ext>
            </a:extLst>
          </p:cNvPr>
          <p:cNvGrpSpPr/>
          <p:nvPr/>
        </p:nvGrpSpPr>
        <p:grpSpPr>
          <a:xfrm>
            <a:off x="7354804" y="605379"/>
            <a:ext cx="1754913" cy="1053869"/>
            <a:chOff x="6397028" y="483466"/>
            <a:chExt cx="1754913" cy="890409"/>
          </a:xfrm>
        </p:grpSpPr>
        <p:sp>
          <p:nvSpPr>
            <p:cNvPr id="30" name="円形吹き出し 9">
              <a:extLst>
                <a:ext uri="{FF2B5EF4-FFF2-40B4-BE49-F238E27FC236}">
                  <a16:creationId xmlns:a16="http://schemas.microsoft.com/office/drawing/2014/main" id="{001D1424-D30C-492F-B3B2-AA3A19153FBF}"/>
                </a:ext>
              </a:extLst>
            </p:cNvPr>
            <p:cNvSpPr/>
            <p:nvPr/>
          </p:nvSpPr>
          <p:spPr>
            <a:xfrm>
              <a:off x="6397028" y="483466"/>
              <a:ext cx="1658541" cy="890409"/>
            </a:xfrm>
            <a:prstGeom prst="wedgeEllipseCallout">
              <a:avLst>
                <a:gd name="adj1" fmla="val -53539"/>
                <a:gd name="adj2" fmla="val 4608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F44FE1C6-3F83-4171-99F0-7B26EED6D4AC}"/>
                </a:ext>
              </a:extLst>
            </p:cNvPr>
            <p:cNvSpPr txBox="1"/>
            <p:nvPr/>
          </p:nvSpPr>
          <p:spPr>
            <a:xfrm>
              <a:off x="6479577" y="669651"/>
              <a:ext cx="1672364" cy="633063"/>
            </a:xfrm>
            <a:prstGeom prst="rect">
              <a:avLst/>
            </a:prstGeom>
          </p:spPr>
          <p:txBody>
            <a:bodyPr wrap="square" rtlCol="0">
              <a:normAutofit fontScale="85000" lnSpcReduction="10000"/>
            </a:bodyPr>
            <a:lstStyle/>
            <a:p>
              <a:pPr>
                <a:lnSpc>
                  <a:spcPct val="130000"/>
                </a:lnSpc>
                <a:buFontTx/>
                <a:buNone/>
              </a:pPr>
              <a:r>
                <a:rPr kumimoji="1" lang="en-US" altLang="ja-JP" b="1" dirty="0">
                  <a:solidFill>
                    <a:schemeClr val="bg1"/>
                  </a:solidFill>
                  <a:latin typeface="メイリオ" panose="020B0604030504040204" pitchFamily="50" charset="-128"/>
                  <a:ea typeface="メイリオ" panose="020B0604030504040204" pitchFamily="50" charset="-128"/>
                </a:rPr>
                <a:t>JRC</a:t>
              </a:r>
              <a:r>
                <a:rPr kumimoji="1" lang="ja-JP" altLang="en-US" b="1" dirty="0">
                  <a:solidFill>
                    <a:schemeClr val="bg1"/>
                  </a:solidFill>
                  <a:latin typeface="メイリオ" panose="020B0604030504040204" pitchFamily="50" charset="-128"/>
                  <a:ea typeface="メイリオ" panose="020B0604030504040204" pitchFamily="50" charset="-128"/>
                </a:rPr>
                <a:t>メンバー</a:t>
              </a:r>
              <a:r>
                <a:rPr kumimoji="1" lang="ja-JP" altLang="en-US" sz="1400" b="1" dirty="0">
                  <a:solidFill>
                    <a:schemeClr val="bg1"/>
                  </a:solidFill>
                  <a:latin typeface="メイリオ" panose="020B0604030504040204" pitchFamily="50" charset="-128"/>
                  <a:ea typeface="メイリオ" panose="020B0604030504040204" pitchFamily="50" charset="-128"/>
                </a:rPr>
                <a:t>が</a:t>
              </a:r>
              <a:endParaRPr kumimoji="1" lang="en-US" altLang="ja-JP" sz="1400" b="1" dirty="0">
                <a:solidFill>
                  <a:schemeClr val="bg1"/>
                </a:solidFill>
                <a:latin typeface="メイリオ" panose="020B0604030504040204" pitchFamily="50" charset="-128"/>
                <a:ea typeface="メイリオ" panose="020B0604030504040204" pitchFamily="50" charset="-128"/>
              </a:endParaRPr>
            </a:p>
            <a:p>
              <a:pPr>
                <a:lnSpc>
                  <a:spcPct val="130000"/>
                </a:lnSpc>
                <a:buFontTx/>
                <a:buNone/>
              </a:pPr>
              <a:r>
                <a:rPr kumimoji="1" lang="ja-JP" altLang="en-US" sz="1400" b="1" dirty="0">
                  <a:solidFill>
                    <a:schemeClr val="bg1"/>
                  </a:solidFill>
                  <a:latin typeface="メイリオ" panose="020B0604030504040204" pitchFamily="50" charset="-128"/>
                  <a:ea typeface="メイリオ" panose="020B0604030504040204" pitchFamily="50" charset="-128"/>
                </a:rPr>
                <a:t>さらに</a:t>
              </a:r>
              <a:r>
                <a:rPr kumimoji="1" lang="ja-JP" altLang="en-US" b="1" dirty="0">
                  <a:solidFill>
                    <a:schemeClr val="bg1"/>
                  </a:solidFill>
                  <a:latin typeface="メイリオ" panose="020B0604030504040204" pitchFamily="50" charset="-128"/>
                  <a:ea typeface="メイリオ" panose="020B0604030504040204" pitchFamily="50" charset="-128"/>
                </a:rPr>
                <a:t>イキイキ！</a:t>
              </a:r>
            </a:p>
          </p:txBody>
        </p:sp>
      </p:grpSp>
      <p:sp>
        <p:nvSpPr>
          <p:cNvPr id="32" name="角丸四角形 25">
            <a:extLst>
              <a:ext uri="{FF2B5EF4-FFF2-40B4-BE49-F238E27FC236}">
                <a16:creationId xmlns:a16="http://schemas.microsoft.com/office/drawing/2014/main" id="{EF708896-64A9-4038-9B2E-D14A12B1FC49}"/>
              </a:ext>
            </a:extLst>
          </p:cNvPr>
          <p:cNvSpPr/>
          <p:nvPr/>
        </p:nvSpPr>
        <p:spPr>
          <a:xfrm>
            <a:off x="356064" y="6012811"/>
            <a:ext cx="8405652" cy="45611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anchor="ct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このプロジェクトをとおして、現地の青少年赤十字メンバーの活動はさらに活発になりました！</a:t>
            </a:r>
          </a:p>
        </p:txBody>
      </p:sp>
      <p:sp>
        <p:nvSpPr>
          <p:cNvPr id="34" name="タイトル 5">
            <a:extLst>
              <a:ext uri="{FF2B5EF4-FFF2-40B4-BE49-F238E27FC236}">
                <a16:creationId xmlns:a16="http://schemas.microsoft.com/office/drawing/2014/main" id="{DF82FF10-0961-4195-8797-0F7CE8FCF3D2}"/>
              </a:ext>
            </a:extLst>
          </p:cNvPr>
          <p:cNvSpPr txBox="1">
            <a:spLocks noChangeArrowheads="1"/>
          </p:cNvSpPr>
          <p:nvPr/>
        </p:nvSpPr>
        <p:spPr bwMode="auto">
          <a:xfrm>
            <a:off x="2274957" y="604897"/>
            <a:ext cx="4710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学んだことを実践し全国へ</a:t>
            </a:r>
            <a:endParaRPr lang="en-US"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情報共有</a:t>
            </a:r>
          </a:p>
        </p:txBody>
      </p:sp>
      <p:sp>
        <p:nvSpPr>
          <p:cNvPr id="35" name="タイトル 5">
            <a:extLst>
              <a:ext uri="{FF2B5EF4-FFF2-40B4-BE49-F238E27FC236}">
                <a16:creationId xmlns:a16="http://schemas.microsoft.com/office/drawing/2014/main" id="{9453BBB4-2D9F-48C2-99FF-33984C2485F9}"/>
              </a:ext>
            </a:extLst>
          </p:cNvPr>
          <p:cNvSpPr txBox="1">
            <a:spLocks noChangeArrowheads="1"/>
          </p:cNvSpPr>
          <p:nvPr/>
        </p:nvSpPr>
        <p:spPr bwMode="auto">
          <a:xfrm>
            <a:off x="1088431" y="755570"/>
            <a:ext cx="1186526" cy="392952"/>
          </a:xfrm>
          <a:prstGeom prst="rect">
            <a:avLst/>
          </a:prstGeom>
          <a:solidFill>
            <a:srgbClr val="C00000"/>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375507336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49</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771606" y="66507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bg1"/>
                </a:solidFill>
                <a:latin typeface="メイリオ" pitchFamily="50" charset="-128"/>
                <a:ea typeface="メイリオ" pitchFamily="50" charset="-128"/>
                <a:cs typeface="メイリオ" pitchFamily="50" charset="-128"/>
              </a:rPr>
              <a:pPr algn="ctr">
                <a:defRPr/>
              </a:pPr>
              <a:t>49</a:t>
            </a:fld>
            <a:endParaRPr lang="en-US" altLang="ja-JP" dirty="0">
              <a:solidFill>
                <a:schemeClr val="bg1"/>
              </a:solidFill>
              <a:latin typeface="メイリオ" pitchFamily="50" charset="-128"/>
              <a:ea typeface="メイリオ" pitchFamily="50" charset="-128"/>
              <a:cs typeface="メイリオ" pitchFamily="50" charset="-128"/>
            </a:endParaRPr>
          </a:p>
        </p:txBody>
      </p:sp>
      <p:pic>
        <p:nvPicPr>
          <p:cNvPr id="24" name="図 1">
            <a:extLst>
              <a:ext uri="{FF2B5EF4-FFF2-40B4-BE49-F238E27FC236}">
                <a16:creationId xmlns:a16="http://schemas.microsoft.com/office/drawing/2014/main" id="{CFDE8A40-B1D1-4EDA-8FD8-291535EE76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533401"/>
            <a:ext cx="1713458" cy="4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1">
            <a:extLst>
              <a:ext uri="{FF2B5EF4-FFF2-40B4-BE49-F238E27FC236}">
                <a16:creationId xmlns:a16="http://schemas.microsoft.com/office/drawing/2014/main" id="{22BF3A0D-122B-4186-B856-AE6AD08BBBA8}"/>
              </a:ext>
            </a:extLst>
          </p:cNvPr>
          <p:cNvSpPr txBox="1">
            <a:spLocks noChangeArrowheads="1"/>
          </p:cNvSpPr>
          <p:nvPr/>
        </p:nvSpPr>
        <p:spPr bwMode="auto">
          <a:xfrm>
            <a:off x="1024950" y="1339914"/>
            <a:ext cx="8119050" cy="25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b="1" dirty="0">
                <a:latin typeface="メイリオ" pitchFamily="50" charset="-128"/>
                <a:ea typeface="メイリオ" pitchFamily="50" charset="-128"/>
                <a:cs typeface="メイリオ" pitchFamily="50" charset="-128"/>
              </a:rPr>
              <a:t>[ The children are prepared-School Disaster Preparedness Program ]</a:t>
            </a:r>
          </a:p>
        </p:txBody>
      </p:sp>
      <p:sp>
        <p:nvSpPr>
          <p:cNvPr id="26" name="タイトル 5">
            <a:extLst>
              <a:ext uri="{FF2B5EF4-FFF2-40B4-BE49-F238E27FC236}">
                <a16:creationId xmlns:a16="http://schemas.microsoft.com/office/drawing/2014/main" id="{1F290E74-85B3-4C93-9FD4-E75FFBB613E4}"/>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学校における防災減災プログラム</a:t>
            </a:r>
          </a:p>
        </p:txBody>
      </p:sp>
      <p:sp>
        <p:nvSpPr>
          <p:cNvPr id="27" name="タイトル 5">
            <a:extLst>
              <a:ext uri="{FF2B5EF4-FFF2-40B4-BE49-F238E27FC236}">
                <a16:creationId xmlns:a16="http://schemas.microsoft.com/office/drawing/2014/main" id="{1FBD903D-EAF2-47D5-A0C5-75CF9DECB696}"/>
              </a:ext>
            </a:extLst>
          </p:cNvPr>
          <p:cNvSpPr txBox="1">
            <a:spLocks noChangeArrowheads="1"/>
          </p:cNvSpPr>
          <p:nvPr/>
        </p:nvSpPr>
        <p:spPr bwMode="auto">
          <a:xfrm>
            <a:off x="1088431" y="605379"/>
            <a:ext cx="1539353" cy="28842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バヌアツの事業</a:t>
            </a:r>
          </a:p>
        </p:txBody>
      </p:sp>
      <p:sp>
        <p:nvSpPr>
          <p:cNvPr id="29" name="正方形/長方形 2">
            <a:extLst>
              <a:ext uri="{FF2B5EF4-FFF2-40B4-BE49-F238E27FC236}">
                <a16:creationId xmlns:a16="http://schemas.microsoft.com/office/drawing/2014/main" id="{A2F54F86-40CA-4E5C-8135-AB6F3B045DD2}"/>
              </a:ext>
            </a:extLst>
          </p:cNvPr>
          <p:cNvSpPr>
            <a:spLocks noChangeArrowheads="1"/>
          </p:cNvSpPr>
          <p:nvPr/>
        </p:nvSpPr>
        <p:spPr bwMode="auto">
          <a:xfrm>
            <a:off x="328003" y="1844824"/>
            <a:ext cx="8492469" cy="475388"/>
          </a:xfrm>
          <a:prstGeom prst="rect">
            <a:avLst/>
          </a:prstGeom>
          <a:solidFill>
            <a:srgbClr val="1C9049"/>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活動目標</a:t>
            </a:r>
          </a:p>
        </p:txBody>
      </p:sp>
      <p:sp>
        <p:nvSpPr>
          <p:cNvPr id="30" name="正方形/長方形 29">
            <a:extLst>
              <a:ext uri="{FF2B5EF4-FFF2-40B4-BE49-F238E27FC236}">
                <a16:creationId xmlns:a16="http://schemas.microsoft.com/office/drawing/2014/main" id="{76941C02-A8CF-4ABB-A52A-F48D398A2524}"/>
              </a:ext>
            </a:extLst>
          </p:cNvPr>
          <p:cNvSpPr/>
          <p:nvPr/>
        </p:nvSpPr>
        <p:spPr bwMode="auto">
          <a:xfrm>
            <a:off x="328003" y="1844824"/>
            <a:ext cx="8492469" cy="1792181"/>
          </a:xfrm>
          <a:prstGeom prst="rect">
            <a:avLst/>
          </a:prstGeom>
          <a:noFill/>
          <a:ln w="38100" cap="flat" cmpd="sng" algn="ctr">
            <a:solidFill>
              <a:srgbClr val="1C9049"/>
            </a:solidFill>
            <a:prstDash val="solid"/>
            <a:round/>
            <a:headEnd type="none" w="med" len="med"/>
            <a:tailEnd type="none" w="med" len="med"/>
          </a:ln>
          <a:effectLst/>
        </p:spPr>
        <p:txBody>
          <a:bodyPr wrap="square" lIns="216000" tIns="252000" rIns="90000" bIns="72000">
            <a:spAutoFit/>
          </a:bodyPr>
          <a:lstStyle/>
          <a:p>
            <a:pPr algn="ctr" eaLnBrk="1" hangingPunct="1">
              <a:lnSpc>
                <a:spcPct val="120000"/>
              </a:lnSpc>
              <a:defRPr/>
            </a:pPr>
            <a:endParaRPr lang="en-US" altLang="ja-JP" sz="1600" dirty="0">
              <a:latin typeface="メイリオ" pitchFamily="50" charset="-128"/>
              <a:ea typeface="メイリオ" pitchFamily="50" charset="-128"/>
              <a:cs typeface="メイリオ" pitchFamily="50" charset="-128"/>
            </a:endParaRPr>
          </a:p>
          <a:p>
            <a:pPr>
              <a:lnSpc>
                <a:spcPct val="120000"/>
              </a:lnSpc>
              <a:defRPr/>
            </a:pPr>
            <a:r>
              <a:rPr lang="ja-JP" altLang="en-US" sz="1600" b="1" dirty="0">
                <a:latin typeface="メイリオ" pitchFamily="50" charset="-128"/>
                <a:ea typeface="メイリオ" pitchFamily="50" charset="-128"/>
                <a:cs typeface="メイリオ" pitchFamily="50" charset="-128"/>
              </a:rPr>
              <a:t>活動目標①</a:t>
            </a:r>
            <a:r>
              <a:rPr lang="ja-JP" altLang="en-US" sz="1600" dirty="0">
                <a:latin typeface="メイリオ" pitchFamily="50" charset="-128"/>
                <a:ea typeface="メイリオ" pitchFamily="50" charset="-128"/>
                <a:cs typeface="メイリオ" pitchFamily="50" charset="-128"/>
              </a:rPr>
              <a:t>：学校において災害リスク軽減と防災の正しい知識を教えられる環境を作る</a:t>
            </a:r>
          </a:p>
          <a:p>
            <a:pPr>
              <a:lnSpc>
                <a:spcPct val="120000"/>
              </a:lnSpc>
              <a:defRPr/>
            </a:pPr>
            <a:r>
              <a:rPr lang="ja-JP" altLang="en-US" sz="1600" b="1" dirty="0">
                <a:latin typeface="メイリオ" pitchFamily="50" charset="-128"/>
                <a:ea typeface="メイリオ" pitchFamily="50" charset="-128"/>
                <a:cs typeface="メイリオ" pitchFamily="50" charset="-128"/>
              </a:rPr>
              <a:t>活動目標②</a:t>
            </a:r>
            <a:r>
              <a:rPr lang="ja-JP" altLang="en-US" sz="1600" dirty="0">
                <a:latin typeface="メイリオ" pitchFamily="50" charset="-128"/>
                <a:ea typeface="メイリオ" pitchFamily="50" charset="-128"/>
                <a:cs typeface="メイリオ" pitchFamily="50" charset="-128"/>
              </a:rPr>
              <a:t>：ターゲットとなる小学校の先生と生徒の災害リスク軽減の知識を増やす</a:t>
            </a:r>
          </a:p>
          <a:p>
            <a:pPr marL="1224000" indent="-1224000">
              <a:lnSpc>
                <a:spcPct val="120000"/>
              </a:lnSpc>
              <a:defRPr/>
            </a:pPr>
            <a:r>
              <a:rPr lang="ja-JP" altLang="en-US" sz="1600" b="1" dirty="0">
                <a:latin typeface="メイリオ" pitchFamily="50" charset="-128"/>
                <a:ea typeface="メイリオ" pitchFamily="50" charset="-128"/>
                <a:cs typeface="メイリオ" pitchFamily="50" charset="-128"/>
              </a:rPr>
              <a:t>活動目標③</a:t>
            </a:r>
            <a:r>
              <a:rPr lang="ja-JP" altLang="en-US" sz="1600" dirty="0">
                <a:latin typeface="メイリオ" pitchFamily="50" charset="-128"/>
                <a:ea typeface="メイリオ" pitchFamily="50" charset="-128"/>
                <a:cs typeface="メイリオ" pitchFamily="50" charset="-128"/>
              </a:rPr>
              <a:t>：バヌアツ赤十字社のボランティアのネットワークを強化し災害時に対応できるようにする</a:t>
            </a:r>
          </a:p>
        </p:txBody>
      </p:sp>
      <p:sp>
        <p:nvSpPr>
          <p:cNvPr id="31" name="正方形/長方形 2">
            <a:extLst>
              <a:ext uri="{FF2B5EF4-FFF2-40B4-BE49-F238E27FC236}">
                <a16:creationId xmlns:a16="http://schemas.microsoft.com/office/drawing/2014/main" id="{AA8C4E4A-7CD1-49C3-B249-9C467C2FB824}"/>
              </a:ext>
            </a:extLst>
          </p:cNvPr>
          <p:cNvSpPr>
            <a:spLocks noChangeArrowheads="1"/>
          </p:cNvSpPr>
          <p:nvPr/>
        </p:nvSpPr>
        <p:spPr bwMode="auto">
          <a:xfrm>
            <a:off x="328003" y="3959799"/>
            <a:ext cx="8492469" cy="475388"/>
          </a:xfrm>
          <a:prstGeom prst="rect">
            <a:avLst/>
          </a:prstGeom>
          <a:solidFill>
            <a:srgbClr val="1C9049"/>
          </a:solidFill>
          <a:ln w="38100" algn="ctr">
            <a:noFill/>
            <a:round/>
            <a:headEnd/>
            <a:tailEnd/>
          </a:ln>
        </p:spPr>
        <p:txBody>
          <a:bodyPr wrap="square" lIns="90000" tIns="108000" rIns="90000" bIns="46800" anchor="ctr" anchorCtr="0">
            <a:no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kumimoji="0" lang="ja-JP" altLang="en-US" b="1" dirty="0">
                <a:solidFill>
                  <a:schemeClr val="bg1"/>
                </a:solidFill>
                <a:latin typeface="メイリオ" pitchFamily="50" charset="-128"/>
                <a:ea typeface="メイリオ" pitchFamily="50" charset="-128"/>
                <a:cs typeface="メイリオ" pitchFamily="50" charset="-128"/>
              </a:rPr>
              <a:t>主な活動内容</a:t>
            </a:r>
          </a:p>
        </p:txBody>
      </p:sp>
      <p:sp>
        <p:nvSpPr>
          <p:cNvPr id="32" name="正方形/長方形 31">
            <a:extLst>
              <a:ext uri="{FF2B5EF4-FFF2-40B4-BE49-F238E27FC236}">
                <a16:creationId xmlns:a16="http://schemas.microsoft.com/office/drawing/2014/main" id="{E047BF92-FF3F-485B-8781-CE102F5D2B74}"/>
              </a:ext>
            </a:extLst>
          </p:cNvPr>
          <p:cNvSpPr/>
          <p:nvPr/>
        </p:nvSpPr>
        <p:spPr bwMode="auto">
          <a:xfrm>
            <a:off x="328003" y="3959799"/>
            <a:ext cx="8492469" cy="2383112"/>
          </a:xfrm>
          <a:prstGeom prst="rect">
            <a:avLst/>
          </a:prstGeom>
          <a:noFill/>
          <a:ln w="38100" cap="flat" cmpd="sng" algn="ctr">
            <a:solidFill>
              <a:srgbClr val="1C9049"/>
            </a:solidFill>
            <a:prstDash val="solid"/>
            <a:round/>
            <a:headEnd type="none" w="med" len="med"/>
            <a:tailEnd type="none" w="med" len="med"/>
          </a:ln>
          <a:effectLst/>
        </p:spPr>
        <p:txBody>
          <a:bodyPr wrap="square" lIns="216000" tIns="252000" rIns="90000" bIns="72000">
            <a:spAutoFit/>
          </a:bodyPr>
          <a:lstStyle/>
          <a:p>
            <a:pPr eaLnBrk="1" hangingPunct="1">
              <a:lnSpc>
                <a:spcPct val="120000"/>
              </a:lnSpc>
              <a:defRPr/>
            </a:pPr>
            <a:endParaRPr lang="ja-JP" altLang="en-US"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○防災教育分野において関係者との公式なパートナーシップを結ぶ</a:t>
            </a: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○防災・減災の教材を開発しカリキュラムへ組み込む</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〇国の教師養成学校において防災減災ツールを活用</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○先生、生徒に対する防災減災のトレーニングの実施</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〇救急法や避難訓練を実施</a:t>
            </a:r>
            <a:endParaRPr lang="en-US" altLang="ja-JP" sz="1600" dirty="0">
              <a:latin typeface="メイリオ" pitchFamily="50" charset="-128"/>
              <a:ea typeface="メイリオ" pitchFamily="50" charset="-128"/>
              <a:cs typeface="メイリオ" pitchFamily="50" charset="-128"/>
            </a:endParaRPr>
          </a:p>
          <a:p>
            <a:pPr eaLnBrk="1" hangingPunct="1">
              <a:lnSpc>
                <a:spcPct val="120000"/>
              </a:lnSpc>
              <a:defRPr/>
            </a:pPr>
            <a:r>
              <a:rPr lang="ja-JP" altLang="en-US" sz="1600" dirty="0">
                <a:latin typeface="メイリオ" pitchFamily="50" charset="-128"/>
                <a:ea typeface="メイリオ" pitchFamily="50" charset="-128"/>
                <a:cs typeface="メイリオ" pitchFamily="50" charset="-128"/>
              </a:rPr>
              <a:t>〇ユースボランティア防災減災チームを構築し学校と協同</a:t>
            </a:r>
          </a:p>
        </p:txBody>
      </p:sp>
      <p:grpSp>
        <p:nvGrpSpPr>
          <p:cNvPr id="33" name="グループ化 32">
            <a:extLst>
              <a:ext uri="{FF2B5EF4-FFF2-40B4-BE49-F238E27FC236}">
                <a16:creationId xmlns:a16="http://schemas.microsoft.com/office/drawing/2014/main" id="{9246FC82-10AB-4596-B5E7-5A0777645FC5}"/>
              </a:ext>
            </a:extLst>
          </p:cNvPr>
          <p:cNvGrpSpPr/>
          <p:nvPr/>
        </p:nvGrpSpPr>
        <p:grpSpPr>
          <a:xfrm>
            <a:off x="167267" y="741392"/>
            <a:ext cx="806895" cy="729493"/>
            <a:chOff x="830042" y="680647"/>
            <a:chExt cx="806895" cy="729493"/>
          </a:xfrm>
        </p:grpSpPr>
        <p:pic>
          <p:nvPicPr>
            <p:cNvPr id="34" name="Picture 2" descr="C:\DOCUME~1\ADMINI~1\LOCALS~1\Temp\VMwareDnD\8017dcea\国旗_バヌアツ.png">
              <a:extLst>
                <a:ext uri="{FF2B5EF4-FFF2-40B4-BE49-F238E27FC236}">
                  <a16:creationId xmlns:a16="http://schemas.microsoft.com/office/drawing/2014/main" id="{9582BA9A-CF20-4E4E-B163-C3F093C08A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35" name="タイトル 5">
              <a:extLst>
                <a:ext uri="{FF2B5EF4-FFF2-40B4-BE49-F238E27FC236}">
                  <a16:creationId xmlns:a16="http://schemas.microsoft.com/office/drawing/2014/main" id="{9A2B27F2-9D76-408C-AC78-5E1791CE0082}"/>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grpSp>
        <p:nvGrpSpPr>
          <p:cNvPr id="3" name="グループ化 2">
            <a:extLst>
              <a:ext uri="{FF2B5EF4-FFF2-40B4-BE49-F238E27FC236}">
                <a16:creationId xmlns:a16="http://schemas.microsoft.com/office/drawing/2014/main" id="{DE6FDA05-805C-4A72-A052-C73EE5866966}"/>
              </a:ext>
            </a:extLst>
          </p:cNvPr>
          <p:cNvGrpSpPr/>
          <p:nvPr/>
        </p:nvGrpSpPr>
        <p:grpSpPr>
          <a:xfrm>
            <a:off x="6695150" y="4841016"/>
            <a:ext cx="1920758" cy="1258963"/>
            <a:chOff x="6695150" y="4916425"/>
            <a:chExt cx="1920758" cy="1258963"/>
          </a:xfrm>
        </p:grpSpPr>
        <p:pic>
          <p:nvPicPr>
            <p:cNvPr id="45" name="Picture 4">
              <a:extLst>
                <a:ext uri="{FF2B5EF4-FFF2-40B4-BE49-F238E27FC236}">
                  <a16:creationId xmlns:a16="http://schemas.microsoft.com/office/drawing/2014/main" id="{022792FA-0F0E-4439-A8BB-C83883C1F6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5150" y="4916425"/>
              <a:ext cx="602708" cy="5883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347CE4DA-114A-4F9C-B74A-38507F7ED3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5824" y="4916425"/>
              <a:ext cx="602708" cy="58831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a:extLst>
                <a:ext uri="{FF2B5EF4-FFF2-40B4-BE49-F238E27FC236}">
                  <a16:creationId xmlns:a16="http://schemas.microsoft.com/office/drawing/2014/main" id="{51E1E5AC-A035-4116-80AE-C237D6918A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6223" y="5568287"/>
              <a:ext cx="600048" cy="6000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a:extLst>
                <a:ext uri="{FF2B5EF4-FFF2-40B4-BE49-F238E27FC236}">
                  <a16:creationId xmlns:a16="http://schemas.microsoft.com/office/drawing/2014/main" id="{0C208E2E-86A0-440B-832E-FA46836F6B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5860" y="5568288"/>
              <a:ext cx="600048" cy="60004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a:extLst>
                <a:ext uri="{FF2B5EF4-FFF2-40B4-BE49-F238E27FC236}">
                  <a16:creationId xmlns:a16="http://schemas.microsoft.com/office/drawing/2014/main" id="{9F25E3C9-8FDC-4C14-B16C-9A7CA31D0C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5825" y="5568288"/>
              <a:ext cx="607100" cy="6071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a:extLst>
                <a:ext uri="{FF2B5EF4-FFF2-40B4-BE49-F238E27FC236}">
                  <a16:creationId xmlns:a16="http://schemas.microsoft.com/office/drawing/2014/main" id="{E8A8F817-AE67-4C07-AF0D-42F4AEB182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0838" y="4916425"/>
              <a:ext cx="586533" cy="5865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586134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DOCUME~1\ADMINI~1\LOCALS~1\Temp\VMwareDnD\831ddd55\地図_世界1381434_単色-[更新済み].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49" y="774402"/>
            <a:ext cx="9568470" cy="676171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483768" y="2064307"/>
            <a:ext cx="3786214" cy="1292662"/>
          </a:xfrm>
          <a:prstGeom prst="rect">
            <a:avLst/>
          </a:prstGeom>
          <a:noFill/>
        </p:spPr>
        <p:txBody>
          <a:bodyPr>
            <a:spAutoFit/>
          </a:bodyPr>
          <a:lstStyle/>
          <a:p>
            <a:pPr algn="ctr" eaLnBrk="1" hangingPunct="1">
              <a:defRPr/>
            </a:pPr>
            <a:r>
              <a:rPr lang="en-US" altLang="ja-JP" sz="6000" b="1" dirty="0">
                <a:ln>
                  <a:solidFill>
                    <a:prstClr val="white"/>
                  </a:solidFill>
                </a:ln>
                <a:solidFill>
                  <a:prstClr val="black"/>
                </a:solidFill>
                <a:latin typeface="メイリオ" pitchFamily="50" charset="-128"/>
                <a:ea typeface="メイリオ" pitchFamily="50" charset="-128"/>
                <a:cs typeface="メイリオ" pitchFamily="50" charset="-128"/>
              </a:rPr>
              <a:t>192</a:t>
            </a:r>
            <a:r>
              <a:rPr lang="ja-JP" altLang="en-US" sz="3600" b="1" dirty="0">
                <a:ln>
                  <a:solidFill>
                    <a:prstClr val="white"/>
                  </a:solidFill>
                </a:ln>
                <a:solidFill>
                  <a:prstClr val="black"/>
                </a:solidFill>
                <a:latin typeface="メイリオ" pitchFamily="50" charset="-128"/>
                <a:ea typeface="メイリオ" pitchFamily="50" charset="-128"/>
                <a:cs typeface="メイリオ" pitchFamily="50" charset="-128"/>
              </a:rPr>
              <a:t>カ国</a:t>
            </a:r>
            <a:endParaRPr lang="en-US" altLang="ja-JP" sz="3600" b="1" dirty="0">
              <a:ln>
                <a:solidFill>
                  <a:prstClr val="white"/>
                </a:solidFill>
              </a:ln>
              <a:solidFill>
                <a:prstClr val="black"/>
              </a:solidFill>
              <a:latin typeface="メイリオ" pitchFamily="50" charset="-128"/>
              <a:ea typeface="メイリオ" pitchFamily="50" charset="-128"/>
              <a:cs typeface="メイリオ" pitchFamily="50" charset="-128"/>
            </a:endParaRPr>
          </a:p>
          <a:p>
            <a:pPr algn="ctr" eaLnBrk="1" hangingPunct="1">
              <a:defRPr/>
            </a:pPr>
            <a:r>
              <a:rPr lang="ja-JP" altLang="en-US" dirty="0">
                <a:solidFill>
                  <a:prstClr val="black"/>
                </a:solidFill>
                <a:latin typeface="メイリオ" pitchFamily="50" charset="-128"/>
                <a:ea typeface="メイリオ" pitchFamily="50" charset="-128"/>
                <a:cs typeface="メイリオ" pitchFamily="50" charset="-128"/>
              </a:rPr>
              <a:t>（令和元年</a:t>
            </a:r>
            <a:r>
              <a:rPr lang="en-US" altLang="ja-JP" dirty="0">
                <a:solidFill>
                  <a:prstClr val="black"/>
                </a:solidFill>
                <a:latin typeface="メイリオ" pitchFamily="50" charset="-128"/>
                <a:ea typeface="メイリオ" pitchFamily="50" charset="-128"/>
                <a:cs typeface="メイリオ" pitchFamily="50" charset="-128"/>
              </a:rPr>
              <a:t>12</a:t>
            </a:r>
            <a:r>
              <a:rPr lang="ja-JP" altLang="en-US" dirty="0">
                <a:solidFill>
                  <a:prstClr val="black"/>
                </a:solidFill>
                <a:latin typeface="メイリオ" pitchFamily="50" charset="-128"/>
                <a:ea typeface="メイリオ" pitchFamily="50" charset="-128"/>
                <a:cs typeface="メイリオ" pitchFamily="50" charset="-128"/>
              </a:rPr>
              <a:t>月現在）</a:t>
            </a:r>
            <a:endParaRPr lang="en-US" altLang="ja-JP" dirty="0">
              <a:solidFill>
                <a:prstClr val="black"/>
              </a:solidFill>
              <a:latin typeface="メイリオ" pitchFamily="50" charset="-128"/>
              <a:ea typeface="メイリオ" pitchFamily="50" charset="-128"/>
              <a:cs typeface="メイリオ" pitchFamily="50" charset="-128"/>
            </a:endParaRPr>
          </a:p>
        </p:txBody>
      </p:sp>
      <p:pic>
        <p:nvPicPr>
          <p:cNvPr id="11" name="図 8" descr="赤十字（正比率）.jpg"/>
          <p:cNvPicPr>
            <a:picLocks noChangeAspect="1"/>
          </p:cNvPicPr>
          <p:nvPr/>
        </p:nvPicPr>
        <p:blipFill>
          <a:blip r:embed="rId4"/>
          <a:srcRect/>
          <a:stretch>
            <a:fillRect/>
          </a:stretch>
        </p:blipFill>
        <p:spPr bwMode="auto">
          <a:xfrm>
            <a:off x="1250950" y="3783013"/>
            <a:ext cx="1900238" cy="19018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9" descr="赤新月（正比率）.jpg"/>
          <p:cNvPicPr>
            <a:picLocks noChangeAspect="1"/>
          </p:cNvPicPr>
          <p:nvPr/>
        </p:nvPicPr>
        <p:blipFill>
          <a:blip r:embed="rId5"/>
          <a:srcRect/>
          <a:stretch>
            <a:fillRect/>
          </a:stretch>
        </p:blipFill>
        <p:spPr bwMode="auto">
          <a:xfrm>
            <a:off x="3708400" y="3792538"/>
            <a:ext cx="1900238" cy="1808162"/>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descr="赤水晶（正比率）.jpg"/>
          <p:cNvPicPr>
            <a:picLocks noChangeAspect="1"/>
          </p:cNvPicPr>
          <p:nvPr/>
        </p:nvPicPr>
        <p:blipFill>
          <a:blip r:embed="rId6"/>
          <a:srcRect/>
          <a:stretch>
            <a:fillRect/>
          </a:stretch>
        </p:blipFill>
        <p:spPr bwMode="auto">
          <a:xfrm>
            <a:off x="5992813" y="3783013"/>
            <a:ext cx="1900237" cy="19018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テキスト ボックス 1"/>
          <p:cNvSpPr txBox="1">
            <a:spLocks noChangeArrowheads="1"/>
          </p:cNvSpPr>
          <p:nvPr/>
        </p:nvSpPr>
        <p:spPr bwMode="auto">
          <a:xfrm>
            <a:off x="336550" y="9286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ja-JP" altLang="en-US" sz="5000" b="1" dirty="0">
                <a:latin typeface="メイリオ" pitchFamily="50" charset="-128"/>
                <a:ea typeface="メイリオ" pitchFamily="50" charset="-128"/>
                <a:cs typeface="メイリオ" pitchFamily="50" charset="-128"/>
              </a:rPr>
              <a:t>世界の赤十字・赤新月社の数</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04D05F04-D907-47E4-88B7-E15FE39BEB4F}"/>
              </a:ext>
            </a:extLst>
          </p:cNvPr>
          <p:cNvPicPr>
            <a:picLocks noChangeAspect="1"/>
          </p:cNvPicPr>
          <p:nvPr/>
        </p:nvPicPr>
        <p:blipFill rotWithShape="1">
          <a:blip r:embed="rId3" cstate="print">
            <a:alphaModFix amt="35000"/>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p:blipFill>
        <p:spPr>
          <a:xfrm>
            <a:off x="954571" y="4330103"/>
            <a:ext cx="2969240" cy="2570479"/>
          </a:xfrm>
          <a:prstGeom prst="rect">
            <a:avLst/>
          </a:prstGeom>
          <a:effectLst>
            <a:softEdge rad="635000"/>
          </a:effectLst>
        </p:spPr>
      </p:pic>
      <p:sp>
        <p:nvSpPr>
          <p:cNvPr id="4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50</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15" name="グループ化 14">
            <a:extLst>
              <a:ext uri="{FF2B5EF4-FFF2-40B4-BE49-F238E27FC236}">
                <a16:creationId xmlns:a16="http://schemas.microsoft.com/office/drawing/2014/main" id="{3E06433B-5A19-4E04-BBFD-383D9D887F12}"/>
              </a:ext>
            </a:extLst>
          </p:cNvPr>
          <p:cNvGrpSpPr/>
          <p:nvPr/>
        </p:nvGrpSpPr>
        <p:grpSpPr>
          <a:xfrm>
            <a:off x="4906890" y="1356771"/>
            <a:ext cx="2808312" cy="4994868"/>
            <a:chOff x="5364088" y="1458468"/>
            <a:chExt cx="2808312" cy="4994868"/>
          </a:xfrm>
        </p:grpSpPr>
        <p:pic>
          <p:nvPicPr>
            <p:cNvPr id="16" name="Picture 8" descr="https://upload.wikimedia.org/wikipedia/commons/thumb/0/09/Nh-map-ja.png/320px-Nh-map-ja.png">
              <a:extLst>
                <a:ext uri="{FF2B5EF4-FFF2-40B4-BE49-F238E27FC236}">
                  <a16:creationId xmlns:a16="http://schemas.microsoft.com/office/drawing/2014/main" id="{132C2257-C10F-4958-BF88-48B9C1737F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7" r="-935"/>
            <a:stretch/>
          </p:blipFill>
          <p:spPr bwMode="auto">
            <a:xfrm>
              <a:off x="5364088" y="1463641"/>
              <a:ext cx="2808312" cy="498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コネクタ 16">
              <a:extLst>
                <a:ext uri="{FF2B5EF4-FFF2-40B4-BE49-F238E27FC236}">
                  <a16:creationId xmlns:a16="http://schemas.microsoft.com/office/drawing/2014/main" id="{79DD9E9A-10CD-41FC-94D5-923E51A1C93B}"/>
                </a:ext>
              </a:extLst>
            </p:cNvPr>
            <p:cNvCxnSpPr/>
            <p:nvPr/>
          </p:nvCxnSpPr>
          <p:spPr>
            <a:xfrm>
              <a:off x="5436096" y="1458468"/>
              <a:ext cx="269749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4D8551B-A942-4624-B6D8-3B22062E8585}"/>
                </a:ext>
              </a:extLst>
            </p:cNvPr>
            <p:cNvCxnSpPr/>
            <p:nvPr/>
          </p:nvCxnSpPr>
          <p:spPr>
            <a:xfrm>
              <a:off x="5436096" y="6453335"/>
              <a:ext cx="269749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テキスト ボックス 1">
            <a:extLst>
              <a:ext uri="{FF2B5EF4-FFF2-40B4-BE49-F238E27FC236}">
                <a16:creationId xmlns:a16="http://schemas.microsoft.com/office/drawing/2014/main" id="{72DE5DCC-D554-4B24-B50D-D3F26E3D0222}"/>
              </a:ext>
            </a:extLst>
          </p:cNvPr>
          <p:cNvSpPr txBox="1">
            <a:spLocks noChangeArrowheads="1"/>
          </p:cNvSpPr>
          <p:nvPr/>
        </p:nvSpPr>
        <p:spPr bwMode="auto">
          <a:xfrm>
            <a:off x="5175214" y="4909002"/>
            <a:ext cx="14953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r>
              <a:rPr lang="en-US" altLang="ja-JP" sz="2000" b="1" dirty="0">
                <a:solidFill>
                  <a:srgbClr val="1C9049"/>
                </a:solidFill>
                <a:latin typeface="メイリオ" pitchFamily="50" charset="-128"/>
                <a:ea typeface="メイリオ" pitchFamily="50" charset="-128"/>
                <a:cs typeface="メイリオ" pitchFamily="50" charset="-128"/>
              </a:rPr>
              <a:t>VANUATU</a:t>
            </a:r>
            <a:endParaRPr lang="ja-JP" altLang="en-US" sz="2000" b="1" dirty="0">
              <a:solidFill>
                <a:srgbClr val="1C9049"/>
              </a:solidFill>
              <a:latin typeface="メイリオ" pitchFamily="50" charset="-128"/>
              <a:ea typeface="メイリオ" pitchFamily="50" charset="-128"/>
              <a:cs typeface="メイリオ" pitchFamily="50" charset="-128"/>
            </a:endParaRPr>
          </a:p>
        </p:txBody>
      </p:sp>
      <p:pic>
        <p:nvPicPr>
          <p:cNvPr id="22" name="Picture 3" descr="C:\DOCUME~1\ADMINI~1\LOCALS~1\Temp\VMwareDnD\011e5357\地図_世界1381434-[更新済み].png">
            <a:extLst>
              <a:ext uri="{FF2B5EF4-FFF2-40B4-BE49-F238E27FC236}">
                <a16:creationId xmlns:a16="http://schemas.microsoft.com/office/drawing/2014/main" id="{A3FCF6D5-F92E-4059-A293-B95D856E0D4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59632" y="1652024"/>
            <a:ext cx="2499333" cy="2886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タイトル 5">
            <a:extLst>
              <a:ext uri="{FF2B5EF4-FFF2-40B4-BE49-F238E27FC236}">
                <a16:creationId xmlns:a16="http://schemas.microsoft.com/office/drawing/2014/main" id="{26CAB50B-4560-4B40-BC48-31A0925A4C1A}"/>
              </a:ext>
            </a:extLst>
          </p:cNvPr>
          <p:cNvSpPr txBox="1">
            <a:spLocks noChangeArrowheads="1"/>
          </p:cNvSpPr>
          <p:nvPr/>
        </p:nvSpPr>
        <p:spPr bwMode="auto">
          <a:xfrm>
            <a:off x="1088431" y="605379"/>
            <a:ext cx="913692"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対象地域</a:t>
            </a:r>
          </a:p>
        </p:txBody>
      </p:sp>
      <p:cxnSp>
        <p:nvCxnSpPr>
          <p:cNvPr id="25" name="直線矢印コネクタ 24">
            <a:extLst>
              <a:ext uri="{FF2B5EF4-FFF2-40B4-BE49-F238E27FC236}">
                <a16:creationId xmlns:a16="http://schemas.microsoft.com/office/drawing/2014/main" id="{7CD3837E-27AF-4882-A589-6263CE6BCEE3}"/>
              </a:ext>
            </a:extLst>
          </p:cNvPr>
          <p:cNvCxnSpPr/>
          <p:nvPr/>
        </p:nvCxnSpPr>
        <p:spPr>
          <a:xfrm>
            <a:off x="3341422" y="3708972"/>
            <a:ext cx="1565468" cy="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タイトル 5">
            <a:extLst>
              <a:ext uri="{FF2B5EF4-FFF2-40B4-BE49-F238E27FC236}">
                <a16:creationId xmlns:a16="http://schemas.microsoft.com/office/drawing/2014/main" id="{FAEC9A7E-5290-4876-87E9-E0CD592C7E4A}"/>
              </a:ext>
            </a:extLst>
          </p:cNvPr>
          <p:cNvSpPr txBox="1">
            <a:spLocks noChangeArrowheads="1"/>
          </p:cNvSpPr>
          <p:nvPr/>
        </p:nvSpPr>
        <p:spPr bwMode="auto">
          <a:xfrm>
            <a:off x="1024950" y="893808"/>
            <a:ext cx="8119050"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バヌアツ地図</a:t>
            </a:r>
          </a:p>
        </p:txBody>
      </p:sp>
      <p:grpSp>
        <p:nvGrpSpPr>
          <p:cNvPr id="27" name="グループ化 26">
            <a:extLst>
              <a:ext uri="{FF2B5EF4-FFF2-40B4-BE49-F238E27FC236}">
                <a16:creationId xmlns:a16="http://schemas.microsoft.com/office/drawing/2014/main" id="{BACE63A2-C6ED-4328-8EE4-2C366DA85FBB}"/>
              </a:ext>
            </a:extLst>
          </p:cNvPr>
          <p:cNvGrpSpPr/>
          <p:nvPr/>
        </p:nvGrpSpPr>
        <p:grpSpPr>
          <a:xfrm>
            <a:off x="167267" y="741392"/>
            <a:ext cx="806895" cy="729493"/>
            <a:chOff x="830042" y="680647"/>
            <a:chExt cx="806895" cy="729493"/>
          </a:xfrm>
        </p:grpSpPr>
        <p:pic>
          <p:nvPicPr>
            <p:cNvPr id="29" name="Picture 2" descr="C:\DOCUME~1\ADMINI~1\LOCALS~1\Temp\VMwareDnD\8017dcea\国旗_バヌアツ.png">
              <a:extLst>
                <a:ext uri="{FF2B5EF4-FFF2-40B4-BE49-F238E27FC236}">
                  <a16:creationId xmlns:a16="http://schemas.microsoft.com/office/drawing/2014/main" id="{1A7ECC17-5219-4A39-823F-215B6B9B3C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30" name="タイトル 5">
              <a:extLst>
                <a:ext uri="{FF2B5EF4-FFF2-40B4-BE49-F238E27FC236}">
                  <a16:creationId xmlns:a16="http://schemas.microsoft.com/office/drawing/2014/main" id="{939851AD-9079-4FEE-989D-EF96E0765A1C}"/>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77989" y="741392"/>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167267" y="741392"/>
            <a:ext cx="806895" cy="729493"/>
            <a:chOff x="830042" y="680647"/>
            <a:chExt cx="806895" cy="729493"/>
          </a:xfrm>
        </p:grpSpPr>
        <p:pic>
          <p:nvPicPr>
            <p:cNvPr id="15"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51</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20" name="Picture 5">
            <a:extLst>
              <a:ext uri="{FF2B5EF4-FFF2-40B4-BE49-F238E27FC236}">
                <a16:creationId xmlns:a16="http://schemas.microsoft.com/office/drawing/2014/main" id="{AA7719CD-ECF6-4A57-B479-ECC12AAF42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 t="5977" r="495" b="-146"/>
          <a:stretch/>
        </p:blipFill>
        <p:spPr>
          <a:xfrm>
            <a:off x="1652507" y="1956556"/>
            <a:ext cx="5838985" cy="4296065"/>
          </a:xfrm>
          <a:prstGeom prst="rect">
            <a:avLst/>
          </a:prstGeom>
        </p:spPr>
      </p:pic>
      <p:sp>
        <p:nvSpPr>
          <p:cNvPr id="23" name="タイトル 5">
            <a:extLst>
              <a:ext uri="{FF2B5EF4-FFF2-40B4-BE49-F238E27FC236}">
                <a16:creationId xmlns:a16="http://schemas.microsoft.com/office/drawing/2014/main" id="{30BF1B77-E6B5-4ED6-9583-E578075989B1}"/>
              </a:ext>
            </a:extLst>
          </p:cNvPr>
          <p:cNvSpPr txBox="1">
            <a:spLocks noChangeArrowheads="1"/>
          </p:cNvSpPr>
          <p:nvPr/>
        </p:nvSpPr>
        <p:spPr bwMode="auto">
          <a:xfrm>
            <a:off x="1024950" y="938566"/>
            <a:ext cx="8119050" cy="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学校において災害リスク軽減と</a:t>
            </a:r>
            <a:endParaRPr lang="en-US" altLang="ja-JP" sz="2200" b="1" dirty="0">
              <a:latin typeface="メイリオ" pitchFamily="50" charset="-128"/>
              <a:ea typeface="メイリオ" pitchFamily="50" charset="-128"/>
              <a:cs typeface="メイリオ" pitchFamily="50" charset="-128"/>
            </a:endParaRPr>
          </a:p>
          <a:p>
            <a:pPr>
              <a:spcBef>
                <a:spcPct val="0"/>
              </a:spcBef>
              <a:buNone/>
            </a:pPr>
            <a:r>
              <a:rPr lang="ja-JP" altLang="en-US" sz="2200" b="1" dirty="0">
                <a:latin typeface="メイリオ" pitchFamily="50" charset="-128"/>
                <a:ea typeface="メイリオ" pitchFamily="50" charset="-128"/>
                <a:cs typeface="メイリオ" pitchFamily="50" charset="-128"/>
              </a:rPr>
              <a:t>防災の正しい知識を教えられる環境を作る</a:t>
            </a:r>
          </a:p>
        </p:txBody>
      </p:sp>
      <p:sp>
        <p:nvSpPr>
          <p:cNvPr id="24" name="タイトル 5">
            <a:extLst>
              <a:ext uri="{FF2B5EF4-FFF2-40B4-BE49-F238E27FC236}">
                <a16:creationId xmlns:a16="http://schemas.microsoft.com/office/drawing/2014/main" id="{A69B5514-4AC4-4EEC-BB2A-27BF3613C7D7}"/>
              </a:ext>
            </a:extLst>
          </p:cNvPr>
          <p:cNvSpPr txBox="1">
            <a:spLocks noChangeArrowheads="1"/>
          </p:cNvSpPr>
          <p:nvPr/>
        </p:nvSpPr>
        <p:spPr bwMode="auto">
          <a:xfrm>
            <a:off x="1088430" y="605379"/>
            <a:ext cx="1035297"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活動目標① </a:t>
            </a:r>
          </a:p>
        </p:txBody>
      </p:sp>
      <p:sp>
        <p:nvSpPr>
          <p:cNvPr id="11" name="四角形: 角を丸くする 9">
            <a:extLst>
              <a:ext uri="{FF2B5EF4-FFF2-40B4-BE49-F238E27FC236}">
                <a16:creationId xmlns:a16="http://schemas.microsoft.com/office/drawing/2014/main" id="{811948A1-67E1-464F-9190-6F94D031B220}"/>
              </a:ext>
            </a:extLst>
          </p:cNvPr>
          <p:cNvSpPr/>
          <p:nvPr/>
        </p:nvSpPr>
        <p:spPr bwMode="auto">
          <a:xfrm>
            <a:off x="1740680" y="2053926"/>
            <a:ext cx="466519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バヌアツ赤十字社とバヌアツ教育研修省との協定を締結</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77989" y="741392"/>
            <a:ext cx="7903614" cy="8688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167267" y="741392"/>
            <a:ext cx="806895" cy="729493"/>
            <a:chOff x="830042" y="680647"/>
            <a:chExt cx="806895" cy="729493"/>
          </a:xfrm>
        </p:grpSpPr>
        <p:pic>
          <p:nvPicPr>
            <p:cNvPr id="7"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52</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7" name="タイトル 5">
            <a:extLst>
              <a:ext uri="{FF2B5EF4-FFF2-40B4-BE49-F238E27FC236}">
                <a16:creationId xmlns:a16="http://schemas.microsoft.com/office/drawing/2014/main" id="{DC68AC76-C5DF-41E8-9CE2-01AF6DE50B52}"/>
              </a:ext>
            </a:extLst>
          </p:cNvPr>
          <p:cNvSpPr txBox="1">
            <a:spLocks noChangeArrowheads="1"/>
          </p:cNvSpPr>
          <p:nvPr/>
        </p:nvSpPr>
        <p:spPr bwMode="auto">
          <a:xfrm>
            <a:off x="1024950" y="938566"/>
            <a:ext cx="8119050" cy="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ターゲットとなる小学校の先生と生徒の</a:t>
            </a:r>
            <a:endParaRPr lang="en-US" altLang="ja-JP" sz="2200" b="1" dirty="0">
              <a:latin typeface="メイリオ" pitchFamily="50" charset="-128"/>
              <a:ea typeface="メイリオ" pitchFamily="50" charset="-128"/>
              <a:cs typeface="メイリオ" pitchFamily="50" charset="-128"/>
            </a:endParaRPr>
          </a:p>
          <a:p>
            <a:pPr>
              <a:spcBef>
                <a:spcPct val="0"/>
              </a:spcBef>
              <a:buNone/>
            </a:pPr>
            <a:r>
              <a:rPr lang="ja-JP" altLang="en-US" sz="2200" b="1" dirty="0">
                <a:latin typeface="メイリオ" pitchFamily="50" charset="-128"/>
                <a:ea typeface="メイリオ" pitchFamily="50" charset="-128"/>
                <a:cs typeface="メイリオ" pitchFamily="50" charset="-128"/>
              </a:rPr>
              <a:t>災害リスク軽減の知識を増やす</a:t>
            </a:r>
          </a:p>
        </p:txBody>
      </p:sp>
      <p:sp>
        <p:nvSpPr>
          <p:cNvPr id="18" name="タイトル 5">
            <a:extLst>
              <a:ext uri="{FF2B5EF4-FFF2-40B4-BE49-F238E27FC236}">
                <a16:creationId xmlns:a16="http://schemas.microsoft.com/office/drawing/2014/main" id="{CBD30E6B-CC06-49D6-A4BB-1AA7C31FA69E}"/>
              </a:ext>
            </a:extLst>
          </p:cNvPr>
          <p:cNvSpPr txBox="1">
            <a:spLocks noChangeArrowheads="1"/>
          </p:cNvSpPr>
          <p:nvPr/>
        </p:nvSpPr>
        <p:spPr bwMode="auto">
          <a:xfrm>
            <a:off x="1088430" y="605379"/>
            <a:ext cx="1035297"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活動目標② </a:t>
            </a:r>
          </a:p>
        </p:txBody>
      </p:sp>
      <p:pic>
        <p:nvPicPr>
          <p:cNvPr id="19" name="Picture 21" descr="IMG_2538.JPG">
            <a:extLst>
              <a:ext uri="{FF2B5EF4-FFF2-40B4-BE49-F238E27FC236}">
                <a16:creationId xmlns:a16="http://schemas.microsoft.com/office/drawing/2014/main" id="{E23B9DCB-6BD3-4FA8-968D-3156F015B631}"/>
              </a:ext>
            </a:extLst>
          </p:cNvPr>
          <p:cNvPicPr/>
          <p:nvPr/>
        </p:nvPicPr>
        <p:blipFill>
          <a:blip r:embed="rId4" cstate="print">
            <a:lum bright="10000"/>
          </a:blip>
          <a:srcRect t="5428" r="7756" b="12269"/>
          <a:stretch>
            <a:fillRect/>
          </a:stretch>
        </p:blipFill>
        <p:spPr>
          <a:xfrm>
            <a:off x="2371725" y="2886075"/>
            <a:ext cx="6309568" cy="3591784"/>
          </a:xfrm>
          <a:prstGeom prst="rect">
            <a:avLst/>
          </a:prstGeom>
        </p:spPr>
      </p:pic>
      <p:sp>
        <p:nvSpPr>
          <p:cNvPr id="13" name="四角形: 角を丸くする 9">
            <a:extLst>
              <a:ext uri="{FF2B5EF4-FFF2-40B4-BE49-F238E27FC236}">
                <a16:creationId xmlns:a16="http://schemas.microsoft.com/office/drawing/2014/main" id="{96F34259-92AD-4E32-8539-1684CC58A26B}"/>
              </a:ext>
            </a:extLst>
          </p:cNvPr>
          <p:cNvSpPr/>
          <p:nvPr/>
        </p:nvSpPr>
        <p:spPr bwMode="auto">
          <a:xfrm>
            <a:off x="4958371" y="6039442"/>
            <a:ext cx="3607062"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小学生に向けた防災授業</a:t>
            </a:r>
          </a:p>
        </p:txBody>
      </p:sp>
      <p:sp>
        <p:nvSpPr>
          <p:cNvPr id="22" name="テキスト ボックス 21">
            <a:extLst>
              <a:ext uri="{FF2B5EF4-FFF2-40B4-BE49-F238E27FC236}">
                <a16:creationId xmlns:a16="http://schemas.microsoft.com/office/drawing/2014/main" id="{22197B60-F597-4571-B2AF-7C0D70F2E958}"/>
              </a:ext>
            </a:extLst>
          </p:cNvPr>
          <p:cNvSpPr txBox="1"/>
          <p:nvPr/>
        </p:nvSpPr>
        <p:spPr>
          <a:xfrm>
            <a:off x="5796136" y="1463641"/>
            <a:ext cx="2972368" cy="741223"/>
          </a:xfrm>
          <a:prstGeom prst="rect">
            <a:avLst/>
          </a:prstGeom>
        </p:spPr>
        <p:txBody>
          <a:bodyPr wrap="square" rtlCol="0">
            <a:normAutofit fontScale="92500" lnSpcReduction="20000"/>
          </a:bodyPr>
          <a:lstStyle/>
          <a:p>
            <a:pPr>
              <a:buFontTx/>
              <a:buNone/>
            </a:pPr>
            <a:endParaRPr kumimoji="1" lang="ja-JP" altLang="en-US" sz="5200" dirty="0">
              <a:solidFill>
                <a:schemeClr val="bg1">
                  <a:lumMod val="50000"/>
                </a:schemeClr>
              </a:solidFill>
            </a:endParaRPr>
          </a:p>
        </p:txBody>
      </p:sp>
      <p:pic>
        <p:nvPicPr>
          <p:cNvPr id="21" name="図 20" descr="人, 屋内, 民衆, テーブル が含まれている画像&#10;&#10;自動的に生成された説明">
            <a:extLst>
              <a:ext uri="{FF2B5EF4-FFF2-40B4-BE49-F238E27FC236}">
                <a16:creationId xmlns:a16="http://schemas.microsoft.com/office/drawing/2014/main" id="{41532827-ADA4-4450-8F55-FB3F8CE8D99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470140" y="1812303"/>
            <a:ext cx="3643921" cy="2791338"/>
          </a:xfrm>
          <a:prstGeom prst="rect">
            <a:avLst/>
          </a:prstGeom>
        </p:spPr>
      </p:pic>
      <p:sp>
        <p:nvSpPr>
          <p:cNvPr id="12" name="四角形: 角を丸くする 9">
            <a:extLst>
              <a:ext uri="{FF2B5EF4-FFF2-40B4-BE49-F238E27FC236}">
                <a16:creationId xmlns:a16="http://schemas.microsoft.com/office/drawing/2014/main" id="{1C632FE1-E360-4EAD-8B6E-AA90AD3C74DB}"/>
              </a:ext>
            </a:extLst>
          </p:cNvPr>
          <p:cNvSpPr/>
          <p:nvPr/>
        </p:nvSpPr>
        <p:spPr bwMode="auto">
          <a:xfrm>
            <a:off x="572083" y="1902322"/>
            <a:ext cx="319705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カリキュラムについての打ち合わせ</a:t>
            </a:r>
          </a:p>
        </p:txBody>
      </p:sp>
    </p:spTree>
    <p:extLst>
      <p:ext uri="{BB962C8B-B14F-4D97-AF65-F5344CB8AC3E}">
        <p14:creationId xmlns:p14="http://schemas.microsoft.com/office/powerpoint/2010/main" val="3875959852"/>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草, 屋外, 建物, 人 が含まれている画像&#10;&#10;自動的に生成された説明">
            <a:extLst>
              <a:ext uri="{FF2B5EF4-FFF2-40B4-BE49-F238E27FC236}">
                <a16:creationId xmlns:a16="http://schemas.microsoft.com/office/drawing/2014/main" id="{85E1B6B8-0077-419E-9214-007A2293A3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58687" y="4278945"/>
            <a:ext cx="4157749" cy="2213916"/>
          </a:xfrm>
          <a:prstGeom prst="rect">
            <a:avLst/>
          </a:prstGeom>
        </p:spPr>
      </p:pic>
      <p:sp>
        <p:nvSpPr>
          <p:cNvPr id="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9" name="正方形/長方形 28"/>
          <p:cNvSpPr/>
          <p:nvPr/>
        </p:nvSpPr>
        <p:spPr>
          <a:xfrm>
            <a:off x="977989" y="741392"/>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p:cNvGrpSpPr/>
          <p:nvPr/>
        </p:nvGrpSpPr>
        <p:grpSpPr>
          <a:xfrm>
            <a:off x="167267" y="741392"/>
            <a:ext cx="806895" cy="729493"/>
            <a:chOff x="830042" y="680647"/>
            <a:chExt cx="806895" cy="729493"/>
          </a:xfrm>
        </p:grpSpPr>
        <p:pic>
          <p:nvPicPr>
            <p:cNvPr id="33" name="Picture 2" descr="C:\DOCUME~1\ADMINI~1\LOCALS~1\Temp\VMwareDnD\8017dcea\国旗_バヌア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34"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7" name="タイトル 5">
            <a:extLst>
              <a:ext uri="{FF2B5EF4-FFF2-40B4-BE49-F238E27FC236}">
                <a16:creationId xmlns:a16="http://schemas.microsoft.com/office/drawing/2014/main" id="{FD2E1109-6459-4762-8CFD-7ED32F49E229}"/>
              </a:ext>
            </a:extLst>
          </p:cNvPr>
          <p:cNvSpPr txBox="1">
            <a:spLocks noChangeArrowheads="1"/>
          </p:cNvSpPr>
          <p:nvPr/>
        </p:nvSpPr>
        <p:spPr bwMode="auto">
          <a:xfrm>
            <a:off x="1024950" y="938566"/>
            <a:ext cx="8119050" cy="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200" b="1" dirty="0">
                <a:latin typeface="メイリオ" pitchFamily="50" charset="-128"/>
                <a:ea typeface="メイリオ" pitchFamily="50" charset="-128"/>
                <a:cs typeface="メイリオ" pitchFamily="50" charset="-128"/>
              </a:rPr>
              <a:t>バヌアツ赤十字社のボランティアのネットワークを強化し</a:t>
            </a:r>
            <a:endParaRPr lang="en-US" altLang="ja-JP" sz="2200" b="1" dirty="0">
              <a:latin typeface="メイリオ" pitchFamily="50" charset="-128"/>
              <a:ea typeface="メイリオ" pitchFamily="50" charset="-128"/>
              <a:cs typeface="メイリオ" pitchFamily="50" charset="-128"/>
            </a:endParaRPr>
          </a:p>
          <a:p>
            <a:pPr>
              <a:spcBef>
                <a:spcPct val="0"/>
              </a:spcBef>
              <a:buNone/>
            </a:pPr>
            <a:r>
              <a:rPr lang="ja-JP" altLang="en-US" sz="2200" b="1" dirty="0">
                <a:latin typeface="メイリオ" pitchFamily="50" charset="-128"/>
                <a:ea typeface="メイリオ" pitchFamily="50" charset="-128"/>
                <a:cs typeface="メイリオ" pitchFamily="50" charset="-128"/>
              </a:rPr>
              <a:t>災害時に対応できるようにする</a:t>
            </a:r>
          </a:p>
        </p:txBody>
      </p:sp>
      <p:sp>
        <p:nvSpPr>
          <p:cNvPr id="18" name="タイトル 5">
            <a:extLst>
              <a:ext uri="{FF2B5EF4-FFF2-40B4-BE49-F238E27FC236}">
                <a16:creationId xmlns:a16="http://schemas.microsoft.com/office/drawing/2014/main" id="{B86234A0-947A-4634-BB10-6748528CBCF5}"/>
              </a:ext>
            </a:extLst>
          </p:cNvPr>
          <p:cNvSpPr txBox="1">
            <a:spLocks noChangeArrowheads="1"/>
          </p:cNvSpPr>
          <p:nvPr/>
        </p:nvSpPr>
        <p:spPr bwMode="auto">
          <a:xfrm>
            <a:off x="1088430" y="605379"/>
            <a:ext cx="1035297" cy="272889"/>
          </a:xfrm>
          <a:prstGeom prst="rect">
            <a:avLst/>
          </a:prstGeom>
          <a:solidFill>
            <a:srgbClr val="1C9049"/>
          </a:solidFill>
          <a:ln>
            <a:noFill/>
          </a:ln>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a:solidFill>
                  <a:schemeClr val="bg1"/>
                </a:solidFill>
                <a:latin typeface="メイリオ" pitchFamily="50" charset="-128"/>
                <a:ea typeface="メイリオ" pitchFamily="50" charset="-128"/>
                <a:cs typeface="メイリオ" pitchFamily="50" charset="-128"/>
              </a:rPr>
              <a:t>活動目標③ </a:t>
            </a:r>
          </a:p>
        </p:txBody>
      </p:sp>
      <p:grpSp>
        <p:nvGrpSpPr>
          <p:cNvPr id="5" name="グループ化 4">
            <a:extLst>
              <a:ext uri="{FF2B5EF4-FFF2-40B4-BE49-F238E27FC236}">
                <a16:creationId xmlns:a16="http://schemas.microsoft.com/office/drawing/2014/main" id="{28288449-2ADD-4302-A4AE-5D26289FB688}"/>
              </a:ext>
            </a:extLst>
          </p:cNvPr>
          <p:cNvGrpSpPr/>
          <p:nvPr/>
        </p:nvGrpSpPr>
        <p:grpSpPr>
          <a:xfrm>
            <a:off x="423912" y="1753313"/>
            <a:ext cx="8283248" cy="4739548"/>
            <a:chOff x="413864" y="1753313"/>
            <a:chExt cx="8283248" cy="4739548"/>
          </a:xfrm>
        </p:grpSpPr>
        <p:pic>
          <p:nvPicPr>
            <p:cNvPr id="26" name="図 25">
              <a:extLst>
                <a:ext uri="{FF2B5EF4-FFF2-40B4-BE49-F238E27FC236}">
                  <a16:creationId xmlns:a16="http://schemas.microsoft.com/office/drawing/2014/main" id="{FE4936FA-B388-4760-A6B3-A2F44152F1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7255" y="1753313"/>
              <a:ext cx="4279857" cy="2382184"/>
            </a:xfrm>
            <a:prstGeom prst="rect">
              <a:avLst/>
            </a:prstGeom>
          </p:spPr>
        </p:pic>
        <p:pic>
          <p:nvPicPr>
            <p:cNvPr id="27" name="図 26">
              <a:extLst>
                <a:ext uri="{FF2B5EF4-FFF2-40B4-BE49-F238E27FC236}">
                  <a16:creationId xmlns:a16="http://schemas.microsoft.com/office/drawing/2014/main" id="{9A96A54D-ED0F-4B83-B17C-ABB6E96BC99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brightnessContrast bright="30000" contrast="-20000"/>
                      </a14:imgEffect>
                    </a14:imgLayer>
                  </a14:imgProps>
                </a:ext>
                <a:ext uri="{28A0092B-C50C-407E-A947-70E740481C1C}">
                  <a14:useLocalDpi xmlns:a14="http://schemas.microsoft.com/office/drawing/2010/main" val="0"/>
                </a:ext>
              </a:extLst>
            </a:blip>
            <a:srcRect/>
            <a:stretch/>
          </p:blipFill>
          <p:spPr>
            <a:xfrm>
              <a:off x="413865" y="4136515"/>
              <a:ext cx="4003390" cy="2356346"/>
            </a:xfrm>
            <a:prstGeom prst="rect">
              <a:avLst/>
            </a:prstGeom>
          </p:spPr>
        </p:pic>
        <p:pic>
          <p:nvPicPr>
            <p:cNvPr id="28" name="図 27">
              <a:extLst>
                <a:ext uri="{FF2B5EF4-FFF2-40B4-BE49-F238E27FC236}">
                  <a16:creationId xmlns:a16="http://schemas.microsoft.com/office/drawing/2014/main" id="{178BDAB1-1010-4E8A-B260-621BEC7FF7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13864" y="1753313"/>
              <a:ext cx="4005736" cy="2383202"/>
            </a:xfrm>
            <a:prstGeom prst="rect">
              <a:avLst/>
            </a:prstGeom>
          </p:spPr>
        </p:pic>
      </p:grpSp>
      <p:sp>
        <p:nvSpPr>
          <p:cNvPr id="19" name="四角形: 角を丸くする 9">
            <a:extLst>
              <a:ext uri="{FF2B5EF4-FFF2-40B4-BE49-F238E27FC236}">
                <a16:creationId xmlns:a16="http://schemas.microsoft.com/office/drawing/2014/main" id="{BEDC8B9D-2BC5-424E-82EA-DD2937E86F7A}"/>
              </a:ext>
            </a:extLst>
          </p:cNvPr>
          <p:cNvSpPr/>
          <p:nvPr/>
        </p:nvSpPr>
        <p:spPr bwMode="auto">
          <a:xfrm>
            <a:off x="513756" y="1849278"/>
            <a:ext cx="2530049" cy="321615"/>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ユースボランティアへの研修</a:t>
            </a:r>
          </a:p>
        </p:txBody>
      </p:sp>
      <p:sp>
        <p:nvSpPr>
          <p:cNvPr id="21" name="四角形: 角を丸くする 9">
            <a:extLst>
              <a:ext uri="{FF2B5EF4-FFF2-40B4-BE49-F238E27FC236}">
                <a16:creationId xmlns:a16="http://schemas.microsoft.com/office/drawing/2014/main" id="{06290821-CCDC-4348-A71B-0D2ECF4EE08F}"/>
              </a:ext>
            </a:extLst>
          </p:cNvPr>
          <p:cNvSpPr/>
          <p:nvPr/>
        </p:nvSpPr>
        <p:spPr bwMode="auto">
          <a:xfrm>
            <a:off x="6076553" y="4364403"/>
            <a:ext cx="2552701" cy="498251"/>
          </a:xfrm>
          <a:prstGeom prst="roundRect">
            <a:avLst/>
          </a:prstGeom>
          <a:solidFill>
            <a:schemeClr val="bg1"/>
          </a:solidFill>
          <a:ln w="38100" cap="flat" cmpd="sng" algn="ctr">
            <a:solidFill>
              <a:srgbClr val="FF8C00"/>
            </a:solidFill>
            <a:prstDash val="solid"/>
            <a:round/>
            <a:headEnd type="none" w="med" len="med"/>
            <a:tailEnd type="none" w="med" len="med"/>
          </a:ln>
          <a:effectLst/>
        </p:spPr>
        <p:txBody>
          <a:bodyPr vert="horz" wrap="square" lIns="90000" tIns="72000" rIns="90000" bIns="36000" numCol="1" rtlCol="0" anchor="ctr" anchorCtr="0" compatLnSpc="1">
            <a:prstTxWarp prst="textNoShape">
              <a:avLst/>
            </a:prstTxWarp>
            <a:noAutofit/>
          </a:bodyPr>
          <a:lstStyle/>
          <a:p>
            <a:pPr algn="ctr"/>
            <a:r>
              <a:rPr lang="ja-JP" altLang="en-US" sz="1400" dirty="0">
                <a:ln w="0"/>
                <a:latin typeface="メイリオ" pitchFamily="50" charset="-128"/>
                <a:ea typeface="メイリオ" pitchFamily="50" charset="-128"/>
                <a:cs typeface="メイリオ" pitchFamily="50" charset="-128"/>
              </a:rPr>
              <a:t>ユースボランティアと協力し</a:t>
            </a:r>
            <a:endParaRPr lang="en-GB" altLang="ja-JP" sz="1400" dirty="0">
              <a:ln w="0"/>
              <a:latin typeface="メイリオ" pitchFamily="50" charset="-128"/>
              <a:ea typeface="メイリオ" pitchFamily="50" charset="-128"/>
              <a:cs typeface="メイリオ" pitchFamily="50" charset="-128"/>
            </a:endParaRPr>
          </a:p>
          <a:p>
            <a:pPr algn="ctr"/>
            <a:r>
              <a:rPr lang="ja-JP" altLang="en-US" sz="1400" dirty="0">
                <a:ln w="0"/>
                <a:latin typeface="メイリオ" pitchFamily="50" charset="-128"/>
                <a:ea typeface="メイリオ" pitchFamily="50" charset="-128"/>
                <a:cs typeface="メイリオ" pitchFamily="50" charset="-128"/>
              </a:rPr>
              <a:t>実施した避難訓練</a:t>
            </a:r>
          </a:p>
        </p:txBody>
      </p:sp>
    </p:spTree>
    <p:extLst>
      <p:ext uri="{BB962C8B-B14F-4D97-AF65-F5344CB8AC3E}">
        <p14:creationId xmlns:p14="http://schemas.microsoft.com/office/powerpoint/2010/main" val="2544533225"/>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77989" y="741392"/>
            <a:ext cx="7770476" cy="54480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167267" y="741392"/>
            <a:ext cx="806895" cy="729493"/>
            <a:chOff x="830042" y="680647"/>
            <a:chExt cx="806895" cy="729493"/>
          </a:xfrm>
        </p:grpSpPr>
        <p:pic>
          <p:nvPicPr>
            <p:cNvPr id="15"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6"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54</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8" name="図 7">
            <a:extLst>
              <a:ext uri="{FF2B5EF4-FFF2-40B4-BE49-F238E27FC236}">
                <a16:creationId xmlns:a16="http://schemas.microsoft.com/office/drawing/2014/main" id="{E58A43D9-BF69-4739-9DA5-0D209E31E5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1300" y="1667331"/>
            <a:ext cx="5047444" cy="2853882"/>
          </a:xfrm>
          <a:prstGeom prst="rect">
            <a:avLst/>
          </a:prstGeom>
        </p:spPr>
      </p:pic>
      <p:sp>
        <p:nvSpPr>
          <p:cNvPr id="18" name="タイトル 5">
            <a:extLst>
              <a:ext uri="{FF2B5EF4-FFF2-40B4-BE49-F238E27FC236}">
                <a16:creationId xmlns:a16="http://schemas.microsoft.com/office/drawing/2014/main" id="{BA498EC9-A213-4257-ADD0-322DC3C29C61}"/>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20" name="タイトル 5">
            <a:extLst>
              <a:ext uri="{FF2B5EF4-FFF2-40B4-BE49-F238E27FC236}">
                <a16:creationId xmlns:a16="http://schemas.microsoft.com/office/drawing/2014/main" id="{4F5EC061-8D8D-4CAB-86A7-C460D8B02F92}"/>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防災教育分野において関係者との</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公式なパートナーシップを結ぶ</a:t>
            </a:r>
          </a:p>
        </p:txBody>
      </p:sp>
      <p:pic>
        <p:nvPicPr>
          <p:cNvPr id="5" name="図 4">
            <a:extLst>
              <a:ext uri="{FF2B5EF4-FFF2-40B4-BE49-F238E27FC236}">
                <a16:creationId xmlns:a16="http://schemas.microsoft.com/office/drawing/2014/main" id="{32FA3404-18C4-497D-8943-E425F6ECFB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
          <a:stretch/>
        </p:blipFill>
        <p:spPr>
          <a:xfrm>
            <a:off x="3748033" y="3657807"/>
            <a:ext cx="4838312" cy="2827454"/>
          </a:xfrm>
          <a:prstGeom prst="rect">
            <a:avLst/>
          </a:prstGeom>
        </p:spPr>
      </p:pic>
      <p:sp>
        <p:nvSpPr>
          <p:cNvPr id="27" name="テキスト ボックス 26">
            <a:extLst>
              <a:ext uri="{FF2B5EF4-FFF2-40B4-BE49-F238E27FC236}">
                <a16:creationId xmlns:a16="http://schemas.microsoft.com/office/drawing/2014/main" id="{61747B3D-734F-4634-BA16-1B3D0C139B6E}"/>
              </a:ext>
            </a:extLst>
          </p:cNvPr>
          <p:cNvSpPr txBox="1">
            <a:spLocks noChangeArrowheads="1"/>
          </p:cNvSpPr>
          <p:nvPr/>
        </p:nvSpPr>
        <p:spPr bwMode="auto">
          <a:xfrm>
            <a:off x="501060" y="4548382"/>
            <a:ext cx="3196733" cy="338554"/>
          </a:xfrm>
          <a:prstGeom prst="rect">
            <a:avLst/>
          </a:prstGeom>
          <a:noFill/>
          <a:ln>
            <a:noFill/>
          </a:ln>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en-US" sz="1600" dirty="0">
                <a:latin typeface="Arial" panose="020B0604020202020204" pitchFamily="34" charset="0"/>
              </a:rPr>
              <a:t>学校との覚書に署名</a:t>
            </a:r>
          </a:p>
        </p:txBody>
      </p:sp>
      <p:sp>
        <p:nvSpPr>
          <p:cNvPr id="28" name="テキスト ボックス 27">
            <a:extLst>
              <a:ext uri="{FF2B5EF4-FFF2-40B4-BE49-F238E27FC236}">
                <a16:creationId xmlns:a16="http://schemas.microsoft.com/office/drawing/2014/main" id="{586B5D74-1302-4EC0-98AE-59C195579260}"/>
              </a:ext>
            </a:extLst>
          </p:cNvPr>
          <p:cNvSpPr txBox="1">
            <a:spLocks noChangeArrowheads="1"/>
          </p:cNvSpPr>
          <p:nvPr/>
        </p:nvSpPr>
        <p:spPr bwMode="auto">
          <a:xfrm>
            <a:off x="6440994" y="3123272"/>
            <a:ext cx="2145352" cy="534535"/>
          </a:xfrm>
          <a:prstGeom prst="rect">
            <a:avLst/>
          </a:prstGeom>
          <a:noFill/>
          <a:ln>
            <a:noFill/>
          </a:ln>
        </p:spPr>
        <p:txBody>
          <a:bodyPr wrap="square" lIns="0" rIns="0">
            <a:no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r"/>
            <a:r>
              <a:rPr lang="ja-JP" altLang="en-US" sz="1600" dirty="0"/>
              <a:t>地域教育担当官との</a:t>
            </a:r>
            <a:endParaRPr lang="en-GB" altLang="ja-JP" sz="1600" dirty="0"/>
          </a:p>
          <a:p>
            <a:pPr algn="r"/>
            <a:r>
              <a:rPr lang="ja-JP" altLang="en-US" sz="1600" dirty="0"/>
              <a:t>覚書</a:t>
            </a:r>
            <a:r>
              <a:rPr lang="ja-JP" altLang="en-US" sz="1600" dirty="0">
                <a:latin typeface="Arial" panose="020B0604020202020204" pitchFamily="34" charset="0"/>
              </a:rPr>
              <a:t>に</a:t>
            </a:r>
            <a:r>
              <a:rPr lang="ja-JP" altLang="en-US" sz="1600" dirty="0"/>
              <a:t>署名</a:t>
            </a:r>
          </a:p>
        </p:txBody>
      </p:sp>
    </p:spTree>
    <p:extLst>
      <p:ext uri="{BB962C8B-B14F-4D97-AF65-F5344CB8AC3E}">
        <p14:creationId xmlns:p14="http://schemas.microsoft.com/office/powerpoint/2010/main" val="126635501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4.jpeg">
            <a:extLst>
              <a:ext uri="{FF2B5EF4-FFF2-40B4-BE49-F238E27FC236}">
                <a16:creationId xmlns:a16="http://schemas.microsoft.com/office/drawing/2014/main" id="{39AB02D3-3191-4070-8535-02B443F73B29}"/>
              </a:ext>
            </a:extLst>
          </p:cNvPr>
          <p:cNvPicPr/>
          <p:nvPr/>
        </p:nvPicPr>
        <p:blipFill>
          <a:blip r:embed="rId3" cstate="print"/>
          <a:stretch>
            <a:fillRect/>
          </a:stretch>
        </p:blipFill>
        <p:spPr>
          <a:xfrm>
            <a:off x="494426" y="2550068"/>
            <a:ext cx="4168178" cy="2774781"/>
          </a:xfrm>
          <a:prstGeom prst="rect">
            <a:avLst/>
          </a:prstGeom>
        </p:spPr>
      </p:pic>
      <p:sp>
        <p:nvSpPr>
          <p:cNvPr id="9" name="テキスト ボックス 8">
            <a:extLst>
              <a:ext uri="{FF2B5EF4-FFF2-40B4-BE49-F238E27FC236}">
                <a16:creationId xmlns:a16="http://schemas.microsoft.com/office/drawing/2014/main" id="{FC50E025-1D70-45BB-A5F3-FF2DBD25855B}"/>
              </a:ext>
            </a:extLst>
          </p:cNvPr>
          <p:cNvSpPr txBox="1">
            <a:spLocks noChangeArrowheads="1"/>
          </p:cNvSpPr>
          <p:nvPr/>
        </p:nvSpPr>
        <p:spPr bwMode="auto">
          <a:xfrm>
            <a:off x="476722" y="5365946"/>
            <a:ext cx="4427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ja-JP" sz="1600" dirty="0">
                <a:latin typeface="Arial" panose="020B0604020202020204" pitchFamily="34" charset="0"/>
              </a:rPr>
              <a:t>校長と教師たちが州教育</a:t>
            </a:r>
            <a:r>
              <a:rPr lang="ja-JP" altLang="en-US" sz="1600" dirty="0">
                <a:latin typeface="Arial" panose="020B0604020202020204" pitchFamily="34" charset="0"/>
              </a:rPr>
              <a:t>会議で</a:t>
            </a:r>
            <a:r>
              <a:rPr lang="ja-JP" altLang="ja-JP" sz="1600" dirty="0">
                <a:latin typeface="Arial" panose="020B0604020202020204" pitchFamily="34" charset="0"/>
              </a:rPr>
              <a:t>学校災害計画の見直しを行</a:t>
            </a:r>
            <a:r>
              <a:rPr lang="ja-JP" altLang="en-US" sz="1600" dirty="0">
                <a:latin typeface="Arial" panose="020B0604020202020204" pitchFamily="34" charset="0"/>
              </a:rPr>
              <a:t>う</a:t>
            </a:r>
            <a:endParaRPr lang="ja-JP" altLang="ja-JP" sz="1600" dirty="0">
              <a:latin typeface="Arial" panose="020B0604020202020204" pitchFamily="34" charset="0"/>
            </a:endParaRPr>
          </a:p>
        </p:txBody>
      </p:sp>
      <p:pic>
        <p:nvPicPr>
          <p:cNvPr id="10" name="image15.png">
            <a:extLst>
              <a:ext uri="{FF2B5EF4-FFF2-40B4-BE49-F238E27FC236}">
                <a16:creationId xmlns:a16="http://schemas.microsoft.com/office/drawing/2014/main" id="{7CA31874-A49A-49FB-BB8D-B55B54CBFA14}"/>
              </a:ext>
            </a:extLst>
          </p:cNvPr>
          <p:cNvPicPr/>
          <p:nvPr/>
        </p:nvPicPr>
        <p:blipFill rotWithShape="1">
          <a:blip r:embed="rId4" cstate="print"/>
          <a:srcRect b="13625"/>
          <a:stretch/>
        </p:blipFill>
        <p:spPr>
          <a:xfrm>
            <a:off x="4767692" y="1766957"/>
            <a:ext cx="3975198" cy="4284522"/>
          </a:xfrm>
          <a:prstGeom prst="rect">
            <a:avLst/>
          </a:prstGeom>
        </p:spPr>
      </p:pic>
      <p:sp>
        <p:nvSpPr>
          <p:cNvPr id="11" name="テキスト ボックス 10">
            <a:extLst>
              <a:ext uri="{FF2B5EF4-FFF2-40B4-BE49-F238E27FC236}">
                <a16:creationId xmlns:a16="http://schemas.microsoft.com/office/drawing/2014/main" id="{6E1EDE1A-558E-40FA-A95F-9D2C246203E9}"/>
              </a:ext>
            </a:extLst>
          </p:cNvPr>
          <p:cNvSpPr txBox="1">
            <a:spLocks noChangeArrowheads="1"/>
          </p:cNvSpPr>
          <p:nvPr/>
        </p:nvSpPr>
        <p:spPr bwMode="auto">
          <a:xfrm>
            <a:off x="4768670" y="6089968"/>
            <a:ext cx="3888432" cy="584775"/>
          </a:xfrm>
          <a:prstGeom prst="rect">
            <a:avLst/>
          </a:prstGeom>
          <a:solidFill>
            <a:schemeClr val="bg1"/>
          </a:solidFill>
          <a:ln>
            <a:noFill/>
          </a:ln>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ja-JP" sz="1600" dirty="0"/>
              <a:t>地方新聞に記事を掲載するなどメディア</a:t>
            </a:r>
            <a:r>
              <a:rPr lang="ja-JP" altLang="en-US" sz="1600" dirty="0"/>
              <a:t>へも積極的にアピール</a:t>
            </a:r>
            <a:endParaRPr lang="ja-JP" altLang="ja-JP" sz="1600" dirty="0">
              <a:latin typeface="Arial" panose="020B0604020202020204" pitchFamily="34" charset="0"/>
            </a:endParaRP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55</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3" name="タイトル 5">
            <a:extLst>
              <a:ext uri="{FF2B5EF4-FFF2-40B4-BE49-F238E27FC236}">
                <a16:creationId xmlns:a16="http://schemas.microsoft.com/office/drawing/2014/main" id="{095AB905-5CB0-4DE9-B8EC-0AE53B6FDB8E}"/>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5" name="タイトル 5">
            <a:extLst>
              <a:ext uri="{FF2B5EF4-FFF2-40B4-BE49-F238E27FC236}">
                <a16:creationId xmlns:a16="http://schemas.microsoft.com/office/drawing/2014/main" id="{05FF13B3-4029-44C2-8087-789FB1F3A6C7}"/>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防災・減災の教材を開発し</a:t>
            </a:r>
          </a:p>
          <a:p>
            <a:pPr>
              <a:spcBef>
                <a:spcPct val="0"/>
              </a:spcBef>
              <a:buFontTx/>
              <a:buNone/>
            </a:pPr>
            <a:r>
              <a:rPr lang="ja-JP" altLang="en-US" sz="2800" b="1" dirty="0">
                <a:latin typeface="メイリオ" pitchFamily="50" charset="-128"/>
                <a:ea typeface="メイリオ" pitchFamily="50" charset="-128"/>
                <a:cs typeface="メイリオ" pitchFamily="50" charset="-128"/>
              </a:rPr>
              <a:t>カリキュラムへ組み込む①</a:t>
            </a:r>
          </a:p>
        </p:txBody>
      </p:sp>
    </p:spTree>
    <p:extLst>
      <p:ext uri="{BB962C8B-B14F-4D97-AF65-F5344CB8AC3E}">
        <p14:creationId xmlns:p14="http://schemas.microsoft.com/office/powerpoint/2010/main" val="3388809101"/>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F7B74C9D-2C52-442B-A9B8-1921F20D99D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979" y="2262941"/>
            <a:ext cx="5963041" cy="4538716"/>
          </a:xfrm>
          <a:prstGeom prst="rect">
            <a:avLst/>
          </a:prstGeom>
          <a:noFill/>
        </p:spPr>
      </p:pic>
      <p:sp>
        <p:nvSpPr>
          <p:cNvPr id="5" name="テキスト ボックス 4">
            <a:extLst>
              <a:ext uri="{FF2B5EF4-FFF2-40B4-BE49-F238E27FC236}">
                <a16:creationId xmlns:a16="http://schemas.microsoft.com/office/drawing/2014/main" id="{F544DED8-874E-43EC-A247-EC560EFC58EC}"/>
              </a:ext>
            </a:extLst>
          </p:cNvPr>
          <p:cNvSpPr txBox="1">
            <a:spLocks noChangeArrowheads="1"/>
          </p:cNvSpPr>
          <p:nvPr/>
        </p:nvSpPr>
        <p:spPr bwMode="auto">
          <a:xfrm>
            <a:off x="5385059" y="4329342"/>
            <a:ext cx="370790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r>
              <a:rPr lang="ja-JP" altLang="en-US" dirty="0"/>
              <a:t>１</a:t>
            </a:r>
            <a:r>
              <a:rPr lang="en-US" altLang="ja-JP" dirty="0"/>
              <a:t>. Tropical cyclones</a:t>
            </a:r>
            <a:r>
              <a:rPr lang="ja-JP" altLang="en-US" sz="1400" dirty="0"/>
              <a:t>（サイクロン）</a:t>
            </a:r>
            <a:r>
              <a:rPr lang="en-US" altLang="ja-JP" sz="1400" dirty="0"/>
              <a:t> </a:t>
            </a:r>
          </a:p>
          <a:p>
            <a:r>
              <a:rPr lang="ja-JP" altLang="en-US" dirty="0"/>
              <a:t>２</a:t>
            </a:r>
            <a:r>
              <a:rPr lang="en-US" altLang="ja-JP" dirty="0"/>
              <a:t>.</a:t>
            </a:r>
            <a:r>
              <a:rPr lang="ja-JP" altLang="en-US" dirty="0"/>
              <a:t> </a:t>
            </a:r>
            <a:r>
              <a:rPr lang="en-US" altLang="ja-JP" dirty="0"/>
              <a:t>Earthquakes</a:t>
            </a:r>
            <a:r>
              <a:rPr lang="ja-JP" altLang="en-US" sz="1200" dirty="0"/>
              <a:t>（地震）</a:t>
            </a:r>
            <a:endParaRPr lang="en-US" altLang="ja-JP" sz="1200" dirty="0"/>
          </a:p>
          <a:p>
            <a:r>
              <a:rPr lang="ja-JP" altLang="en-US" dirty="0"/>
              <a:t>３</a:t>
            </a:r>
            <a:r>
              <a:rPr lang="en-US" altLang="ja-JP" dirty="0"/>
              <a:t>.</a:t>
            </a:r>
            <a:r>
              <a:rPr lang="ja-JP" altLang="en-US" dirty="0"/>
              <a:t> </a:t>
            </a:r>
            <a:r>
              <a:rPr lang="en-US" altLang="ja-JP" dirty="0"/>
              <a:t>Floods</a:t>
            </a:r>
            <a:r>
              <a:rPr lang="ja-JP" altLang="en-US" sz="1400" dirty="0"/>
              <a:t>（洪水）</a:t>
            </a:r>
            <a:endParaRPr lang="en-US" altLang="ja-JP" sz="1400" dirty="0"/>
          </a:p>
          <a:p>
            <a:r>
              <a:rPr lang="ja-JP" altLang="en-US" dirty="0"/>
              <a:t>４</a:t>
            </a:r>
            <a:r>
              <a:rPr lang="en-US" altLang="ja-JP" dirty="0"/>
              <a:t>.</a:t>
            </a:r>
            <a:r>
              <a:rPr lang="ja-JP" altLang="en-US" dirty="0"/>
              <a:t> </a:t>
            </a:r>
            <a:r>
              <a:rPr lang="en-US" altLang="ja-JP" dirty="0"/>
              <a:t>Droughts</a:t>
            </a:r>
            <a:r>
              <a:rPr lang="ja-JP" altLang="en-US" sz="1400" dirty="0"/>
              <a:t>（干ばつ）</a:t>
            </a:r>
            <a:endParaRPr lang="en-US" altLang="ja-JP" sz="1400" dirty="0"/>
          </a:p>
          <a:p>
            <a:r>
              <a:rPr lang="ja-JP" altLang="en-US" dirty="0"/>
              <a:t>５</a:t>
            </a:r>
            <a:r>
              <a:rPr lang="en-US" altLang="ja-JP" dirty="0"/>
              <a:t>.</a:t>
            </a:r>
            <a:r>
              <a:rPr lang="ja-JP" altLang="en-US" dirty="0"/>
              <a:t> </a:t>
            </a:r>
            <a:r>
              <a:rPr lang="en-US" altLang="ja-JP" dirty="0"/>
              <a:t>Tsunami</a:t>
            </a:r>
            <a:r>
              <a:rPr lang="ja-JP" altLang="en-US" sz="1400" dirty="0"/>
              <a:t>（津波）</a:t>
            </a:r>
            <a:endParaRPr lang="en-US" altLang="ja-JP" sz="1400" dirty="0"/>
          </a:p>
          <a:p>
            <a:r>
              <a:rPr lang="ja-JP" altLang="en-US" dirty="0"/>
              <a:t>６</a:t>
            </a:r>
            <a:r>
              <a:rPr lang="en-US" altLang="ja-JP" dirty="0"/>
              <a:t>.</a:t>
            </a:r>
            <a:r>
              <a:rPr lang="ja-JP" altLang="en-US" dirty="0"/>
              <a:t> </a:t>
            </a:r>
            <a:r>
              <a:rPr lang="en-US" altLang="ja-JP" dirty="0"/>
              <a:t>Volcano</a:t>
            </a:r>
            <a:r>
              <a:rPr lang="ja-JP" altLang="en-US" sz="1400" dirty="0"/>
              <a:t>（火山噴火）</a:t>
            </a:r>
            <a:endParaRPr lang="en-US" altLang="ja-JP" sz="1400" dirty="0"/>
          </a:p>
          <a:p>
            <a:r>
              <a:rPr lang="ja-JP" altLang="en-US" dirty="0"/>
              <a:t>７</a:t>
            </a:r>
            <a:r>
              <a:rPr lang="en-US" altLang="ja-JP" dirty="0"/>
              <a:t>.</a:t>
            </a:r>
            <a:r>
              <a:rPr lang="ja-JP" altLang="en-US" dirty="0"/>
              <a:t> </a:t>
            </a:r>
            <a:r>
              <a:rPr lang="en-US" altLang="ja-JP" dirty="0"/>
              <a:t>Landslides</a:t>
            </a:r>
            <a:r>
              <a:rPr lang="ja-JP" altLang="en-US" sz="1400" dirty="0"/>
              <a:t>（地すべり）</a:t>
            </a:r>
            <a:endParaRPr lang="en-US" altLang="ja-JP" sz="1400" dirty="0"/>
          </a:p>
        </p:txBody>
      </p:sp>
      <p:grpSp>
        <p:nvGrpSpPr>
          <p:cNvPr id="9" name="グループ化 8"/>
          <p:cNvGrpSpPr/>
          <p:nvPr/>
        </p:nvGrpSpPr>
        <p:grpSpPr>
          <a:xfrm>
            <a:off x="167267" y="741392"/>
            <a:ext cx="806895" cy="729493"/>
            <a:chOff x="830042" y="680647"/>
            <a:chExt cx="806895" cy="729493"/>
          </a:xfrm>
        </p:grpSpPr>
        <p:pic>
          <p:nvPicPr>
            <p:cNvPr id="10" name="Picture 2" descr="C:\DOCUME~1\ADMINI~1\LOCALS~1\Temp\VMwareDnD\8017dcea\国旗_バヌア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2" name="角丸四角形 25">
            <a:extLst>
              <a:ext uri="{FF2B5EF4-FFF2-40B4-BE49-F238E27FC236}">
                <a16:creationId xmlns:a16="http://schemas.microsoft.com/office/drawing/2014/main" id="{B6B2DFE7-2214-46EF-94C1-C12DF593BF29}"/>
              </a:ext>
            </a:extLst>
          </p:cNvPr>
          <p:cNvSpPr/>
          <p:nvPr/>
        </p:nvSpPr>
        <p:spPr>
          <a:xfrm>
            <a:off x="1443562" y="1806826"/>
            <a:ext cx="6256875" cy="456115"/>
          </a:xfrm>
          <a:prstGeom prst="roundRect">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７種類の災害の知識を学ぶことができるポスター</a:t>
            </a:r>
          </a:p>
        </p:txBody>
      </p:sp>
      <p:sp>
        <p:nvSpPr>
          <p:cNvPr id="13"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56</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4" name="タイトル 5">
            <a:extLst>
              <a:ext uri="{FF2B5EF4-FFF2-40B4-BE49-F238E27FC236}">
                <a16:creationId xmlns:a16="http://schemas.microsoft.com/office/drawing/2014/main" id="{B7167314-1D50-4533-8099-52E3F868F2F6}"/>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5" name="タイトル 5">
            <a:extLst>
              <a:ext uri="{FF2B5EF4-FFF2-40B4-BE49-F238E27FC236}">
                <a16:creationId xmlns:a16="http://schemas.microsoft.com/office/drawing/2014/main" id="{2D5DA65B-EC5B-4FA6-A9E9-2784CE849EF6}"/>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防災・減災の教材を開発し</a:t>
            </a:r>
          </a:p>
          <a:p>
            <a:pPr>
              <a:spcBef>
                <a:spcPct val="0"/>
              </a:spcBef>
              <a:buFontTx/>
              <a:buNone/>
            </a:pPr>
            <a:r>
              <a:rPr lang="ja-JP" altLang="en-US" sz="2800" b="1" dirty="0">
                <a:latin typeface="メイリオ" pitchFamily="50" charset="-128"/>
                <a:ea typeface="メイリオ" pitchFamily="50" charset="-128"/>
                <a:cs typeface="メイリオ" pitchFamily="50" charset="-128"/>
              </a:rPr>
              <a:t>カリキュラムへ組み込む②</a:t>
            </a:r>
          </a:p>
        </p:txBody>
      </p:sp>
    </p:spTree>
    <p:extLst>
      <p:ext uri="{BB962C8B-B14F-4D97-AF65-F5344CB8AC3E}">
        <p14:creationId xmlns:p14="http://schemas.microsoft.com/office/powerpoint/2010/main" val="42281859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9909EC38-DCB9-426C-85BA-092282F4CF92}"/>
              </a:ext>
            </a:extLst>
          </p:cNvPr>
          <p:cNvSpPr txBox="1">
            <a:spLocks noChangeArrowheads="1"/>
          </p:cNvSpPr>
          <p:nvPr/>
        </p:nvSpPr>
        <p:spPr bwMode="auto">
          <a:xfrm>
            <a:off x="321702" y="4971780"/>
            <a:ext cx="392418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dirty="0"/>
              <a:t>１</a:t>
            </a:r>
            <a:r>
              <a:rPr lang="ja-JP" altLang="ja-JP" sz="1400" dirty="0"/>
              <a:t>週間の災害リスク軽減の研修を終えた</a:t>
            </a:r>
            <a:endParaRPr lang="en-US" altLang="ja-JP" sz="1400" dirty="0"/>
          </a:p>
          <a:p>
            <a:pPr>
              <a:lnSpc>
                <a:spcPct val="120000"/>
              </a:lnSpc>
            </a:pPr>
            <a:r>
              <a:rPr lang="ja-JP" altLang="ja-JP" sz="1400" dirty="0"/>
              <a:t>小中学校の</a:t>
            </a:r>
            <a:r>
              <a:rPr lang="ja-JP" altLang="en-US" sz="1400" dirty="0"/>
              <a:t>指導者</a:t>
            </a:r>
            <a:r>
              <a:rPr lang="ja-JP" altLang="ja-JP" sz="1400" dirty="0"/>
              <a:t>たち</a:t>
            </a:r>
            <a:endParaRPr lang="en-US" altLang="ja-JP" sz="1400" dirty="0"/>
          </a:p>
          <a:p>
            <a:pPr>
              <a:lnSpc>
                <a:spcPct val="120000"/>
              </a:lnSpc>
            </a:pPr>
            <a:r>
              <a:rPr lang="ja-JP" altLang="ja-JP" sz="1400" dirty="0"/>
              <a:t>７枚の自然災害ポスターを広げて</a:t>
            </a:r>
            <a:r>
              <a:rPr lang="ja-JP" altLang="en-US" sz="1400" dirty="0"/>
              <a:t>微笑む</a:t>
            </a:r>
            <a:endParaRPr lang="ja-JP" altLang="ja-JP" sz="1400" dirty="0"/>
          </a:p>
        </p:txBody>
      </p:sp>
      <p:pic>
        <p:nvPicPr>
          <p:cNvPr id="7" name="image13.png">
            <a:extLst>
              <a:ext uri="{FF2B5EF4-FFF2-40B4-BE49-F238E27FC236}">
                <a16:creationId xmlns:a16="http://schemas.microsoft.com/office/drawing/2014/main" id="{9E61CC43-6398-4278-8277-2BB76415A5C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l="2979" t="3292" r="3009" b="4594"/>
          <a:stretch/>
        </p:blipFill>
        <p:spPr>
          <a:xfrm>
            <a:off x="317163" y="2310722"/>
            <a:ext cx="3985787" cy="2607533"/>
          </a:xfrm>
          <a:prstGeom prst="rect">
            <a:avLst/>
          </a:prstGeom>
        </p:spPr>
      </p:pic>
      <p:pic>
        <p:nvPicPr>
          <p:cNvPr id="11" name="Picture 12">
            <a:extLst>
              <a:ext uri="{FF2B5EF4-FFF2-40B4-BE49-F238E27FC236}">
                <a16:creationId xmlns:a16="http://schemas.microsoft.com/office/drawing/2014/main" id="{CC849A82-7A53-432D-AE31-C97C2E97ECB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62" t="3243" r="3235" b="6013"/>
          <a:stretch/>
        </p:blipFill>
        <p:spPr bwMode="auto">
          <a:xfrm>
            <a:off x="4466020" y="2310722"/>
            <a:ext cx="4346677" cy="260571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7FC84BB8-1809-4BB1-9328-D2ADEBDC3AB7}"/>
              </a:ext>
            </a:extLst>
          </p:cNvPr>
          <p:cNvSpPr txBox="1">
            <a:spLocks noChangeArrowheads="1"/>
          </p:cNvSpPr>
          <p:nvPr/>
        </p:nvSpPr>
        <p:spPr bwMode="auto">
          <a:xfrm>
            <a:off x="4466020" y="4967604"/>
            <a:ext cx="434667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lvl="0">
              <a:lnSpc>
                <a:spcPct val="120000"/>
              </a:lnSpc>
              <a:spcBef>
                <a:spcPct val="30000"/>
              </a:spcBef>
              <a:defRPr/>
            </a:pPr>
            <a:r>
              <a:rPr lang="ja-JP" altLang="ja-JP" sz="1400" dirty="0"/>
              <a:t>州教育担当官と学校教師のための学校</a:t>
            </a:r>
            <a:r>
              <a:rPr lang="ja-JP" altLang="en-US" sz="1400" dirty="0"/>
              <a:t>で</a:t>
            </a:r>
            <a:r>
              <a:rPr lang="ja-JP" altLang="ja-JP" sz="1400" dirty="0"/>
              <a:t>の災害リスク軽減の研修</a:t>
            </a:r>
            <a:r>
              <a:rPr lang="ja-JP" altLang="en-US" sz="1400" dirty="0"/>
              <a:t>を実施</a:t>
            </a:r>
            <a:endParaRPr lang="ja-JP" altLang="ja-JP" sz="1400" dirty="0"/>
          </a:p>
        </p:txBody>
      </p:sp>
      <p:sp>
        <p:nvSpPr>
          <p:cNvPr id="1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57</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18" name="グループ化 17"/>
          <p:cNvGrpSpPr/>
          <p:nvPr/>
        </p:nvGrpSpPr>
        <p:grpSpPr>
          <a:xfrm>
            <a:off x="167267" y="741392"/>
            <a:ext cx="806895" cy="729493"/>
            <a:chOff x="830042" y="680647"/>
            <a:chExt cx="806895" cy="729493"/>
          </a:xfrm>
        </p:grpSpPr>
        <p:pic>
          <p:nvPicPr>
            <p:cNvPr id="19" name="Picture 2" descr="C:\DOCUME~1\ADMINI~1\LOCALS~1\Temp\VMwareDnD\8017dcea\国旗_バヌアツ.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3" name="タイトル 5">
            <a:extLst>
              <a:ext uri="{FF2B5EF4-FFF2-40B4-BE49-F238E27FC236}">
                <a16:creationId xmlns:a16="http://schemas.microsoft.com/office/drawing/2014/main" id="{9F5BC2B7-C3D4-4B43-909C-B3F9438E45AE}"/>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5" name="タイトル 5">
            <a:extLst>
              <a:ext uri="{FF2B5EF4-FFF2-40B4-BE49-F238E27FC236}">
                <a16:creationId xmlns:a16="http://schemas.microsoft.com/office/drawing/2014/main" id="{76757B4F-474A-4E5D-BD64-7CC53FAFC5BA}"/>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国の教師養成学校において</a:t>
            </a:r>
          </a:p>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防災減災ツールを活用</a:t>
            </a:r>
          </a:p>
        </p:txBody>
      </p:sp>
    </p:spTree>
    <p:extLst>
      <p:ext uri="{BB962C8B-B14F-4D97-AF65-F5344CB8AC3E}">
        <p14:creationId xmlns:p14="http://schemas.microsoft.com/office/powerpoint/2010/main" val="211363876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E098445-B78F-47CD-A4D8-A7FF27F37CF7}"/>
              </a:ext>
            </a:extLst>
          </p:cNvPr>
          <p:cNvSpPr txBox="1">
            <a:spLocks noChangeArrowheads="1"/>
          </p:cNvSpPr>
          <p:nvPr/>
        </p:nvSpPr>
        <p:spPr bwMode="auto">
          <a:xfrm>
            <a:off x="4867802" y="5034354"/>
            <a:ext cx="3953025" cy="5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ja-JP" sz="1400" i="1" dirty="0"/>
              <a:t>小学生が災害リスク軽減の授業を受け地震時</a:t>
            </a:r>
            <a:r>
              <a:rPr lang="ja-JP" altLang="en-US" sz="1400" i="1" dirty="0"/>
              <a:t>に</a:t>
            </a:r>
            <a:endParaRPr lang="en-US" altLang="ja-JP" sz="1400" i="1" dirty="0"/>
          </a:p>
          <a:p>
            <a:pPr>
              <a:lnSpc>
                <a:spcPct val="120000"/>
              </a:lnSpc>
            </a:pPr>
            <a:r>
              <a:rPr lang="ja-JP" altLang="ja-JP" sz="1400" i="1" dirty="0"/>
              <a:t>「しゃがんで」「動かず」「頭を守る」を練習</a:t>
            </a:r>
            <a:endParaRPr lang="ja-JP" altLang="ja-JP" sz="1400" dirty="0">
              <a:latin typeface="Arial" panose="020B0604020202020204" pitchFamily="34" charset="0"/>
            </a:endParaRPr>
          </a:p>
        </p:txBody>
      </p:sp>
      <p:pic>
        <p:nvPicPr>
          <p:cNvPr id="8" name="Picture 10">
            <a:extLst>
              <a:ext uri="{FF2B5EF4-FFF2-40B4-BE49-F238E27FC236}">
                <a16:creationId xmlns:a16="http://schemas.microsoft.com/office/drawing/2014/main" id="{801E0281-60F0-46C7-A7F0-4ECBCE3600C8}"/>
              </a:ext>
            </a:extLst>
          </p:cNvPr>
          <p:cNvPicPr/>
          <p:nvPr/>
        </p:nvPicPr>
        <p:blipFill rotWithShape="1">
          <a:blip r:embed="rId3" cstate="print">
            <a:extLst>
              <a:ext uri="{28A0092B-C50C-407E-A947-70E740481C1C}">
                <a14:useLocalDpi xmlns:a14="http://schemas.microsoft.com/office/drawing/2010/main" val="0"/>
              </a:ext>
            </a:extLst>
          </a:blip>
          <a:srcRect t="7774" b="5093"/>
          <a:stretch/>
        </p:blipFill>
        <p:spPr bwMode="auto">
          <a:xfrm>
            <a:off x="4788024" y="2346809"/>
            <a:ext cx="4117501" cy="2648537"/>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A2B9947E-5AE5-4792-9CD6-91A2A663C35E}"/>
              </a:ext>
            </a:extLst>
          </p:cNvPr>
          <p:cNvSpPr txBox="1">
            <a:spLocks noChangeArrowheads="1"/>
          </p:cNvSpPr>
          <p:nvPr/>
        </p:nvSpPr>
        <p:spPr bwMode="auto">
          <a:xfrm>
            <a:off x="323173" y="5034354"/>
            <a:ext cx="4340541" cy="6093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lvl="0">
              <a:lnSpc>
                <a:spcPct val="120000"/>
              </a:lnSpc>
              <a:spcBef>
                <a:spcPct val="30000"/>
              </a:spcBef>
              <a:defRPr/>
            </a:pPr>
            <a:r>
              <a:rPr lang="ja-JP" altLang="ja-JP" sz="1400" i="1" dirty="0"/>
              <a:t>災害リスク軽減の授業に参加した小学生が学校に配られた</a:t>
            </a:r>
            <a:r>
              <a:rPr lang="en-AU" altLang="ja-JP" sz="1400" i="1" dirty="0"/>
              <a:t>7</a:t>
            </a:r>
            <a:r>
              <a:rPr lang="ja-JP" altLang="ja-JP" sz="1400" i="1" dirty="0"/>
              <a:t>枚の災害ポスターを持って</a:t>
            </a:r>
            <a:r>
              <a:rPr lang="ja-JP" altLang="en-US" sz="1400" i="1" dirty="0"/>
              <a:t>微笑む</a:t>
            </a:r>
            <a:endParaRPr lang="ja-JP" altLang="ja-JP" sz="1400" dirty="0">
              <a:latin typeface="Arial" panose="020B0604020202020204" pitchFamily="34" charset="0"/>
            </a:endParaRPr>
          </a:p>
        </p:txBody>
      </p:sp>
      <p:grpSp>
        <p:nvGrpSpPr>
          <p:cNvPr id="17" name="グループ化 16"/>
          <p:cNvGrpSpPr/>
          <p:nvPr/>
        </p:nvGrpSpPr>
        <p:grpSpPr>
          <a:xfrm>
            <a:off x="167267" y="741392"/>
            <a:ext cx="806895" cy="729493"/>
            <a:chOff x="830042" y="680647"/>
            <a:chExt cx="806895" cy="729493"/>
          </a:xfrm>
        </p:grpSpPr>
        <p:pic>
          <p:nvPicPr>
            <p:cNvPr id="18" name="Picture 2" descr="C:\DOCUME~1\ADMINI~1\LOCALS~1\Temp\VMwareDnD\8017dcea\国旗_バヌア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58</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22" name="Picture 9">
            <a:extLst>
              <a:ext uri="{FF2B5EF4-FFF2-40B4-BE49-F238E27FC236}">
                <a16:creationId xmlns:a16="http://schemas.microsoft.com/office/drawing/2014/main" id="{E307757A-E7F3-4B55-87D7-CC63F5DB8730}"/>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323528" y="2346810"/>
            <a:ext cx="4340541" cy="2648536"/>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5">
            <a:extLst>
              <a:ext uri="{FF2B5EF4-FFF2-40B4-BE49-F238E27FC236}">
                <a16:creationId xmlns:a16="http://schemas.microsoft.com/office/drawing/2014/main" id="{B7D6554B-7966-46A6-8621-4644BB9908E9}"/>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
        <p:nvSpPr>
          <p:cNvPr id="14" name="タイトル 5">
            <a:extLst>
              <a:ext uri="{FF2B5EF4-FFF2-40B4-BE49-F238E27FC236}">
                <a16:creationId xmlns:a16="http://schemas.microsoft.com/office/drawing/2014/main" id="{9C4AA605-3903-4D21-A181-6E2CE27F2281}"/>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先生、生徒に対する</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防災減災のトレーニングの実施</a:t>
            </a:r>
          </a:p>
        </p:txBody>
      </p:sp>
    </p:spTree>
    <p:extLst>
      <p:ext uri="{BB962C8B-B14F-4D97-AF65-F5344CB8AC3E}">
        <p14:creationId xmlns:p14="http://schemas.microsoft.com/office/powerpoint/2010/main" val="50381728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8.png">
            <a:extLst>
              <a:ext uri="{FF2B5EF4-FFF2-40B4-BE49-F238E27FC236}">
                <a16:creationId xmlns:a16="http://schemas.microsoft.com/office/drawing/2014/main" id="{EE6BFC09-C8BE-4D71-9D32-ED7B25237D98}"/>
              </a:ext>
            </a:extLst>
          </p:cNvPr>
          <p:cNvPicPr/>
          <p:nvPr/>
        </p:nvPicPr>
        <p:blipFill rotWithShape="1">
          <a:blip r:embed="rId3" cstate="print"/>
          <a:srcRect l="2758" t="5924" r="8756" b="4774"/>
          <a:stretch/>
        </p:blipFill>
        <p:spPr>
          <a:xfrm>
            <a:off x="708917" y="3122899"/>
            <a:ext cx="4434403" cy="2708864"/>
          </a:xfrm>
          <a:prstGeom prst="rect">
            <a:avLst/>
          </a:prstGeom>
        </p:spPr>
      </p:pic>
      <p:sp>
        <p:nvSpPr>
          <p:cNvPr id="9" name="テキスト ボックス 8">
            <a:extLst>
              <a:ext uri="{FF2B5EF4-FFF2-40B4-BE49-F238E27FC236}">
                <a16:creationId xmlns:a16="http://schemas.microsoft.com/office/drawing/2014/main" id="{ED32687F-D1D2-4CEC-9108-9D6F1E74B026}"/>
              </a:ext>
            </a:extLst>
          </p:cNvPr>
          <p:cNvSpPr txBox="1">
            <a:spLocks noChangeArrowheads="1"/>
          </p:cNvSpPr>
          <p:nvPr/>
        </p:nvSpPr>
        <p:spPr bwMode="auto">
          <a:xfrm>
            <a:off x="719366" y="5917759"/>
            <a:ext cx="775276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nSpc>
                <a:spcPct val="120000"/>
              </a:lnSpc>
            </a:pPr>
            <a:r>
              <a:rPr lang="ja-JP" altLang="en-US" sz="1400" i="1" dirty="0"/>
              <a:t>指導者、</a:t>
            </a:r>
            <a:r>
              <a:rPr lang="ja-JP" altLang="ja-JP" sz="1400" dirty="0"/>
              <a:t>生徒、学校委員会、そして地域の人々が非常時に救命のための一次的な処置を施せるように知識と技術を教えること</a:t>
            </a:r>
            <a:r>
              <a:rPr lang="ja-JP" altLang="en-US" sz="1400" dirty="0"/>
              <a:t>を目的とした</a:t>
            </a:r>
            <a:r>
              <a:rPr lang="ja-JP" altLang="ja-JP" sz="1400" dirty="0"/>
              <a:t>救急法トレーニング</a:t>
            </a:r>
            <a:r>
              <a:rPr lang="ja-JP" altLang="en-US" sz="1400" dirty="0"/>
              <a:t>を行なう</a:t>
            </a:r>
            <a:endParaRPr lang="en-US" altLang="ja-JP" sz="1400" dirty="0"/>
          </a:p>
        </p:txBody>
      </p:sp>
      <p:pic>
        <p:nvPicPr>
          <p:cNvPr id="14" name="Picture 1" descr="IMG_2510.JPG">
            <a:extLst>
              <a:ext uri="{FF2B5EF4-FFF2-40B4-BE49-F238E27FC236}">
                <a16:creationId xmlns:a16="http://schemas.microsoft.com/office/drawing/2014/main" id="{0759F09C-8E4C-4EC7-85EC-61F8C2F6A80E}"/>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l="19186" t="8918" r="39618"/>
          <a:stretch/>
        </p:blipFill>
        <p:spPr>
          <a:xfrm>
            <a:off x="5289479" y="2321959"/>
            <a:ext cx="3182651" cy="3509803"/>
          </a:xfrm>
          <a:prstGeom prst="rect">
            <a:avLst/>
          </a:prstGeom>
        </p:spPr>
      </p:pic>
      <p:grpSp>
        <p:nvGrpSpPr>
          <p:cNvPr id="13" name="グループ化 12"/>
          <p:cNvGrpSpPr/>
          <p:nvPr/>
        </p:nvGrpSpPr>
        <p:grpSpPr>
          <a:xfrm>
            <a:off x="167267" y="741392"/>
            <a:ext cx="806895" cy="729493"/>
            <a:chOff x="830042" y="680647"/>
            <a:chExt cx="806895" cy="729493"/>
          </a:xfrm>
        </p:grpSpPr>
        <p:pic>
          <p:nvPicPr>
            <p:cNvPr id="15" name="Picture 2" descr="C:\DOCUME~1\ADMINI~1\LOCALS~1\Temp\VMwareDnD\8017dcea\国旗_バヌアツ.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8" name="角丸四角形 25">
            <a:extLst>
              <a:ext uri="{FF2B5EF4-FFF2-40B4-BE49-F238E27FC236}">
                <a16:creationId xmlns:a16="http://schemas.microsoft.com/office/drawing/2014/main" id="{B6B2DFE7-2214-46EF-94C1-C12DF593BF29}"/>
              </a:ext>
            </a:extLst>
          </p:cNvPr>
          <p:cNvSpPr/>
          <p:nvPr/>
        </p:nvSpPr>
        <p:spPr>
          <a:xfrm>
            <a:off x="2354798" y="1544758"/>
            <a:ext cx="4434403" cy="456115"/>
          </a:xfrm>
          <a:prstGeom prst="roundRect">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anchor="ctr"/>
          <a:lstStyle/>
          <a:p>
            <a:pPr algn="ct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救急箱等が学校へ寄付された</a:t>
            </a:r>
          </a:p>
        </p:txBody>
      </p:sp>
      <p:sp>
        <p:nvSpPr>
          <p:cNvPr id="19"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59</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3" name="タイトル 5">
            <a:extLst>
              <a:ext uri="{FF2B5EF4-FFF2-40B4-BE49-F238E27FC236}">
                <a16:creationId xmlns:a16="http://schemas.microsoft.com/office/drawing/2014/main" id="{71EA6D15-8A70-411B-84D8-D6B87EDD435E}"/>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救急法や避難訓練を実施①</a:t>
            </a:r>
          </a:p>
        </p:txBody>
      </p:sp>
      <p:sp>
        <p:nvSpPr>
          <p:cNvPr id="12" name="タイトル 5">
            <a:extLst>
              <a:ext uri="{FF2B5EF4-FFF2-40B4-BE49-F238E27FC236}">
                <a16:creationId xmlns:a16="http://schemas.microsoft.com/office/drawing/2014/main" id="{9E6E70F2-9280-41E2-8379-F85358F7CD29}"/>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5305467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1357302" y="1492904"/>
            <a:ext cx="6108594" cy="4766893"/>
          </a:xfrm>
          <a:prstGeom prst="rect">
            <a:avLst/>
          </a:prstGeom>
          <a:noFill/>
          <a:ln>
            <a:noFill/>
          </a:ln>
        </p:spPr>
      </p:pic>
      <p:pic>
        <p:nvPicPr>
          <p:cNvPr id="35844" name="Picture 144" descr="C:\Users\mi-aoki\Desktop\IFP\IFP事業概要\IFRC_Gene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520" y="1787749"/>
            <a:ext cx="22129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テキスト ボックス 16566"/>
          <p:cNvSpPr txBox="1">
            <a:spLocks noChangeArrowheads="1"/>
          </p:cNvSpPr>
          <p:nvPr/>
        </p:nvSpPr>
        <p:spPr bwMode="auto">
          <a:xfrm>
            <a:off x="6635266" y="3369842"/>
            <a:ext cx="221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dirty="0">
                <a:latin typeface="メイリオ" pitchFamily="50" charset="-128"/>
                <a:ea typeface="メイリオ" pitchFamily="50" charset="-128"/>
                <a:cs typeface="メイリオ" pitchFamily="50" charset="-128"/>
              </a:rPr>
              <a:t>国際赤十字・赤新月社連盟事務局</a:t>
            </a:r>
            <a:endParaRPr lang="en-US" altLang="ja-JP" sz="900" dirty="0">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900" dirty="0">
                <a:latin typeface="メイリオ" pitchFamily="50" charset="-128"/>
                <a:ea typeface="メイリオ" pitchFamily="50" charset="-128"/>
                <a:cs typeface="メイリオ" pitchFamily="50" charset="-128"/>
              </a:rPr>
              <a:t>(</a:t>
            </a:r>
            <a:r>
              <a:rPr lang="ja-JP" altLang="en-US" sz="900" dirty="0">
                <a:latin typeface="メイリオ" pitchFamily="50" charset="-128"/>
                <a:ea typeface="メイリオ" pitchFamily="50" charset="-128"/>
                <a:cs typeface="メイリオ" pitchFamily="50" charset="-128"/>
              </a:rPr>
              <a:t>ジュネーブ</a:t>
            </a:r>
            <a:r>
              <a:rPr lang="en-US" altLang="ja-JP" sz="900" dirty="0">
                <a:latin typeface="メイリオ" pitchFamily="50" charset="-128"/>
                <a:ea typeface="メイリオ" pitchFamily="50" charset="-128"/>
                <a:cs typeface="メイリオ" pitchFamily="50" charset="-128"/>
              </a:rPr>
              <a:t>)</a:t>
            </a:r>
            <a:endParaRPr lang="ja-JP" altLang="en-US" sz="900" dirty="0">
              <a:latin typeface="メイリオ" pitchFamily="50" charset="-128"/>
              <a:ea typeface="メイリオ" pitchFamily="50" charset="-128"/>
              <a:cs typeface="メイリオ" pitchFamily="50" charset="-128"/>
            </a:endParaRPr>
          </a:p>
        </p:txBody>
      </p:sp>
      <p:pic>
        <p:nvPicPr>
          <p:cNvPr id="35846" name="Picture 7" descr="\\redcross.jp\users\n-shiratsuchi\profiles\デスクトップ\本社ビル外観.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668" y="4429362"/>
            <a:ext cx="24288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テキスト ボックス 220"/>
          <p:cNvSpPr txBox="1">
            <a:spLocks noChangeArrowheads="1"/>
          </p:cNvSpPr>
          <p:nvPr/>
        </p:nvSpPr>
        <p:spPr bwMode="auto">
          <a:xfrm>
            <a:off x="5915668" y="6051787"/>
            <a:ext cx="22748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dirty="0">
                <a:latin typeface="メイリオ" pitchFamily="50" charset="-128"/>
                <a:ea typeface="メイリオ" pitchFamily="50" charset="-128"/>
                <a:cs typeface="メイリオ" pitchFamily="50" charset="-128"/>
              </a:rPr>
              <a:t>日本赤十字社本社（東京）</a:t>
            </a:r>
          </a:p>
        </p:txBody>
      </p:sp>
      <p:grpSp>
        <p:nvGrpSpPr>
          <p:cNvPr id="35848" name="Group 4"/>
          <p:cNvGrpSpPr>
            <a:grpSpLocks noChangeAspect="1"/>
          </p:cNvGrpSpPr>
          <p:nvPr/>
        </p:nvGrpSpPr>
        <p:grpSpPr bwMode="auto">
          <a:xfrm>
            <a:off x="4597456" y="1585913"/>
            <a:ext cx="2214563" cy="2203450"/>
            <a:chOff x="3913" y="661"/>
            <a:chExt cx="1669" cy="1578"/>
          </a:xfrm>
        </p:grpSpPr>
        <p:sp>
          <p:nvSpPr>
            <p:cNvPr id="35979" name="Freeform 6"/>
            <p:cNvSpPr>
              <a:spLocks/>
            </p:cNvSpPr>
            <p:nvPr/>
          </p:nvSpPr>
          <p:spPr bwMode="auto">
            <a:xfrm>
              <a:off x="3913" y="661"/>
              <a:ext cx="1669" cy="1578"/>
            </a:xfrm>
            <a:prstGeom prst="ellipse">
              <a:avLst/>
            </a:prstGeom>
            <a:solidFill>
              <a:srgbClr val="FFFFFF"/>
            </a:solidFill>
            <a:ln w="38100">
              <a:solidFill>
                <a:srgbClr val="B62D31"/>
              </a:solidFill>
              <a:miter lim="800000"/>
              <a:headEnd/>
              <a:tailEnd/>
            </a:ln>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80" name="Freeform 7"/>
            <p:cNvSpPr>
              <a:spLocks noEditPoints="1"/>
            </p:cNvSpPr>
            <p:nvPr/>
          </p:nvSpPr>
          <p:spPr bwMode="auto">
            <a:xfrm>
              <a:off x="4385" y="797"/>
              <a:ext cx="120" cy="121"/>
            </a:xfrm>
            <a:custGeom>
              <a:avLst/>
              <a:gdLst>
                <a:gd name="T0" fmla="*/ 259 w 113"/>
                <a:gd name="T1" fmla="*/ 226 h 114"/>
                <a:gd name="T2" fmla="*/ 305 w 113"/>
                <a:gd name="T3" fmla="*/ 226 h 114"/>
                <a:gd name="T4" fmla="*/ 305 w 113"/>
                <a:gd name="T5" fmla="*/ 231 h 114"/>
                <a:gd name="T6" fmla="*/ 270 w 113"/>
                <a:gd name="T7" fmla="*/ 254 h 114"/>
                <a:gd name="T8" fmla="*/ 304 w 113"/>
                <a:gd name="T9" fmla="*/ 296 h 114"/>
                <a:gd name="T10" fmla="*/ 259 w 113"/>
                <a:gd name="T11" fmla="*/ 296 h 114"/>
                <a:gd name="T12" fmla="*/ 259 w 113"/>
                <a:gd name="T13" fmla="*/ 226 h 114"/>
                <a:gd name="T14" fmla="*/ 345 w 113"/>
                <a:gd name="T15" fmla="*/ 287 h 114"/>
                <a:gd name="T16" fmla="*/ 310 w 113"/>
                <a:gd name="T17" fmla="*/ 226 h 114"/>
                <a:gd name="T18" fmla="*/ 345 w 113"/>
                <a:gd name="T19" fmla="*/ 226 h 114"/>
                <a:gd name="T20" fmla="*/ 345 w 113"/>
                <a:gd name="T21" fmla="*/ 182 h 114"/>
                <a:gd name="T22" fmla="*/ 259 w 113"/>
                <a:gd name="T23" fmla="*/ 182 h 114"/>
                <a:gd name="T24" fmla="*/ 259 w 113"/>
                <a:gd name="T25" fmla="*/ 129 h 114"/>
                <a:gd name="T26" fmla="*/ 365 w 113"/>
                <a:gd name="T27" fmla="*/ 129 h 114"/>
                <a:gd name="T28" fmla="*/ 365 w 113"/>
                <a:gd name="T29" fmla="*/ 80 h 114"/>
                <a:gd name="T30" fmla="*/ 90 w 113"/>
                <a:gd name="T31" fmla="*/ 80 h 114"/>
                <a:gd name="T32" fmla="*/ 90 w 113"/>
                <a:gd name="T33" fmla="*/ 129 h 114"/>
                <a:gd name="T34" fmla="*/ 194 w 113"/>
                <a:gd name="T35" fmla="*/ 129 h 114"/>
                <a:gd name="T36" fmla="*/ 194 w 113"/>
                <a:gd name="T37" fmla="*/ 182 h 114"/>
                <a:gd name="T38" fmla="*/ 108 w 113"/>
                <a:gd name="T39" fmla="*/ 182 h 114"/>
                <a:gd name="T40" fmla="*/ 108 w 113"/>
                <a:gd name="T41" fmla="*/ 226 h 114"/>
                <a:gd name="T42" fmla="*/ 194 w 113"/>
                <a:gd name="T43" fmla="*/ 226 h 114"/>
                <a:gd name="T44" fmla="*/ 194 w 113"/>
                <a:gd name="T45" fmla="*/ 296 h 114"/>
                <a:gd name="T46" fmla="*/ 75 w 113"/>
                <a:gd name="T47" fmla="*/ 296 h 114"/>
                <a:gd name="T48" fmla="*/ 75 w 113"/>
                <a:gd name="T49" fmla="*/ 345 h 114"/>
                <a:gd name="T50" fmla="*/ 365 w 113"/>
                <a:gd name="T51" fmla="*/ 345 h 114"/>
                <a:gd name="T52" fmla="*/ 365 w 113"/>
                <a:gd name="T53" fmla="*/ 296 h 114"/>
                <a:gd name="T54" fmla="*/ 324 w 113"/>
                <a:gd name="T55" fmla="*/ 296 h 114"/>
                <a:gd name="T56" fmla="*/ 324 w 113"/>
                <a:gd name="T57" fmla="*/ 296 h 114"/>
                <a:gd name="T58" fmla="*/ 345 w 113"/>
                <a:gd name="T59" fmla="*/ 287 h 114"/>
                <a:gd name="T60" fmla="*/ 56 w 113"/>
                <a:gd name="T61" fmla="*/ 446 h 114"/>
                <a:gd name="T62" fmla="*/ 56 w 113"/>
                <a:gd name="T63" fmla="*/ 436 h 114"/>
                <a:gd name="T64" fmla="*/ 389 w 113"/>
                <a:gd name="T65" fmla="*/ 436 h 114"/>
                <a:gd name="T66" fmla="*/ 389 w 113"/>
                <a:gd name="T67" fmla="*/ 446 h 114"/>
                <a:gd name="T68" fmla="*/ 448 w 113"/>
                <a:gd name="T69" fmla="*/ 446 h 114"/>
                <a:gd name="T70" fmla="*/ 448 w 113"/>
                <a:gd name="T71" fmla="*/ 0 h 114"/>
                <a:gd name="T72" fmla="*/ 0 w 113"/>
                <a:gd name="T73" fmla="*/ 0 h 114"/>
                <a:gd name="T74" fmla="*/ 0 w 113"/>
                <a:gd name="T75" fmla="*/ 446 h 114"/>
                <a:gd name="T76" fmla="*/ 56 w 113"/>
                <a:gd name="T77" fmla="*/ 446 h 114"/>
                <a:gd name="T78" fmla="*/ 56 w 113"/>
                <a:gd name="T79" fmla="*/ 53 h 114"/>
                <a:gd name="T80" fmla="*/ 389 w 113"/>
                <a:gd name="T81" fmla="*/ 53 h 114"/>
                <a:gd name="T82" fmla="*/ 389 w 113"/>
                <a:gd name="T83" fmla="*/ 373 h 114"/>
                <a:gd name="T84" fmla="*/ 56 w 113"/>
                <a:gd name="T85" fmla="*/ 373 h 114"/>
                <a:gd name="T86" fmla="*/ 56 w 113"/>
                <a:gd name="T87" fmla="*/ 53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114"/>
                <a:gd name="T134" fmla="*/ 113 w 113"/>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114">
                  <a:moveTo>
                    <a:pt x="65" y="57"/>
                  </a:moveTo>
                  <a:cubicBezTo>
                    <a:pt x="76" y="57"/>
                    <a:pt x="76" y="57"/>
                    <a:pt x="76" y="57"/>
                  </a:cubicBezTo>
                  <a:cubicBezTo>
                    <a:pt x="76" y="58"/>
                    <a:pt x="76" y="58"/>
                    <a:pt x="76" y="58"/>
                  </a:cubicBezTo>
                  <a:cubicBezTo>
                    <a:pt x="68" y="64"/>
                    <a:pt x="68" y="64"/>
                    <a:pt x="68" y="64"/>
                  </a:cubicBezTo>
                  <a:cubicBezTo>
                    <a:pt x="71" y="67"/>
                    <a:pt x="74" y="72"/>
                    <a:pt x="75" y="75"/>
                  </a:cubicBezTo>
                  <a:cubicBezTo>
                    <a:pt x="65" y="75"/>
                    <a:pt x="65" y="75"/>
                    <a:pt x="65" y="75"/>
                  </a:cubicBezTo>
                  <a:cubicBezTo>
                    <a:pt x="65" y="57"/>
                    <a:pt x="65" y="57"/>
                    <a:pt x="65" y="57"/>
                  </a:cubicBezTo>
                  <a:moveTo>
                    <a:pt x="87" y="72"/>
                  </a:moveTo>
                  <a:cubicBezTo>
                    <a:pt x="84" y="66"/>
                    <a:pt x="80" y="60"/>
                    <a:pt x="78" y="57"/>
                  </a:cubicBezTo>
                  <a:cubicBezTo>
                    <a:pt x="87" y="57"/>
                    <a:pt x="87" y="57"/>
                    <a:pt x="87" y="57"/>
                  </a:cubicBezTo>
                  <a:cubicBezTo>
                    <a:pt x="87" y="46"/>
                    <a:pt x="87" y="46"/>
                    <a:pt x="87" y="46"/>
                  </a:cubicBezTo>
                  <a:cubicBezTo>
                    <a:pt x="65" y="46"/>
                    <a:pt x="65" y="46"/>
                    <a:pt x="65" y="46"/>
                  </a:cubicBezTo>
                  <a:cubicBezTo>
                    <a:pt x="65" y="33"/>
                    <a:pt x="65" y="33"/>
                    <a:pt x="65" y="33"/>
                  </a:cubicBezTo>
                  <a:cubicBezTo>
                    <a:pt x="91" y="33"/>
                    <a:pt x="91" y="33"/>
                    <a:pt x="91" y="33"/>
                  </a:cubicBezTo>
                  <a:cubicBezTo>
                    <a:pt x="91" y="21"/>
                    <a:pt x="91" y="21"/>
                    <a:pt x="91" y="21"/>
                  </a:cubicBezTo>
                  <a:cubicBezTo>
                    <a:pt x="23" y="21"/>
                    <a:pt x="23" y="21"/>
                    <a:pt x="23" y="21"/>
                  </a:cubicBezTo>
                  <a:cubicBezTo>
                    <a:pt x="23" y="33"/>
                    <a:pt x="23" y="33"/>
                    <a:pt x="23" y="33"/>
                  </a:cubicBezTo>
                  <a:cubicBezTo>
                    <a:pt x="49" y="33"/>
                    <a:pt x="49" y="33"/>
                    <a:pt x="49" y="33"/>
                  </a:cubicBezTo>
                  <a:cubicBezTo>
                    <a:pt x="49" y="46"/>
                    <a:pt x="49" y="46"/>
                    <a:pt x="49" y="46"/>
                  </a:cubicBezTo>
                  <a:cubicBezTo>
                    <a:pt x="27" y="46"/>
                    <a:pt x="27" y="46"/>
                    <a:pt x="27" y="46"/>
                  </a:cubicBezTo>
                  <a:cubicBezTo>
                    <a:pt x="27" y="57"/>
                    <a:pt x="27" y="57"/>
                    <a:pt x="27" y="57"/>
                  </a:cubicBezTo>
                  <a:cubicBezTo>
                    <a:pt x="49" y="57"/>
                    <a:pt x="49" y="57"/>
                    <a:pt x="49" y="57"/>
                  </a:cubicBezTo>
                  <a:cubicBezTo>
                    <a:pt x="49" y="75"/>
                    <a:pt x="49" y="75"/>
                    <a:pt x="49" y="75"/>
                  </a:cubicBezTo>
                  <a:cubicBezTo>
                    <a:pt x="20" y="75"/>
                    <a:pt x="20" y="75"/>
                    <a:pt x="20" y="75"/>
                  </a:cubicBezTo>
                  <a:cubicBezTo>
                    <a:pt x="20" y="87"/>
                    <a:pt x="20" y="87"/>
                    <a:pt x="20" y="87"/>
                  </a:cubicBezTo>
                  <a:cubicBezTo>
                    <a:pt x="91" y="87"/>
                    <a:pt x="91" y="87"/>
                    <a:pt x="91" y="87"/>
                  </a:cubicBezTo>
                  <a:cubicBezTo>
                    <a:pt x="91" y="75"/>
                    <a:pt x="91" y="75"/>
                    <a:pt x="91" y="75"/>
                  </a:cubicBezTo>
                  <a:cubicBezTo>
                    <a:pt x="81" y="75"/>
                    <a:pt x="81" y="75"/>
                    <a:pt x="81" y="75"/>
                  </a:cubicBezTo>
                  <a:cubicBezTo>
                    <a:pt x="81" y="75"/>
                    <a:pt x="81" y="75"/>
                    <a:pt x="81" y="75"/>
                  </a:cubicBezTo>
                  <a:lnTo>
                    <a:pt x="87" y="72"/>
                  </a:lnTo>
                  <a:close/>
                  <a:moveTo>
                    <a:pt x="15" y="114"/>
                  </a:moveTo>
                  <a:cubicBezTo>
                    <a:pt x="15" y="109"/>
                    <a:pt x="15" y="109"/>
                    <a:pt x="15" y="109"/>
                  </a:cubicBezTo>
                  <a:cubicBezTo>
                    <a:pt x="98" y="109"/>
                    <a:pt x="98" y="109"/>
                    <a:pt x="98" y="109"/>
                  </a:cubicBezTo>
                  <a:cubicBezTo>
                    <a:pt x="98" y="114"/>
                    <a:pt x="98" y="114"/>
                    <a:pt x="98" y="114"/>
                  </a:cubicBezTo>
                  <a:cubicBezTo>
                    <a:pt x="113" y="114"/>
                    <a:pt x="113" y="114"/>
                    <a:pt x="113" y="114"/>
                  </a:cubicBezTo>
                  <a:cubicBezTo>
                    <a:pt x="113" y="0"/>
                    <a:pt x="113" y="0"/>
                    <a:pt x="113" y="0"/>
                  </a:cubicBezTo>
                  <a:cubicBezTo>
                    <a:pt x="0" y="0"/>
                    <a:pt x="0" y="0"/>
                    <a:pt x="0" y="0"/>
                  </a:cubicBezTo>
                  <a:cubicBezTo>
                    <a:pt x="0" y="114"/>
                    <a:pt x="0" y="114"/>
                    <a:pt x="0" y="114"/>
                  </a:cubicBezTo>
                  <a:lnTo>
                    <a:pt x="15" y="114"/>
                  </a:lnTo>
                  <a:close/>
                  <a:moveTo>
                    <a:pt x="15" y="14"/>
                  </a:moveTo>
                  <a:cubicBezTo>
                    <a:pt x="98" y="14"/>
                    <a:pt x="98" y="14"/>
                    <a:pt x="98" y="14"/>
                  </a:cubicBezTo>
                  <a:cubicBezTo>
                    <a:pt x="98" y="95"/>
                    <a:pt x="98" y="95"/>
                    <a:pt x="98" y="95"/>
                  </a:cubicBezTo>
                  <a:cubicBezTo>
                    <a:pt x="15" y="95"/>
                    <a:pt x="15" y="95"/>
                    <a:pt x="15" y="95"/>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1" name="Freeform 8"/>
            <p:cNvSpPr>
              <a:spLocks noEditPoints="1"/>
            </p:cNvSpPr>
            <p:nvPr/>
          </p:nvSpPr>
          <p:spPr bwMode="auto">
            <a:xfrm>
              <a:off x="4530" y="791"/>
              <a:ext cx="129" cy="130"/>
            </a:xfrm>
            <a:custGeom>
              <a:avLst/>
              <a:gdLst>
                <a:gd name="T0" fmla="*/ 200 w 122"/>
                <a:gd name="T1" fmla="*/ 162 h 122"/>
                <a:gd name="T2" fmla="*/ 180 w 122"/>
                <a:gd name="T3" fmla="*/ 125 h 122"/>
                <a:gd name="T4" fmla="*/ 139 w 122"/>
                <a:gd name="T5" fmla="*/ 183 h 122"/>
                <a:gd name="T6" fmla="*/ 180 w 122"/>
                <a:gd name="T7" fmla="*/ 195 h 122"/>
                <a:gd name="T8" fmla="*/ 105 w 122"/>
                <a:gd name="T9" fmla="*/ 183 h 122"/>
                <a:gd name="T10" fmla="*/ 139 w 122"/>
                <a:gd name="T11" fmla="*/ 183 h 122"/>
                <a:gd name="T12" fmla="*/ 213 w 122"/>
                <a:gd name="T13" fmla="*/ 412 h 122"/>
                <a:gd name="T14" fmla="*/ 217 w 122"/>
                <a:gd name="T15" fmla="*/ 395 h 122"/>
                <a:gd name="T16" fmla="*/ 115 w 122"/>
                <a:gd name="T17" fmla="*/ 478 h 122"/>
                <a:gd name="T18" fmla="*/ 434 w 122"/>
                <a:gd name="T19" fmla="*/ 453 h 122"/>
                <a:gd name="T20" fmla="*/ 324 w 122"/>
                <a:gd name="T21" fmla="*/ 410 h 122"/>
                <a:gd name="T22" fmla="*/ 434 w 122"/>
                <a:gd name="T23" fmla="*/ 453 h 122"/>
                <a:gd name="T24" fmla="*/ 281 w 122"/>
                <a:gd name="T25" fmla="*/ 97 h 122"/>
                <a:gd name="T26" fmla="*/ 225 w 122"/>
                <a:gd name="T27" fmla="*/ 208 h 122"/>
                <a:gd name="T28" fmla="*/ 54 w 122"/>
                <a:gd name="T29" fmla="*/ 185 h 122"/>
                <a:gd name="T30" fmla="*/ 48 w 122"/>
                <a:gd name="T31" fmla="*/ 328 h 122"/>
                <a:gd name="T32" fmla="*/ 79 w 122"/>
                <a:gd name="T33" fmla="*/ 70 h 122"/>
                <a:gd name="T34" fmla="*/ 349 w 122"/>
                <a:gd name="T35" fmla="*/ 118 h 122"/>
                <a:gd name="T36" fmla="*/ 369 w 122"/>
                <a:gd name="T37" fmla="*/ 85 h 122"/>
                <a:gd name="T38" fmla="*/ 414 w 122"/>
                <a:gd name="T39" fmla="*/ 307 h 122"/>
                <a:gd name="T40" fmla="*/ 161 w 122"/>
                <a:gd name="T41" fmla="*/ 356 h 122"/>
                <a:gd name="T42" fmla="*/ 256 w 122"/>
                <a:gd name="T43" fmla="*/ 449 h 122"/>
                <a:gd name="T44" fmla="*/ 211 w 122"/>
                <a:gd name="T45" fmla="*/ 456 h 122"/>
                <a:gd name="T46" fmla="*/ 314 w 122"/>
                <a:gd name="T47" fmla="*/ 481 h 122"/>
                <a:gd name="T48" fmla="*/ 414 w 122"/>
                <a:gd name="T49" fmla="*/ 356 h 122"/>
                <a:gd name="T50" fmla="*/ 316 w 122"/>
                <a:gd name="T51" fmla="*/ 2 h 122"/>
                <a:gd name="T52" fmla="*/ 271 w 122"/>
                <a:gd name="T53" fmla="*/ 42 h 122"/>
                <a:gd name="T54" fmla="*/ 217 w 122"/>
                <a:gd name="T55" fmla="*/ 39 h 122"/>
                <a:gd name="T56" fmla="*/ 211 w 122"/>
                <a:gd name="T57" fmla="*/ 3 h 122"/>
                <a:gd name="T58" fmla="*/ 117 w 122"/>
                <a:gd name="T59" fmla="*/ 133 h 122"/>
                <a:gd name="T60" fmla="*/ 144 w 122"/>
                <a:gd name="T61" fmla="*/ 42 h 122"/>
                <a:gd name="T62" fmla="*/ 0 w 122"/>
                <a:gd name="T63" fmla="*/ 4 h 122"/>
                <a:gd name="T64" fmla="*/ 48 w 122"/>
                <a:gd name="T65" fmla="*/ 526 h 122"/>
                <a:gd name="T66" fmla="*/ 51 w 122"/>
                <a:gd name="T67" fmla="*/ 341 h 122"/>
                <a:gd name="T68" fmla="*/ 147 w 122"/>
                <a:gd name="T69" fmla="*/ 309 h 122"/>
                <a:gd name="T70" fmla="*/ 139 w 122"/>
                <a:gd name="T71" fmla="*/ 265 h 122"/>
                <a:gd name="T72" fmla="*/ 201 w 122"/>
                <a:gd name="T73" fmla="*/ 239 h 122"/>
                <a:gd name="T74" fmla="*/ 353 w 122"/>
                <a:gd name="T75" fmla="*/ 270 h 122"/>
                <a:gd name="T76" fmla="*/ 392 w 122"/>
                <a:gd name="T77" fmla="*/ 282 h 122"/>
                <a:gd name="T78" fmla="*/ 371 w 122"/>
                <a:gd name="T79" fmla="*/ 173 h 122"/>
                <a:gd name="T80" fmla="*/ 414 w 122"/>
                <a:gd name="T81" fmla="*/ 42 h 122"/>
                <a:gd name="T82" fmla="*/ 231 w 122"/>
                <a:gd name="T83" fmla="*/ 85 h 122"/>
                <a:gd name="T84" fmla="*/ 194 w 122"/>
                <a:gd name="T85" fmla="*/ 97 h 122"/>
                <a:gd name="T86" fmla="*/ 231 w 122"/>
                <a:gd name="T87" fmla="*/ 85 h 1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2"/>
                <a:gd name="T133" fmla="*/ 0 h 122"/>
                <a:gd name="T134" fmla="*/ 122 w 122"/>
                <a:gd name="T135" fmla="*/ 122 h 1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2" h="122">
                  <a:moveTo>
                    <a:pt x="57" y="35"/>
                  </a:moveTo>
                  <a:cubicBezTo>
                    <a:pt x="56" y="37"/>
                    <a:pt x="56" y="37"/>
                    <a:pt x="55" y="38"/>
                  </a:cubicBezTo>
                  <a:cubicBezTo>
                    <a:pt x="53" y="36"/>
                    <a:pt x="50" y="34"/>
                    <a:pt x="47" y="33"/>
                  </a:cubicBezTo>
                  <a:cubicBezTo>
                    <a:pt x="48" y="31"/>
                    <a:pt x="49" y="30"/>
                    <a:pt x="50" y="29"/>
                  </a:cubicBezTo>
                  <a:cubicBezTo>
                    <a:pt x="52" y="31"/>
                    <a:pt x="55" y="33"/>
                    <a:pt x="57" y="35"/>
                  </a:cubicBezTo>
                  <a:moveTo>
                    <a:pt x="39" y="42"/>
                  </a:moveTo>
                  <a:cubicBezTo>
                    <a:pt x="40" y="41"/>
                    <a:pt x="41" y="40"/>
                    <a:pt x="42" y="39"/>
                  </a:cubicBezTo>
                  <a:cubicBezTo>
                    <a:pt x="43" y="40"/>
                    <a:pt x="47" y="43"/>
                    <a:pt x="50" y="45"/>
                  </a:cubicBezTo>
                  <a:cubicBezTo>
                    <a:pt x="46" y="50"/>
                    <a:pt x="43" y="52"/>
                    <a:pt x="37" y="56"/>
                  </a:cubicBezTo>
                  <a:cubicBezTo>
                    <a:pt x="35" y="51"/>
                    <a:pt x="33" y="48"/>
                    <a:pt x="29" y="42"/>
                  </a:cubicBezTo>
                  <a:cubicBezTo>
                    <a:pt x="30" y="40"/>
                    <a:pt x="30" y="37"/>
                    <a:pt x="31" y="35"/>
                  </a:cubicBezTo>
                  <a:lnTo>
                    <a:pt x="39" y="42"/>
                  </a:lnTo>
                  <a:close/>
                  <a:moveTo>
                    <a:pt x="45" y="117"/>
                  </a:moveTo>
                  <a:cubicBezTo>
                    <a:pt x="52" y="109"/>
                    <a:pt x="56" y="101"/>
                    <a:pt x="59" y="96"/>
                  </a:cubicBezTo>
                  <a:cubicBezTo>
                    <a:pt x="61" y="95"/>
                    <a:pt x="63" y="94"/>
                    <a:pt x="63" y="93"/>
                  </a:cubicBezTo>
                  <a:cubicBezTo>
                    <a:pt x="63" y="92"/>
                    <a:pt x="61" y="91"/>
                    <a:pt x="60" y="91"/>
                  </a:cubicBezTo>
                  <a:cubicBezTo>
                    <a:pt x="48" y="86"/>
                    <a:pt x="48" y="86"/>
                    <a:pt x="48" y="86"/>
                  </a:cubicBezTo>
                  <a:cubicBezTo>
                    <a:pt x="41" y="100"/>
                    <a:pt x="35" y="107"/>
                    <a:pt x="32" y="110"/>
                  </a:cubicBezTo>
                  <a:lnTo>
                    <a:pt x="45" y="117"/>
                  </a:lnTo>
                  <a:close/>
                  <a:moveTo>
                    <a:pt x="120" y="105"/>
                  </a:moveTo>
                  <a:cubicBezTo>
                    <a:pt x="112" y="95"/>
                    <a:pt x="108" y="91"/>
                    <a:pt x="101" y="86"/>
                  </a:cubicBezTo>
                  <a:cubicBezTo>
                    <a:pt x="90" y="95"/>
                    <a:pt x="90" y="95"/>
                    <a:pt x="90" y="95"/>
                  </a:cubicBezTo>
                  <a:cubicBezTo>
                    <a:pt x="100" y="104"/>
                    <a:pt x="104" y="110"/>
                    <a:pt x="108" y="115"/>
                  </a:cubicBezTo>
                  <a:lnTo>
                    <a:pt x="120" y="105"/>
                  </a:lnTo>
                  <a:close/>
                  <a:moveTo>
                    <a:pt x="62" y="48"/>
                  </a:moveTo>
                  <a:cubicBezTo>
                    <a:pt x="68" y="41"/>
                    <a:pt x="72" y="35"/>
                    <a:pt x="78" y="22"/>
                  </a:cubicBezTo>
                  <a:cubicBezTo>
                    <a:pt x="82" y="34"/>
                    <a:pt x="86" y="41"/>
                    <a:pt x="91" y="48"/>
                  </a:cubicBezTo>
                  <a:lnTo>
                    <a:pt x="62" y="48"/>
                  </a:lnTo>
                  <a:close/>
                  <a:moveTo>
                    <a:pt x="23" y="17"/>
                  </a:moveTo>
                  <a:cubicBezTo>
                    <a:pt x="21" y="26"/>
                    <a:pt x="18" y="35"/>
                    <a:pt x="16" y="44"/>
                  </a:cubicBezTo>
                  <a:cubicBezTo>
                    <a:pt x="19" y="47"/>
                    <a:pt x="27" y="58"/>
                    <a:pt x="27" y="68"/>
                  </a:cubicBezTo>
                  <a:cubicBezTo>
                    <a:pt x="27" y="76"/>
                    <a:pt x="22" y="76"/>
                    <a:pt x="14" y="76"/>
                  </a:cubicBezTo>
                  <a:cubicBezTo>
                    <a:pt x="14" y="17"/>
                    <a:pt x="14" y="17"/>
                    <a:pt x="14" y="17"/>
                  </a:cubicBezTo>
                  <a:lnTo>
                    <a:pt x="23" y="17"/>
                  </a:lnTo>
                  <a:close/>
                  <a:moveTo>
                    <a:pt x="102" y="20"/>
                  </a:moveTo>
                  <a:cubicBezTo>
                    <a:pt x="101" y="22"/>
                    <a:pt x="99" y="25"/>
                    <a:pt x="96" y="28"/>
                  </a:cubicBezTo>
                  <a:cubicBezTo>
                    <a:pt x="95" y="26"/>
                    <a:pt x="94" y="23"/>
                    <a:pt x="92" y="20"/>
                  </a:cubicBezTo>
                  <a:lnTo>
                    <a:pt x="102" y="20"/>
                  </a:lnTo>
                  <a:close/>
                  <a:moveTo>
                    <a:pt x="115" y="83"/>
                  </a:moveTo>
                  <a:cubicBezTo>
                    <a:pt x="115" y="70"/>
                    <a:pt x="115" y="70"/>
                    <a:pt x="115" y="70"/>
                  </a:cubicBezTo>
                  <a:cubicBezTo>
                    <a:pt x="44" y="70"/>
                    <a:pt x="44" y="70"/>
                    <a:pt x="44" y="70"/>
                  </a:cubicBezTo>
                  <a:cubicBezTo>
                    <a:pt x="44" y="83"/>
                    <a:pt x="44" y="83"/>
                    <a:pt x="44" y="83"/>
                  </a:cubicBezTo>
                  <a:cubicBezTo>
                    <a:pt x="71" y="83"/>
                    <a:pt x="71" y="83"/>
                    <a:pt x="71" y="83"/>
                  </a:cubicBezTo>
                  <a:cubicBezTo>
                    <a:pt x="71" y="103"/>
                    <a:pt x="71" y="103"/>
                    <a:pt x="71" y="103"/>
                  </a:cubicBezTo>
                  <a:cubicBezTo>
                    <a:pt x="71" y="107"/>
                    <a:pt x="68" y="107"/>
                    <a:pt x="66" y="107"/>
                  </a:cubicBezTo>
                  <a:cubicBezTo>
                    <a:pt x="63" y="107"/>
                    <a:pt x="61" y="107"/>
                    <a:pt x="58" y="106"/>
                  </a:cubicBezTo>
                  <a:cubicBezTo>
                    <a:pt x="64" y="122"/>
                    <a:pt x="64" y="122"/>
                    <a:pt x="64" y="122"/>
                  </a:cubicBezTo>
                  <a:cubicBezTo>
                    <a:pt x="78" y="121"/>
                    <a:pt x="87" y="120"/>
                    <a:pt x="87" y="111"/>
                  </a:cubicBezTo>
                  <a:cubicBezTo>
                    <a:pt x="87" y="83"/>
                    <a:pt x="87" y="83"/>
                    <a:pt x="87" y="83"/>
                  </a:cubicBezTo>
                  <a:lnTo>
                    <a:pt x="115" y="83"/>
                  </a:lnTo>
                  <a:close/>
                  <a:moveTo>
                    <a:pt x="89" y="9"/>
                  </a:moveTo>
                  <a:cubicBezTo>
                    <a:pt x="89" y="6"/>
                    <a:pt x="88" y="5"/>
                    <a:pt x="88" y="2"/>
                  </a:cubicBezTo>
                  <a:cubicBezTo>
                    <a:pt x="74" y="3"/>
                    <a:pt x="74" y="3"/>
                    <a:pt x="74" y="3"/>
                  </a:cubicBezTo>
                  <a:cubicBezTo>
                    <a:pt x="75" y="5"/>
                    <a:pt x="75" y="7"/>
                    <a:pt x="75" y="9"/>
                  </a:cubicBezTo>
                  <a:cubicBezTo>
                    <a:pt x="59" y="9"/>
                    <a:pt x="59" y="9"/>
                    <a:pt x="59" y="9"/>
                  </a:cubicBezTo>
                  <a:cubicBezTo>
                    <a:pt x="60" y="8"/>
                    <a:pt x="60" y="8"/>
                    <a:pt x="60" y="8"/>
                  </a:cubicBezTo>
                  <a:cubicBezTo>
                    <a:pt x="61" y="7"/>
                    <a:pt x="63" y="6"/>
                    <a:pt x="63" y="5"/>
                  </a:cubicBezTo>
                  <a:cubicBezTo>
                    <a:pt x="63" y="4"/>
                    <a:pt x="61" y="4"/>
                    <a:pt x="58" y="3"/>
                  </a:cubicBezTo>
                  <a:cubicBezTo>
                    <a:pt x="49" y="0"/>
                    <a:pt x="49" y="0"/>
                    <a:pt x="49" y="0"/>
                  </a:cubicBezTo>
                  <a:cubicBezTo>
                    <a:pt x="47" y="6"/>
                    <a:pt x="43" y="20"/>
                    <a:pt x="33" y="31"/>
                  </a:cubicBezTo>
                  <a:cubicBezTo>
                    <a:pt x="33" y="31"/>
                    <a:pt x="33" y="31"/>
                    <a:pt x="33" y="31"/>
                  </a:cubicBezTo>
                  <a:cubicBezTo>
                    <a:pt x="35" y="23"/>
                    <a:pt x="38" y="16"/>
                    <a:pt x="40" y="9"/>
                  </a:cubicBezTo>
                  <a:cubicBezTo>
                    <a:pt x="35" y="4"/>
                    <a:pt x="35" y="4"/>
                    <a:pt x="35" y="4"/>
                  </a:cubicBezTo>
                  <a:cubicBezTo>
                    <a:pt x="0" y="4"/>
                    <a:pt x="0" y="4"/>
                    <a:pt x="0" y="4"/>
                  </a:cubicBezTo>
                  <a:cubicBezTo>
                    <a:pt x="0" y="122"/>
                    <a:pt x="0" y="122"/>
                    <a:pt x="0" y="122"/>
                  </a:cubicBezTo>
                  <a:cubicBezTo>
                    <a:pt x="14" y="122"/>
                    <a:pt x="14" y="122"/>
                    <a:pt x="14" y="122"/>
                  </a:cubicBezTo>
                  <a:cubicBezTo>
                    <a:pt x="14" y="79"/>
                    <a:pt x="14" y="79"/>
                    <a:pt x="14" y="79"/>
                  </a:cubicBezTo>
                  <a:cubicBezTo>
                    <a:pt x="15" y="79"/>
                    <a:pt x="15" y="79"/>
                    <a:pt x="15" y="79"/>
                  </a:cubicBezTo>
                  <a:cubicBezTo>
                    <a:pt x="19" y="93"/>
                    <a:pt x="19" y="93"/>
                    <a:pt x="19" y="93"/>
                  </a:cubicBezTo>
                  <a:cubicBezTo>
                    <a:pt x="24" y="93"/>
                    <a:pt x="41" y="92"/>
                    <a:pt x="41" y="72"/>
                  </a:cubicBezTo>
                  <a:cubicBezTo>
                    <a:pt x="41" y="67"/>
                    <a:pt x="40" y="63"/>
                    <a:pt x="39" y="62"/>
                  </a:cubicBezTo>
                  <a:cubicBezTo>
                    <a:pt x="39" y="61"/>
                    <a:pt x="39" y="61"/>
                    <a:pt x="39" y="61"/>
                  </a:cubicBezTo>
                  <a:cubicBezTo>
                    <a:pt x="45" y="66"/>
                    <a:pt x="45" y="66"/>
                    <a:pt x="45" y="66"/>
                  </a:cubicBezTo>
                  <a:cubicBezTo>
                    <a:pt x="48" y="64"/>
                    <a:pt x="51" y="61"/>
                    <a:pt x="56" y="56"/>
                  </a:cubicBezTo>
                  <a:cubicBezTo>
                    <a:pt x="56" y="62"/>
                    <a:pt x="56" y="62"/>
                    <a:pt x="56" y="62"/>
                  </a:cubicBezTo>
                  <a:cubicBezTo>
                    <a:pt x="98" y="62"/>
                    <a:pt x="98" y="62"/>
                    <a:pt x="98" y="62"/>
                  </a:cubicBezTo>
                  <a:cubicBezTo>
                    <a:pt x="98" y="57"/>
                    <a:pt x="98" y="57"/>
                    <a:pt x="98" y="57"/>
                  </a:cubicBezTo>
                  <a:cubicBezTo>
                    <a:pt x="102" y="60"/>
                    <a:pt x="105" y="62"/>
                    <a:pt x="109" y="65"/>
                  </a:cubicBezTo>
                  <a:cubicBezTo>
                    <a:pt x="121" y="54"/>
                    <a:pt x="121" y="54"/>
                    <a:pt x="121" y="54"/>
                  </a:cubicBezTo>
                  <a:cubicBezTo>
                    <a:pt x="116" y="51"/>
                    <a:pt x="107" y="47"/>
                    <a:pt x="103" y="40"/>
                  </a:cubicBezTo>
                  <a:cubicBezTo>
                    <a:pt x="113" y="29"/>
                    <a:pt x="118" y="20"/>
                    <a:pt x="122" y="16"/>
                  </a:cubicBezTo>
                  <a:cubicBezTo>
                    <a:pt x="115" y="9"/>
                    <a:pt x="115" y="9"/>
                    <a:pt x="115" y="9"/>
                  </a:cubicBezTo>
                  <a:lnTo>
                    <a:pt x="89" y="9"/>
                  </a:lnTo>
                  <a:close/>
                  <a:moveTo>
                    <a:pt x="64" y="20"/>
                  </a:moveTo>
                  <a:cubicBezTo>
                    <a:pt x="64" y="22"/>
                    <a:pt x="63" y="24"/>
                    <a:pt x="62" y="26"/>
                  </a:cubicBezTo>
                  <a:cubicBezTo>
                    <a:pt x="59" y="24"/>
                    <a:pt x="57" y="23"/>
                    <a:pt x="54" y="22"/>
                  </a:cubicBezTo>
                  <a:cubicBezTo>
                    <a:pt x="54" y="20"/>
                    <a:pt x="54" y="20"/>
                    <a:pt x="54" y="20"/>
                  </a:cubicBezTo>
                  <a:lnTo>
                    <a:pt x="64" y="2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2" name="Freeform 9"/>
            <p:cNvSpPr>
              <a:spLocks noEditPoints="1"/>
            </p:cNvSpPr>
            <p:nvPr/>
          </p:nvSpPr>
          <p:spPr bwMode="auto">
            <a:xfrm>
              <a:off x="4674" y="792"/>
              <a:ext cx="130" cy="130"/>
            </a:xfrm>
            <a:custGeom>
              <a:avLst/>
              <a:gdLst>
                <a:gd name="T0" fmla="*/ 449 w 122"/>
                <a:gd name="T1" fmla="*/ 451 h 122"/>
                <a:gd name="T2" fmla="*/ 374 w 122"/>
                <a:gd name="T3" fmla="*/ 307 h 122"/>
                <a:gd name="T4" fmla="*/ 430 w 122"/>
                <a:gd name="T5" fmla="*/ 270 h 122"/>
                <a:gd name="T6" fmla="*/ 509 w 122"/>
                <a:gd name="T7" fmla="*/ 404 h 122"/>
                <a:gd name="T8" fmla="*/ 449 w 122"/>
                <a:gd name="T9" fmla="*/ 451 h 122"/>
                <a:gd name="T10" fmla="*/ 0 w 122"/>
                <a:gd name="T11" fmla="*/ 395 h 122"/>
                <a:gd name="T12" fmla="*/ 85 w 122"/>
                <a:gd name="T13" fmla="*/ 255 h 122"/>
                <a:gd name="T14" fmla="*/ 143 w 122"/>
                <a:gd name="T15" fmla="*/ 289 h 122"/>
                <a:gd name="T16" fmla="*/ 152 w 122"/>
                <a:gd name="T17" fmla="*/ 307 h 122"/>
                <a:gd name="T18" fmla="*/ 142 w 122"/>
                <a:gd name="T19" fmla="*/ 313 h 122"/>
                <a:gd name="T20" fmla="*/ 58 w 122"/>
                <a:gd name="T21" fmla="*/ 430 h 122"/>
                <a:gd name="T22" fmla="*/ 0 w 122"/>
                <a:gd name="T23" fmla="*/ 395 h 122"/>
                <a:gd name="T24" fmla="*/ 224 w 122"/>
                <a:gd name="T25" fmla="*/ 0 h 122"/>
                <a:gd name="T26" fmla="*/ 307 w 122"/>
                <a:gd name="T27" fmla="*/ 1 h 122"/>
                <a:gd name="T28" fmla="*/ 313 w 122"/>
                <a:gd name="T29" fmla="*/ 3 h 122"/>
                <a:gd name="T30" fmla="*/ 307 w 122"/>
                <a:gd name="T31" fmla="*/ 7 h 122"/>
                <a:gd name="T32" fmla="*/ 307 w 122"/>
                <a:gd name="T33" fmla="*/ 58 h 122"/>
                <a:gd name="T34" fmla="*/ 483 w 122"/>
                <a:gd name="T35" fmla="*/ 58 h 122"/>
                <a:gd name="T36" fmla="*/ 483 w 122"/>
                <a:gd name="T37" fmla="*/ 125 h 122"/>
                <a:gd name="T38" fmla="*/ 307 w 122"/>
                <a:gd name="T39" fmla="*/ 125 h 122"/>
                <a:gd name="T40" fmla="*/ 307 w 122"/>
                <a:gd name="T41" fmla="*/ 174 h 122"/>
                <a:gd name="T42" fmla="*/ 526 w 122"/>
                <a:gd name="T43" fmla="*/ 174 h 122"/>
                <a:gd name="T44" fmla="*/ 526 w 122"/>
                <a:gd name="T45" fmla="*/ 239 h 122"/>
                <a:gd name="T46" fmla="*/ 348 w 122"/>
                <a:gd name="T47" fmla="*/ 239 h 122"/>
                <a:gd name="T48" fmla="*/ 348 w 122"/>
                <a:gd name="T49" fmla="*/ 478 h 122"/>
                <a:gd name="T50" fmla="*/ 265 w 122"/>
                <a:gd name="T51" fmla="*/ 526 h 122"/>
                <a:gd name="T52" fmla="*/ 238 w 122"/>
                <a:gd name="T53" fmla="*/ 526 h 122"/>
                <a:gd name="T54" fmla="*/ 209 w 122"/>
                <a:gd name="T55" fmla="*/ 456 h 122"/>
                <a:gd name="T56" fmla="*/ 254 w 122"/>
                <a:gd name="T57" fmla="*/ 456 h 122"/>
                <a:gd name="T58" fmla="*/ 272 w 122"/>
                <a:gd name="T59" fmla="*/ 437 h 122"/>
                <a:gd name="T60" fmla="*/ 272 w 122"/>
                <a:gd name="T61" fmla="*/ 239 h 122"/>
                <a:gd name="T62" fmla="*/ 239 w 122"/>
                <a:gd name="T63" fmla="*/ 239 h 122"/>
                <a:gd name="T64" fmla="*/ 85 w 122"/>
                <a:gd name="T65" fmla="*/ 520 h 122"/>
                <a:gd name="T66" fmla="*/ 7 w 122"/>
                <a:gd name="T67" fmla="*/ 466 h 122"/>
                <a:gd name="T68" fmla="*/ 173 w 122"/>
                <a:gd name="T69" fmla="*/ 239 h 122"/>
                <a:gd name="T70" fmla="*/ 0 w 122"/>
                <a:gd name="T71" fmla="*/ 239 h 122"/>
                <a:gd name="T72" fmla="*/ 0 w 122"/>
                <a:gd name="T73" fmla="*/ 174 h 122"/>
                <a:gd name="T74" fmla="*/ 224 w 122"/>
                <a:gd name="T75" fmla="*/ 174 h 122"/>
                <a:gd name="T76" fmla="*/ 224 w 122"/>
                <a:gd name="T77" fmla="*/ 125 h 122"/>
                <a:gd name="T78" fmla="*/ 51 w 122"/>
                <a:gd name="T79" fmla="*/ 125 h 122"/>
                <a:gd name="T80" fmla="*/ 51 w 122"/>
                <a:gd name="T81" fmla="*/ 58 h 122"/>
                <a:gd name="T82" fmla="*/ 224 w 122"/>
                <a:gd name="T83" fmla="*/ 58 h 122"/>
                <a:gd name="T84" fmla="*/ 224 w 122"/>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
                <a:gd name="T130" fmla="*/ 0 h 122"/>
                <a:gd name="T131" fmla="*/ 122 w 122"/>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 h="122">
                  <a:moveTo>
                    <a:pt x="103" y="104"/>
                  </a:moveTo>
                  <a:cubicBezTo>
                    <a:pt x="99" y="91"/>
                    <a:pt x="94" y="82"/>
                    <a:pt x="87" y="70"/>
                  </a:cubicBezTo>
                  <a:cubicBezTo>
                    <a:pt x="100" y="62"/>
                    <a:pt x="100" y="62"/>
                    <a:pt x="100" y="62"/>
                  </a:cubicBezTo>
                  <a:cubicBezTo>
                    <a:pt x="105" y="69"/>
                    <a:pt x="112" y="83"/>
                    <a:pt x="117" y="94"/>
                  </a:cubicBezTo>
                  <a:cubicBezTo>
                    <a:pt x="103" y="104"/>
                    <a:pt x="103" y="104"/>
                    <a:pt x="103" y="104"/>
                  </a:cubicBezTo>
                  <a:moveTo>
                    <a:pt x="0" y="91"/>
                  </a:moveTo>
                  <a:cubicBezTo>
                    <a:pt x="9" y="83"/>
                    <a:pt x="14" y="77"/>
                    <a:pt x="20" y="60"/>
                  </a:cubicBezTo>
                  <a:cubicBezTo>
                    <a:pt x="34" y="67"/>
                    <a:pt x="34" y="67"/>
                    <a:pt x="34" y="67"/>
                  </a:cubicBezTo>
                  <a:cubicBezTo>
                    <a:pt x="35" y="68"/>
                    <a:pt x="36" y="69"/>
                    <a:pt x="36" y="70"/>
                  </a:cubicBezTo>
                  <a:cubicBezTo>
                    <a:pt x="36" y="71"/>
                    <a:pt x="35" y="72"/>
                    <a:pt x="33" y="73"/>
                  </a:cubicBezTo>
                  <a:cubicBezTo>
                    <a:pt x="31" y="77"/>
                    <a:pt x="26" y="88"/>
                    <a:pt x="14" y="100"/>
                  </a:cubicBezTo>
                  <a:lnTo>
                    <a:pt x="0" y="91"/>
                  </a:lnTo>
                  <a:close/>
                  <a:moveTo>
                    <a:pt x="53" y="0"/>
                  </a:moveTo>
                  <a:cubicBezTo>
                    <a:pt x="70" y="1"/>
                    <a:pt x="70" y="1"/>
                    <a:pt x="70" y="1"/>
                  </a:cubicBezTo>
                  <a:cubicBezTo>
                    <a:pt x="71" y="2"/>
                    <a:pt x="73" y="2"/>
                    <a:pt x="73" y="3"/>
                  </a:cubicBezTo>
                  <a:cubicBezTo>
                    <a:pt x="73" y="4"/>
                    <a:pt x="71" y="5"/>
                    <a:pt x="70" y="7"/>
                  </a:cubicBezTo>
                  <a:cubicBezTo>
                    <a:pt x="70" y="14"/>
                    <a:pt x="70" y="14"/>
                    <a:pt x="70" y="14"/>
                  </a:cubicBezTo>
                  <a:cubicBezTo>
                    <a:pt x="112" y="14"/>
                    <a:pt x="112" y="14"/>
                    <a:pt x="112" y="14"/>
                  </a:cubicBezTo>
                  <a:cubicBezTo>
                    <a:pt x="112" y="29"/>
                    <a:pt x="112" y="29"/>
                    <a:pt x="112" y="29"/>
                  </a:cubicBezTo>
                  <a:cubicBezTo>
                    <a:pt x="70" y="29"/>
                    <a:pt x="70" y="29"/>
                    <a:pt x="70" y="29"/>
                  </a:cubicBezTo>
                  <a:cubicBezTo>
                    <a:pt x="70" y="41"/>
                    <a:pt x="70" y="41"/>
                    <a:pt x="70" y="41"/>
                  </a:cubicBezTo>
                  <a:cubicBezTo>
                    <a:pt x="122" y="41"/>
                    <a:pt x="122" y="41"/>
                    <a:pt x="122" y="41"/>
                  </a:cubicBezTo>
                  <a:cubicBezTo>
                    <a:pt x="122" y="56"/>
                    <a:pt x="122" y="56"/>
                    <a:pt x="122" y="56"/>
                  </a:cubicBezTo>
                  <a:cubicBezTo>
                    <a:pt x="80" y="56"/>
                    <a:pt x="80" y="56"/>
                    <a:pt x="80" y="56"/>
                  </a:cubicBezTo>
                  <a:cubicBezTo>
                    <a:pt x="80" y="110"/>
                    <a:pt x="80" y="110"/>
                    <a:pt x="80" y="110"/>
                  </a:cubicBezTo>
                  <a:cubicBezTo>
                    <a:pt x="80" y="119"/>
                    <a:pt x="74" y="122"/>
                    <a:pt x="61" y="122"/>
                  </a:cubicBezTo>
                  <a:cubicBezTo>
                    <a:pt x="55" y="122"/>
                    <a:pt x="55" y="122"/>
                    <a:pt x="55" y="122"/>
                  </a:cubicBezTo>
                  <a:cubicBezTo>
                    <a:pt x="49" y="106"/>
                    <a:pt x="49" y="106"/>
                    <a:pt x="49" y="106"/>
                  </a:cubicBezTo>
                  <a:cubicBezTo>
                    <a:pt x="54" y="106"/>
                    <a:pt x="57" y="106"/>
                    <a:pt x="59" y="106"/>
                  </a:cubicBezTo>
                  <a:cubicBezTo>
                    <a:pt x="62" y="106"/>
                    <a:pt x="64" y="105"/>
                    <a:pt x="64" y="101"/>
                  </a:cubicBezTo>
                  <a:cubicBezTo>
                    <a:pt x="64" y="56"/>
                    <a:pt x="64" y="56"/>
                    <a:pt x="64" y="56"/>
                  </a:cubicBezTo>
                  <a:cubicBezTo>
                    <a:pt x="56" y="56"/>
                    <a:pt x="56" y="56"/>
                    <a:pt x="56" y="56"/>
                  </a:cubicBezTo>
                  <a:cubicBezTo>
                    <a:pt x="56" y="97"/>
                    <a:pt x="49" y="109"/>
                    <a:pt x="20" y="121"/>
                  </a:cubicBezTo>
                  <a:cubicBezTo>
                    <a:pt x="7" y="108"/>
                    <a:pt x="7" y="108"/>
                    <a:pt x="7" y="108"/>
                  </a:cubicBezTo>
                  <a:cubicBezTo>
                    <a:pt x="35" y="100"/>
                    <a:pt x="40" y="92"/>
                    <a:pt x="40" y="56"/>
                  </a:cubicBezTo>
                  <a:cubicBezTo>
                    <a:pt x="0" y="56"/>
                    <a:pt x="0" y="56"/>
                    <a:pt x="0" y="56"/>
                  </a:cubicBezTo>
                  <a:cubicBezTo>
                    <a:pt x="0" y="41"/>
                    <a:pt x="0" y="41"/>
                    <a:pt x="0" y="41"/>
                  </a:cubicBezTo>
                  <a:cubicBezTo>
                    <a:pt x="53" y="41"/>
                    <a:pt x="53" y="41"/>
                    <a:pt x="53" y="41"/>
                  </a:cubicBezTo>
                  <a:cubicBezTo>
                    <a:pt x="53" y="29"/>
                    <a:pt x="53" y="29"/>
                    <a:pt x="53" y="29"/>
                  </a:cubicBezTo>
                  <a:cubicBezTo>
                    <a:pt x="12" y="29"/>
                    <a:pt x="12" y="29"/>
                    <a:pt x="12" y="29"/>
                  </a:cubicBezTo>
                  <a:cubicBezTo>
                    <a:pt x="12" y="14"/>
                    <a:pt x="12" y="14"/>
                    <a:pt x="12" y="14"/>
                  </a:cubicBezTo>
                  <a:cubicBezTo>
                    <a:pt x="53" y="14"/>
                    <a:pt x="53" y="14"/>
                    <a:pt x="53" y="14"/>
                  </a:cubicBezTo>
                  <a:lnTo>
                    <a:pt x="53"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3" name="Freeform 10"/>
            <p:cNvSpPr>
              <a:spLocks/>
            </p:cNvSpPr>
            <p:nvPr/>
          </p:nvSpPr>
          <p:spPr bwMode="auto">
            <a:xfrm>
              <a:off x="4824" y="794"/>
              <a:ext cx="124" cy="129"/>
            </a:xfrm>
            <a:custGeom>
              <a:avLst/>
              <a:gdLst>
                <a:gd name="T0" fmla="*/ 190 w 117"/>
                <a:gd name="T1" fmla="*/ 184 h 121"/>
                <a:gd name="T2" fmla="*/ 190 w 117"/>
                <a:gd name="T3" fmla="*/ 0 h 121"/>
                <a:gd name="T4" fmla="*/ 259 w 117"/>
                <a:gd name="T5" fmla="*/ 2 h 121"/>
                <a:gd name="T6" fmla="*/ 269 w 117"/>
                <a:gd name="T7" fmla="*/ 4 h 121"/>
                <a:gd name="T8" fmla="*/ 259 w 117"/>
                <a:gd name="T9" fmla="*/ 7 h 121"/>
                <a:gd name="T10" fmla="*/ 259 w 117"/>
                <a:gd name="T11" fmla="*/ 184 h 121"/>
                <a:gd name="T12" fmla="*/ 444 w 117"/>
                <a:gd name="T13" fmla="*/ 184 h 121"/>
                <a:gd name="T14" fmla="*/ 444 w 117"/>
                <a:gd name="T15" fmla="*/ 258 h 121"/>
                <a:gd name="T16" fmla="*/ 259 w 117"/>
                <a:gd name="T17" fmla="*/ 258 h 121"/>
                <a:gd name="T18" fmla="*/ 259 w 117"/>
                <a:gd name="T19" fmla="*/ 528 h 121"/>
                <a:gd name="T20" fmla="*/ 190 w 117"/>
                <a:gd name="T21" fmla="*/ 528 h 121"/>
                <a:gd name="T22" fmla="*/ 190 w 117"/>
                <a:gd name="T23" fmla="*/ 258 h 121"/>
                <a:gd name="T24" fmla="*/ 0 w 117"/>
                <a:gd name="T25" fmla="*/ 258 h 121"/>
                <a:gd name="T26" fmla="*/ 0 w 117"/>
                <a:gd name="T27" fmla="*/ 184 h 121"/>
                <a:gd name="T28" fmla="*/ 190 w 117"/>
                <a:gd name="T29" fmla="*/ 184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1"/>
                <a:gd name="T47" fmla="*/ 117 w 117"/>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1">
                  <a:moveTo>
                    <a:pt x="50" y="43"/>
                  </a:moveTo>
                  <a:cubicBezTo>
                    <a:pt x="50" y="0"/>
                    <a:pt x="50" y="0"/>
                    <a:pt x="50" y="0"/>
                  </a:cubicBezTo>
                  <a:cubicBezTo>
                    <a:pt x="68" y="2"/>
                    <a:pt x="68" y="2"/>
                    <a:pt x="68" y="2"/>
                  </a:cubicBezTo>
                  <a:cubicBezTo>
                    <a:pt x="69" y="2"/>
                    <a:pt x="71" y="2"/>
                    <a:pt x="71" y="4"/>
                  </a:cubicBezTo>
                  <a:cubicBezTo>
                    <a:pt x="71" y="5"/>
                    <a:pt x="69" y="6"/>
                    <a:pt x="68" y="7"/>
                  </a:cubicBezTo>
                  <a:cubicBezTo>
                    <a:pt x="68" y="43"/>
                    <a:pt x="68" y="43"/>
                    <a:pt x="68" y="43"/>
                  </a:cubicBezTo>
                  <a:cubicBezTo>
                    <a:pt x="117" y="43"/>
                    <a:pt x="117" y="43"/>
                    <a:pt x="117" y="43"/>
                  </a:cubicBezTo>
                  <a:cubicBezTo>
                    <a:pt x="117" y="60"/>
                    <a:pt x="117" y="60"/>
                    <a:pt x="117" y="60"/>
                  </a:cubicBezTo>
                  <a:cubicBezTo>
                    <a:pt x="68" y="60"/>
                    <a:pt x="68" y="60"/>
                    <a:pt x="68" y="60"/>
                  </a:cubicBezTo>
                  <a:cubicBezTo>
                    <a:pt x="68" y="121"/>
                    <a:pt x="68" y="121"/>
                    <a:pt x="68" y="121"/>
                  </a:cubicBezTo>
                  <a:cubicBezTo>
                    <a:pt x="50" y="121"/>
                    <a:pt x="50" y="121"/>
                    <a:pt x="50" y="121"/>
                  </a:cubicBezTo>
                  <a:cubicBezTo>
                    <a:pt x="50" y="60"/>
                    <a:pt x="50" y="60"/>
                    <a:pt x="50" y="60"/>
                  </a:cubicBezTo>
                  <a:cubicBezTo>
                    <a:pt x="0" y="60"/>
                    <a:pt x="0" y="60"/>
                    <a:pt x="0" y="60"/>
                  </a:cubicBezTo>
                  <a:cubicBezTo>
                    <a:pt x="0" y="43"/>
                    <a:pt x="0" y="43"/>
                    <a:pt x="0" y="43"/>
                  </a:cubicBezTo>
                  <a:cubicBezTo>
                    <a:pt x="50" y="43"/>
                    <a:pt x="50" y="43"/>
                    <a:pt x="50" y="43"/>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4" name="Freeform 11"/>
            <p:cNvSpPr>
              <a:spLocks noEditPoints="1"/>
            </p:cNvSpPr>
            <p:nvPr/>
          </p:nvSpPr>
          <p:spPr bwMode="auto">
            <a:xfrm>
              <a:off x="4970" y="792"/>
              <a:ext cx="125" cy="131"/>
            </a:xfrm>
            <a:custGeom>
              <a:avLst/>
              <a:gdLst>
                <a:gd name="T0" fmla="*/ 126 w 118"/>
                <a:gd name="T1" fmla="*/ 454 h 123"/>
                <a:gd name="T2" fmla="*/ 177 w 118"/>
                <a:gd name="T3" fmla="*/ 458 h 123"/>
                <a:gd name="T4" fmla="*/ 193 w 118"/>
                <a:gd name="T5" fmla="*/ 439 h 123"/>
                <a:gd name="T6" fmla="*/ 193 w 118"/>
                <a:gd name="T7" fmla="*/ 353 h 123"/>
                <a:gd name="T8" fmla="*/ 0 w 118"/>
                <a:gd name="T9" fmla="*/ 353 h 123"/>
                <a:gd name="T10" fmla="*/ 0 w 118"/>
                <a:gd name="T11" fmla="*/ 292 h 123"/>
                <a:gd name="T12" fmla="*/ 193 w 118"/>
                <a:gd name="T13" fmla="*/ 292 h 123"/>
                <a:gd name="T14" fmla="*/ 193 w 118"/>
                <a:gd name="T15" fmla="*/ 249 h 123"/>
                <a:gd name="T16" fmla="*/ 224 w 118"/>
                <a:gd name="T17" fmla="*/ 255 h 123"/>
                <a:gd name="T18" fmla="*/ 257 w 118"/>
                <a:gd name="T19" fmla="*/ 220 h 123"/>
                <a:gd name="T20" fmla="*/ 100 w 118"/>
                <a:gd name="T21" fmla="*/ 220 h 123"/>
                <a:gd name="T22" fmla="*/ 100 w 118"/>
                <a:gd name="T23" fmla="*/ 162 h 123"/>
                <a:gd name="T24" fmla="*/ 319 w 118"/>
                <a:gd name="T25" fmla="*/ 162 h 123"/>
                <a:gd name="T26" fmla="*/ 333 w 118"/>
                <a:gd name="T27" fmla="*/ 151 h 123"/>
                <a:gd name="T28" fmla="*/ 370 w 118"/>
                <a:gd name="T29" fmla="*/ 196 h 123"/>
                <a:gd name="T30" fmla="*/ 257 w 118"/>
                <a:gd name="T31" fmla="*/ 292 h 123"/>
                <a:gd name="T32" fmla="*/ 257 w 118"/>
                <a:gd name="T33" fmla="*/ 292 h 123"/>
                <a:gd name="T34" fmla="*/ 444 w 118"/>
                <a:gd name="T35" fmla="*/ 292 h 123"/>
                <a:gd name="T36" fmla="*/ 444 w 118"/>
                <a:gd name="T37" fmla="*/ 353 h 123"/>
                <a:gd name="T38" fmla="*/ 257 w 118"/>
                <a:gd name="T39" fmla="*/ 353 h 123"/>
                <a:gd name="T40" fmla="*/ 257 w 118"/>
                <a:gd name="T41" fmla="*/ 475 h 123"/>
                <a:gd name="T42" fmla="*/ 199 w 118"/>
                <a:gd name="T43" fmla="*/ 523 h 123"/>
                <a:gd name="T44" fmla="*/ 158 w 118"/>
                <a:gd name="T45" fmla="*/ 523 h 123"/>
                <a:gd name="T46" fmla="*/ 126 w 118"/>
                <a:gd name="T47" fmla="*/ 454 h 123"/>
                <a:gd name="T48" fmla="*/ 194 w 118"/>
                <a:gd name="T49" fmla="*/ 0 h 123"/>
                <a:gd name="T50" fmla="*/ 257 w 118"/>
                <a:gd name="T51" fmla="*/ 1 h 123"/>
                <a:gd name="T52" fmla="*/ 272 w 118"/>
                <a:gd name="T53" fmla="*/ 3 h 123"/>
                <a:gd name="T54" fmla="*/ 260 w 118"/>
                <a:gd name="T55" fmla="*/ 7 h 123"/>
                <a:gd name="T56" fmla="*/ 260 w 118"/>
                <a:gd name="T57" fmla="*/ 52 h 123"/>
                <a:gd name="T58" fmla="*/ 440 w 118"/>
                <a:gd name="T59" fmla="*/ 52 h 123"/>
                <a:gd name="T60" fmla="*/ 440 w 118"/>
                <a:gd name="T61" fmla="*/ 184 h 123"/>
                <a:gd name="T62" fmla="*/ 379 w 118"/>
                <a:gd name="T63" fmla="*/ 184 h 123"/>
                <a:gd name="T64" fmla="*/ 379 w 118"/>
                <a:gd name="T65" fmla="*/ 110 h 123"/>
                <a:gd name="T66" fmla="*/ 67 w 118"/>
                <a:gd name="T67" fmla="*/ 110 h 123"/>
                <a:gd name="T68" fmla="*/ 67 w 118"/>
                <a:gd name="T69" fmla="*/ 185 h 123"/>
                <a:gd name="T70" fmla="*/ 3 w 118"/>
                <a:gd name="T71" fmla="*/ 185 h 123"/>
                <a:gd name="T72" fmla="*/ 3 w 118"/>
                <a:gd name="T73" fmla="*/ 52 h 123"/>
                <a:gd name="T74" fmla="*/ 194 w 118"/>
                <a:gd name="T75" fmla="*/ 52 h 123"/>
                <a:gd name="T76" fmla="*/ 194 w 118"/>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123"/>
                <a:gd name="T119" fmla="*/ 118 w 118"/>
                <a:gd name="T120" fmla="*/ 123 h 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123">
                  <a:moveTo>
                    <a:pt x="34" y="107"/>
                  </a:moveTo>
                  <a:cubicBezTo>
                    <a:pt x="39" y="107"/>
                    <a:pt x="43" y="108"/>
                    <a:pt x="47" y="108"/>
                  </a:cubicBezTo>
                  <a:cubicBezTo>
                    <a:pt x="50" y="108"/>
                    <a:pt x="51" y="106"/>
                    <a:pt x="51" y="103"/>
                  </a:cubicBezTo>
                  <a:cubicBezTo>
                    <a:pt x="51" y="83"/>
                    <a:pt x="51" y="83"/>
                    <a:pt x="51" y="83"/>
                  </a:cubicBezTo>
                  <a:cubicBezTo>
                    <a:pt x="0" y="83"/>
                    <a:pt x="0" y="83"/>
                    <a:pt x="0" y="83"/>
                  </a:cubicBezTo>
                  <a:cubicBezTo>
                    <a:pt x="0" y="69"/>
                    <a:pt x="0" y="69"/>
                    <a:pt x="0" y="69"/>
                  </a:cubicBezTo>
                  <a:cubicBezTo>
                    <a:pt x="51" y="69"/>
                    <a:pt x="51" y="69"/>
                    <a:pt x="51" y="69"/>
                  </a:cubicBezTo>
                  <a:cubicBezTo>
                    <a:pt x="51" y="58"/>
                    <a:pt x="51" y="58"/>
                    <a:pt x="51" y="58"/>
                  </a:cubicBezTo>
                  <a:cubicBezTo>
                    <a:pt x="59" y="60"/>
                    <a:pt x="59" y="60"/>
                    <a:pt x="59" y="60"/>
                  </a:cubicBezTo>
                  <a:cubicBezTo>
                    <a:pt x="62" y="57"/>
                    <a:pt x="65" y="55"/>
                    <a:pt x="68" y="51"/>
                  </a:cubicBezTo>
                  <a:cubicBezTo>
                    <a:pt x="26" y="51"/>
                    <a:pt x="26" y="51"/>
                    <a:pt x="26" y="51"/>
                  </a:cubicBezTo>
                  <a:cubicBezTo>
                    <a:pt x="26" y="38"/>
                    <a:pt x="26" y="38"/>
                    <a:pt x="26" y="38"/>
                  </a:cubicBezTo>
                  <a:cubicBezTo>
                    <a:pt x="85" y="38"/>
                    <a:pt x="85" y="38"/>
                    <a:pt x="85" y="38"/>
                  </a:cubicBezTo>
                  <a:cubicBezTo>
                    <a:pt x="86" y="37"/>
                    <a:pt x="87" y="36"/>
                    <a:pt x="88" y="35"/>
                  </a:cubicBezTo>
                  <a:cubicBezTo>
                    <a:pt x="98" y="46"/>
                    <a:pt x="98" y="46"/>
                    <a:pt x="98" y="46"/>
                  </a:cubicBezTo>
                  <a:cubicBezTo>
                    <a:pt x="89" y="53"/>
                    <a:pt x="78" y="62"/>
                    <a:pt x="68" y="69"/>
                  </a:cubicBezTo>
                  <a:cubicBezTo>
                    <a:pt x="68" y="69"/>
                    <a:pt x="68" y="69"/>
                    <a:pt x="68" y="69"/>
                  </a:cubicBezTo>
                  <a:cubicBezTo>
                    <a:pt x="118" y="69"/>
                    <a:pt x="118" y="69"/>
                    <a:pt x="118" y="69"/>
                  </a:cubicBezTo>
                  <a:cubicBezTo>
                    <a:pt x="118" y="83"/>
                    <a:pt x="118" y="83"/>
                    <a:pt x="118" y="83"/>
                  </a:cubicBezTo>
                  <a:cubicBezTo>
                    <a:pt x="68" y="83"/>
                    <a:pt x="68" y="83"/>
                    <a:pt x="68" y="83"/>
                  </a:cubicBezTo>
                  <a:cubicBezTo>
                    <a:pt x="68" y="111"/>
                    <a:pt x="68" y="111"/>
                    <a:pt x="68" y="111"/>
                  </a:cubicBezTo>
                  <a:cubicBezTo>
                    <a:pt x="68" y="120"/>
                    <a:pt x="62" y="123"/>
                    <a:pt x="53" y="123"/>
                  </a:cubicBezTo>
                  <a:cubicBezTo>
                    <a:pt x="42" y="123"/>
                    <a:pt x="42" y="123"/>
                    <a:pt x="42" y="123"/>
                  </a:cubicBezTo>
                  <a:cubicBezTo>
                    <a:pt x="34" y="107"/>
                    <a:pt x="34" y="107"/>
                    <a:pt x="34" y="107"/>
                  </a:cubicBezTo>
                  <a:moveTo>
                    <a:pt x="52" y="0"/>
                  </a:moveTo>
                  <a:cubicBezTo>
                    <a:pt x="68" y="1"/>
                    <a:pt x="68" y="1"/>
                    <a:pt x="68" y="1"/>
                  </a:cubicBezTo>
                  <a:cubicBezTo>
                    <a:pt x="71" y="1"/>
                    <a:pt x="72" y="2"/>
                    <a:pt x="72" y="3"/>
                  </a:cubicBezTo>
                  <a:cubicBezTo>
                    <a:pt x="72" y="4"/>
                    <a:pt x="71" y="6"/>
                    <a:pt x="69" y="7"/>
                  </a:cubicBezTo>
                  <a:cubicBezTo>
                    <a:pt x="69" y="13"/>
                    <a:pt x="69" y="13"/>
                    <a:pt x="69" y="13"/>
                  </a:cubicBezTo>
                  <a:cubicBezTo>
                    <a:pt x="117" y="13"/>
                    <a:pt x="117" y="13"/>
                    <a:pt x="117" y="13"/>
                  </a:cubicBezTo>
                  <a:cubicBezTo>
                    <a:pt x="117" y="43"/>
                    <a:pt x="117" y="43"/>
                    <a:pt x="117" y="43"/>
                  </a:cubicBezTo>
                  <a:cubicBezTo>
                    <a:pt x="101" y="43"/>
                    <a:pt x="101" y="43"/>
                    <a:pt x="101" y="43"/>
                  </a:cubicBezTo>
                  <a:cubicBezTo>
                    <a:pt x="101" y="25"/>
                    <a:pt x="101" y="25"/>
                    <a:pt x="101" y="25"/>
                  </a:cubicBezTo>
                  <a:cubicBezTo>
                    <a:pt x="19" y="25"/>
                    <a:pt x="19" y="25"/>
                    <a:pt x="19" y="25"/>
                  </a:cubicBezTo>
                  <a:cubicBezTo>
                    <a:pt x="19" y="44"/>
                    <a:pt x="19" y="44"/>
                    <a:pt x="19" y="44"/>
                  </a:cubicBezTo>
                  <a:cubicBezTo>
                    <a:pt x="3" y="44"/>
                    <a:pt x="3" y="44"/>
                    <a:pt x="3" y="44"/>
                  </a:cubicBezTo>
                  <a:cubicBezTo>
                    <a:pt x="3" y="13"/>
                    <a:pt x="3" y="13"/>
                    <a:pt x="3" y="13"/>
                  </a:cubicBezTo>
                  <a:cubicBezTo>
                    <a:pt x="52" y="13"/>
                    <a:pt x="52" y="13"/>
                    <a:pt x="52" y="13"/>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5" name="Rectangle 12"/>
            <p:cNvSpPr>
              <a:spLocks noChangeArrowheads="1"/>
            </p:cNvSpPr>
            <p:nvPr/>
          </p:nvSpPr>
          <p:spPr bwMode="auto">
            <a:xfrm>
              <a:off x="5130" y="845"/>
              <a:ext cx="23" cy="24"/>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86" name="Freeform 13"/>
            <p:cNvSpPr>
              <a:spLocks noEditPoints="1"/>
            </p:cNvSpPr>
            <p:nvPr/>
          </p:nvSpPr>
          <p:spPr bwMode="auto">
            <a:xfrm>
              <a:off x="4351" y="972"/>
              <a:ext cx="130" cy="129"/>
            </a:xfrm>
            <a:custGeom>
              <a:avLst/>
              <a:gdLst>
                <a:gd name="T0" fmla="*/ 449 w 122"/>
                <a:gd name="T1" fmla="*/ 373 h 122"/>
                <a:gd name="T2" fmla="*/ 374 w 122"/>
                <a:gd name="T3" fmla="*/ 252 h 122"/>
                <a:gd name="T4" fmla="*/ 437 w 122"/>
                <a:gd name="T5" fmla="*/ 229 h 122"/>
                <a:gd name="T6" fmla="*/ 509 w 122"/>
                <a:gd name="T7" fmla="*/ 338 h 122"/>
                <a:gd name="T8" fmla="*/ 449 w 122"/>
                <a:gd name="T9" fmla="*/ 373 h 122"/>
                <a:gd name="T10" fmla="*/ 0 w 122"/>
                <a:gd name="T11" fmla="*/ 330 h 122"/>
                <a:gd name="T12" fmla="*/ 85 w 122"/>
                <a:gd name="T13" fmla="*/ 223 h 122"/>
                <a:gd name="T14" fmla="*/ 143 w 122"/>
                <a:gd name="T15" fmla="*/ 242 h 122"/>
                <a:gd name="T16" fmla="*/ 152 w 122"/>
                <a:gd name="T17" fmla="*/ 252 h 122"/>
                <a:gd name="T18" fmla="*/ 142 w 122"/>
                <a:gd name="T19" fmla="*/ 264 h 122"/>
                <a:gd name="T20" fmla="*/ 58 w 122"/>
                <a:gd name="T21" fmla="*/ 363 h 122"/>
                <a:gd name="T22" fmla="*/ 0 w 122"/>
                <a:gd name="T23" fmla="*/ 330 h 122"/>
                <a:gd name="T24" fmla="*/ 224 w 122"/>
                <a:gd name="T25" fmla="*/ 0 h 122"/>
                <a:gd name="T26" fmla="*/ 307 w 122"/>
                <a:gd name="T27" fmla="*/ 2 h 122"/>
                <a:gd name="T28" fmla="*/ 313 w 122"/>
                <a:gd name="T29" fmla="*/ 3 h 122"/>
                <a:gd name="T30" fmla="*/ 307 w 122"/>
                <a:gd name="T31" fmla="*/ 7 h 122"/>
                <a:gd name="T32" fmla="*/ 307 w 122"/>
                <a:gd name="T33" fmla="*/ 48 h 122"/>
                <a:gd name="T34" fmla="*/ 483 w 122"/>
                <a:gd name="T35" fmla="*/ 48 h 122"/>
                <a:gd name="T36" fmla="*/ 483 w 122"/>
                <a:gd name="T37" fmla="*/ 105 h 122"/>
                <a:gd name="T38" fmla="*/ 307 w 122"/>
                <a:gd name="T39" fmla="*/ 105 h 122"/>
                <a:gd name="T40" fmla="*/ 307 w 122"/>
                <a:gd name="T41" fmla="*/ 147 h 122"/>
                <a:gd name="T42" fmla="*/ 526 w 122"/>
                <a:gd name="T43" fmla="*/ 147 h 122"/>
                <a:gd name="T44" fmla="*/ 526 w 122"/>
                <a:gd name="T45" fmla="*/ 205 h 122"/>
                <a:gd name="T46" fmla="*/ 348 w 122"/>
                <a:gd name="T47" fmla="*/ 205 h 122"/>
                <a:gd name="T48" fmla="*/ 348 w 122"/>
                <a:gd name="T49" fmla="*/ 394 h 122"/>
                <a:gd name="T50" fmla="*/ 265 w 122"/>
                <a:gd name="T51" fmla="*/ 438 h 122"/>
                <a:gd name="T52" fmla="*/ 238 w 122"/>
                <a:gd name="T53" fmla="*/ 438 h 122"/>
                <a:gd name="T54" fmla="*/ 209 w 122"/>
                <a:gd name="T55" fmla="*/ 384 h 122"/>
                <a:gd name="T56" fmla="*/ 254 w 122"/>
                <a:gd name="T57" fmla="*/ 384 h 122"/>
                <a:gd name="T58" fmla="*/ 272 w 122"/>
                <a:gd name="T59" fmla="*/ 369 h 122"/>
                <a:gd name="T60" fmla="*/ 272 w 122"/>
                <a:gd name="T61" fmla="*/ 205 h 122"/>
                <a:gd name="T62" fmla="*/ 249 w 122"/>
                <a:gd name="T63" fmla="*/ 205 h 122"/>
                <a:gd name="T64" fmla="*/ 85 w 122"/>
                <a:gd name="T65" fmla="*/ 436 h 122"/>
                <a:gd name="T66" fmla="*/ 7 w 122"/>
                <a:gd name="T67" fmla="*/ 390 h 122"/>
                <a:gd name="T68" fmla="*/ 173 w 122"/>
                <a:gd name="T69" fmla="*/ 205 h 122"/>
                <a:gd name="T70" fmla="*/ 0 w 122"/>
                <a:gd name="T71" fmla="*/ 205 h 122"/>
                <a:gd name="T72" fmla="*/ 0 w 122"/>
                <a:gd name="T73" fmla="*/ 147 h 122"/>
                <a:gd name="T74" fmla="*/ 224 w 122"/>
                <a:gd name="T75" fmla="*/ 147 h 122"/>
                <a:gd name="T76" fmla="*/ 224 w 122"/>
                <a:gd name="T77" fmla="*/ 105 h 122"/>
                <a:gd name="T78" fmla="*/ 51 w 122"/>
                <a:gd name="T79" fmla="*/ 105 h 122"/>
                <a:gd name="T80" fmla="*/ 51 w 122"/>
                <a:gd name="T81" fmla="*/ 48 h 122"/>
                <a:gd name="T82" fmla="*/ 224 w 122"/>
                <a:gd name="T83" fmla="*/ 48 h 122"/>
                <a:gd name="T84" fmla="*/ 224 w 122"/>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
                <a:gd name="T130" fmla="*/ 0 h 122"/>
                <a:gd name="T131" fmla="*/ 122 w 122"/>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 h="122">
                  <a:moveTo>
                    <a:pt x="103" y="104"/>
                  </a:moveTo>
                  <a:cubicBezTo>
                    <a:pt x="99" y="91"/>
                    <a:pt x="94" y="82"/>
                    <a:pt x="87" y="70"/>
                  </a:cubicBezTo>
                  <a:cubicBezTo>
                    <a:pt x="101" y="63"/>
                    <a:pt x="101" y="63"/>
                    <a:pt x="101" y="63"/>
                  </a:cubicBezTo>
                  <a:cubicBezTo>
                    <a:pt x="105" y="69"/>
                    <a:pt x="112" y="83"/>
                    <a:pt x="117" y="94"/>
                  </a:cubicBezTo>
                  <a:cubicBezTo>
                    <a:pt x="103" y="104"/>
                    <a:pt x="103" y="104"/>
                    <a:pt x="103" y="104"/>
                  </a:cubicBezTo>
                  <a:moveTo>
                    <a:pt x="0" y="91"/>
                  </a:moveTo>
                  <a:cubicBezTo>
                    <a:pt x="9" y="83"/>
                    <a:pt x="14" y="77"/>
                    <a:pt x="20" y="61"/>
                  </a:cubicBezTo>
                  <a:cubicBezTo>
                    <a:pt x="34" y="67"/>
                    <a:pt x="34" y="67"/>
                    <a:pt x="34" y="67"/>
                  </a:cubicBezTo>
                  <a:cubicBezTo>
                    <a:pt x="35" y="68"/>
                    <a:pt x="36" y="69"/>
                    <a:pt x="36" y="70"/>
                  </a:cubicBezTo>
                  <a:cubicBezTo>
                    <a:pt x="36" y="71"/>
                    <a:pt x="35" y="72"/>
                    <a:pt x="33" y="73"/>
                  </a:cubicBezTo>
                  <a:cubicBezTo>
                    <a:pt x="31" y="77"/>
                    <a:pt x="27" y="88"/>
                    <a:pt x="14" y="100"/>
                  </a:cubicBezTo>
                  <a:lnTo>
                    <a:pt x="0" y="91"/>
                  </a:lnTo>
                  <a:close/>
                  <a:moveTo>
                    <a:pt x="53" y="0"/>
                  </a:moveTo>
                  <a:cubicBezTo>
                    <a:pt x="70" y="2"/>
                    <a:pt x="70" y="2"/>
                    <a:pt x="70" y="2"/>
                  </a:cubicBezTo>
                  <a:cubicBezTo>
                    <a:pt x="71" y="2"/>
                    <a:pt x="73" y="2"/>
                    <a:pt x="73" y="3"/>
                  </a:cubicBezTo>
                  <a:cubicBezTo>
                    <a:pt x="73" y="4"/>
                    <a:pt x="71" y="6"/>
                    <a:pt x="70" y="7"/>
                  </a:cubicBezTo>
                  <a:cubicBezTo>
                    <a:pt x="70" y="14"/>
                    <a:pt x="70" y="14"/>
                    <a:pt x="70" y="14"/>
                  </a:cubicBezTo>
                  <a:cubicBezTo>
                    <a:pt x="112" y="14"/>
                    <a:pt x="112" y="14"/>
                    <a:pt x="112" y="14"/>
                  </a:cubicBezTo>
                  <a:cubicBezTo>
                    <a:pt x="112" y="29"/>
                    <a:pt x="112" y="29"/>
                    <a:pt x="112" y="29"/>
                  </a:cubicBezTo>
                  <a:cubicBezTo>
                    <a:pt x="70" y="29"/>
                    <a:pt x="70" y="29"/>
                    <a:pt x="70" y="29"/>
                  </a:cubicBezTo>
                  <a:cubicBezTo>
                    <a:pt x="70" y="41"/>
                    <a:pt x="70" y="41"/>
                    <a:pt x="70" y="41"/>
                  </a:cubicBezTo>
                  <a:cubicBezTo>
                    <a:pt x="122" y="41"/>
                    <a:pt x="122" y="41"/>
                    <a:pt x="122" y="41"/>
                  </a:cubicBezTo>
                  <a:cubicBezTo>
                    <a:pt x="122" y="57"/>
                    <a:pt x="122" y="57"/>
                    <a:pt x="122" y="57"/>
                  </a:cubicBezTo>
                  <a:cubicBezTo>
                    <a:pt x="80" y="57"/>
                    <a:pt x="80" y="57"/>
                    <a:pt x="80" y="57"/>
                  </a:cubicBezTo>
                  <a:cubicBezTo>
                    <a:pt x="80" y="110"/>
                    <a:pt x="80" y="110"/>
                    <a:pt x="80" y="110"/>
                  </a:cubicBezTo>
                  <a:cubicBezTo>
                    <a:pt x="80" y="119"/>
                    <a:pt x="74" y="122"/>
                    <a:pt x="61" y="122"/>
                  </a:cubicBezTo>
                  <a:cubicBezTo>
                    <a:pt x="55" y="122"/>
                    <a:pt x="55" y="122"/>
                    <a:pt x="55" y="122"/>
                  </a:cubicBezTo>
                  <a:cubicBezTo>
                    <a:pt x="49" y="106"/>
                    <a:pt x="49" y="106"/>
                    <a:pt x="49" y="106"/>
                  </a:cubicBezTo>
                  <a:cubicBezTo>
                    <a:pt x="54" y="106"/>
                    <a:pt x="57" y="106"/>
                    <a:pt x="59" y="106"/>
                  </a:cubicBezTo>
                  <a:cubicBezTo>
                    <a:pt x="62" y="106"/>
                    <a:pt x="64" y="105"/>
                    <a:pt x="64" y="102"/>
                  </a:cubicBezTo>
                  <a:cubicBezTo>
                    <a:pt x="64" y="57"/>
                    <a:pt x="64" y="57"/>
                    <a:pt x="64" y="57"/>
                  </a:cubicBezTo>
                  <a:cubicBezTo>
                    <a:pt x="57" y="57"/>
                    <a:pt x="57" y="57"/>
                    <a:pt x="57" y="57"/>
                  </a:cubicBezTo>
                  <a:cubicBezTo>
                    <a:pt x="56" y="97"/>
                    <a:pt x="49" y="110"/>
                    <a:pt x="20" y="121"/>
                  </a:cubicBezTo>
                  <a:cubicBezTo>
                    <a:pt x="7" y="108"/>
                    <a:pt x="7" y="108"/>
                    <a:pt x="7" y="108"/>
                  </a:cubicBezTo>
                  <a:cubicBezTo>
                    <a:pt x="35" y="100"/>
                    <a:pt x="40" y="92"/>
                    <a:pt x="40" y="57"/>
                  </a:cubicBezTo>
                  <a:cubicBezTo>
                    <a:pt x="0" y="57"/>
                    <a:pt x="0" y="57"/>
                    <a:pt x="0" y="57"/>
                  </a:cubicBezTo>
                  <a:cubicBezTo>
                    <a:pt x="0" y="41"/>
                    <a:pt x="0" y="41"/>
                    <a:pt x="0" y="41"/>
                  </a:cubicBezTo>
                  <a:cubicBezTo>
                    <a:pt x="53" y="41"/>
                    <a:pt x="53" y="41"/>
                    <a:pt x="53" y="41"/>
                  </a:cubicBezTo>
                  <a:cubicBezTo>
                    <a:pt x="53" y="29"/>
                    <a:pt x="53" y="29"/>
                    <a:pt x="53" y="29"/>
                  </a:cubicBezTo>
                  <a:cubicBezTo>
                    <a:pt x="12" y="29"/>
                    <a:pt x="12" y="29"/>
                    <a:pt x="12" y="29"/>
                  </a:cubicBezTo>
                  <a:cubicBezTo>
                    <a:pt x="12" y="14"/>
                    <a:pt x="12" y="14"/>
                    <a:pt x="12" y="14"/>
                  </a:cubicBezTo>
                  <a:cubicBezTo>
                    <a:pt x="53" y="14"/>
                    <a:pt x="53" y="14"/>
                    <a:pt x="53" y="14"/>
                  </a:cubicBezTo>
                  <a:lnTo>
                    <a:pt x="53"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7" name="Freeform 14"/>
            <p:cNvSpPr>
              <a:spLocks noEditPoints="1"/>
            </p:cNvSpPr>
            <p:nvPr/>
          </p:nvSpPr>
          <p:spPr bwMode="auto">
            <a:xfrm>
              <a:off x="4498" y="973"/>
              <a:ext cx="130" cy="127"/>
            </a:xfrm>
            <a:custGeom>
              <a:avLst/>
              <a:gdLst>
                <a:gd name="T0" fmla="*/ 117 w 122"/>
                <a:gd name="T1" fmla="*/ 88 h 120"/>
                <a:gd name="T2" fmla="*/ 142 w 122"/>
                <a:gd name="T3" fmla="*/ 146 h 120"/>
                <a:gd name="T4" fmla="*/ 161 w 122"/>
                <a:gd name="T5" fmla="*/ 146 h 120"/>
                <a:gd name="T6" fmla="*/ 183 w 122"/>
                <a:gd name="T7" fmla="*/ 88 h 120"/>
                <a:gd name="T8" fmla="*/ 117 w 122"/>
                <a:gd name="T9" fmla="*/ 88 h 120"/>
                <a:gd name="T10" fmla="*/ 466 w 122"/>
                <a:gd name="T11" fmla="*/ 438 h 120"/>
                <a:gd name="T12" fmla="*/ 399 w 122"/>
                <a:gd name="T13" fmla="*/ 438 h 120"/>
                <a:gd name="T14" fmla="*/ 399 w 122"/>
                <a:gd name="T15" fmla="*/ 200 h 120"/>
                <a:gd name="T16" fmla="*/ 350 w 122"/>
                <a:gd name="T17" fmla="*/ 200 h 120"/>
                <a:gd name="T18" fmla="*/ 282 w 122"/>
                <a:gd name="T19" fmla="*/ 439 h 120"/>
                <a:gd name="T20" fmla="*/ 210 w 122"/>
                <a:gd name="T21" fmla="*/ 427 h 120"/>
                <a:gd name="T22" fmla="*/ 289 w 122"/>
                <a:gd name="T23" fmla="*/ 174 h 120"/>
                <a:gd name="T24" fmla="*/ 288 w 122"/>
                <a:gd name="T25" fmla="*/ 40 h 120"/>
                <a:gd name="T26" fmla="*/ 327 w 122"/>
                <a:gd name="T27" fmla="*/ 42 h 120"/>
                <a:gd name="T28" fmla="*/ 483 w 122"/>
                <a:gd name="T29" fmla="*/ 3 h 120"/>
                <a:gd name="T30" fmla="*/ 518 w 122"/>
                <a:gd name="T31" fmla="*/ 47 h 120"/>
                <a:gd name="T32" fmla="*/ 526 w 122"/>
                <a:gd name="T33" fmla="*/ 56 h 120"/>
                <a:gd name="T34" fmla="*/ 499 w 122"/>
                <a:gd name="T35" fmla="*/ 59 h 120"/>
                <a:gd name="T36" fmla="*/ 351 w 122"/>
                <a:gd name="T37" fmla="*/ 83 h 120"/>
                <a:gd name="T38" fmla="*/ 351 w 122"/>
                <a:gd name="T39" fmla="*/ 146 h 120"/>
                <a:gd name="T40" fmla="*/ 518 w 122"/>
                <a:gd name="T41" fmla="*/ 146 h 120"/>
                <a:gd name="T42" fmla="*/ 518 w 122"/>
                <a:gd name="T43" fmla="*/ 200 h 120"/>
                <a:gd name="T44" fmla="*/ 466 w 122"/>
                <a:gd name="T45" fmla="*/ 200 h 120"/>
                <a:gd name="T46" fmla="*/ 466 w 122"/>
                <a:gd name="T47" fmla="*/ 438 h 120"/>
                <a:gd name="T48" fmla="*/ 255 w 122"/>
                <a:gd name="T49" fmla="*/ 275 h 120"/>
                <a:gd name="T50" fmla="*/ 183 w 122"/>
                <a:gd name="T51" fmla="*/ 275 h 120"/>
                <a:gd name="T52" fmla="*/ 253 w 122"/>
                <a:gd name="T53" fmla="*/ 333 h 120"/>
                <a:gd name="T54" fmla="*/ 209 w 122"/>
                <a:gd name="T55" fmla="*/ 370 h 120"/>
                <a:gd name="T56" fmla="*/ 183 w 122"/>
                <a:gd name="T57" fmla="*/ 350 h 120"/>
                <a:gd name="T58" fmla="*/ 183 w 122"/>
                <a:gd name="T59" fmla="*/ 350 h 120"/>
                <a:gd name="T60" fmla="*/ 183 w 122"/>
                <a:gd name="T61" fmla="*/ 439 h 120"/>
                <a:gd name="T62" fmla="*/ 117 w 122"/>
                <a:gd name="T63" fmla="*/ 439 h 120"/>
                <a:gd name="T64" fmla="*/ 117 w 122"/>
                <a:gd name="T65" fmla="*/ 343 h 120"/>
                <a:gd name="T66" fmla="*/ 117 w 122"/>
                <a:gd name="T67" fmla="*/ 343 h 120"/>
                <a:gd name="T68" fmla="*/ 51 w 122"/>
                <a:gd name="T69" fmla="*/ 414 h 120"/>
                <a:gd name="T70" fmla="*/ 0 w 122"/>
                <a:gd name="T71" fmla="*/ 384 h 120"/>
                <a:gd name="T72" fmla="*/ 97 w 122"/>
                <a:gd name="T73" fmla="*/ 275 h 120"/>
                <a:gd name="T74" fmla="*/ 5 w 122"/>
                <a:gd name="T75" fmla="*/ 275 h 120"/>
                <a:gd name="T76" fmla="*/ 5 w 122"/>
                <a:gd name="T77" fmla="*/ 231 h 120"/>
                <a:gd name="T78" fmla="*/ 117 w 122"/>
                <a:gd name="T79" fmla="*/ 231 h 120"/>
                <a:gd name="T80" fmla="*/ 117 w 122"/>
                <a:gd name="T81" fmla="*/ 189 h 120"/>
                <a:gd name="T82" fmla="*/ 4 w 122"/>
                <a:gd name="T83" fmla="*/ 189 h 120"/>
                <a:gd name="T84" fmla="*/ 4 w 122"/>
                <a:gd name="T85" fmla="*/ 146 h 120"/>
                <a:gd name="T86" fmla="*/ 75 w 122"/>
                <a:gd name="T87" fmla="*/ 146 h 120"/>
                <a:gd name="T88" fmla="*/ 54 w 122"/>
                <a:gd name="T89" fmla="*/ 88 h 120"/>
                <a:gd name="T90" fmla="*/ 7 w 122"/>
                <a:gd name="T91" fmla="*/ 88 h 120"/>
                <a:gd name="T92" fmla="*/ 7 w 122"/>
                <a:gd name="T93" fmla="*/ 44 h 120"/>
                <a:gd name="T94" fmla="*/ 118 w 122"/>
                <a:gd name="T95" fmla="*/ 44 h 120"/>
                <a:gd name="T96" fmla="*/ 118 w 122"/>
                <a:gd name="T97" fmla="*/ 0 h 120"/>
                <a:gd name="T98" fmla="*/ 184 w 122"/>
                <a:gd name="T99" fmla="*/ 1 h 120"/>
                <a:gd name="T100" fmla="*/ 196 w 122"/>
                <a:gd name="T101" fmla="*/ 3 h 120"/>
                <a:gd name="T102" fmla="*/ 184 w 122"/>
                <a:gd name="T103" fmla="*/ 6 h 120"/>
                <a:gd name="T104" fmla="*/ 184 w 122"/>
                <a:gd name="T105" fmla="*/ 44 h 120"/>
                <a:gd name="T106" fmla="*/ 265 w 122"/>
                <a:gd name="T107" fmla="*/ 44 h 120"/>
                <a:gd name="T108" fmla="*/ 265 w 122"/>
                <a:gd name="T109" fmla="*/ 88 h 120"/>
                <a:gd name="T110" fmla="*/ 239 w 122"/>
                <a:gd name="T111" fmla="*/ 88 h 120"/>
                <a:gd name="T112" fmla="*/ 222 w 122"/>
                <a:gd name="T113" fmla="*/ 146 h 120"/>
                <a:gd name="T114" fmla="*/ 271 w 122"/>
                <a:gd name="T115" fmla="*/ 146 h 120"/>
                <a:gd name="T116" fmla="*/ 271 w 122"/>
                <a:gd name="T117" fmla="*/ 189 h 120"/>
                <a:gd name="T118" fmla="*/ 183 w 122"/>
                <a:gd name="T119" fmla="*/ 189 h 120"/>
                <a:gd name="T120" fmla="*/ 183 w 122"/>
                <a:gd name="T121" fmla="*/ 231 h 120"/>
                <a:gd name="T122" fmla="*/ 255 w 122"/>
                <a:gd name="T123" fmla="*/ 231 h 120"/>
                <a:gd name="T124" fmla="*/ 255 w 122"/>
                <a:gd name="T125" fmla="*/ 275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2"/>
                <a:gd name="T190" fmla="*/ 0 h 120"/>
                <a:gd name="T191" fmla="*/ 122 w 122"/>
                <a:gd name="T192" fmla="*/ 120 h 1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2" h="120">
                  <a:moveTo>
                    <a:pt x="27" y="24"/>
                  </a:moveTo>
                  <a:cubicBezTo>
                    <a:pt x="30" y="32"/>
                    <a:pt x="31" y="35"/>
                    <a:pt x="33" y="40"/>
                  </a:cubicBezTo>
                  <a:cubicBezTo>
                    <a:pt x="37" y="40"/>
                    <a:pt x="37" y="40"/>
                    <a:pt x="37" y="40"/>
                  </a:cubicBezTo>
                  <a:cubicBezTo>
                    <a:pt x="39" y="36"/>
                    <a:pt x="41" y="30"/>
                    <a:pt x="42" y="24"/>
                  </a:cubicBezTo>
                  <a:cubicBezTo>
                    <a:pt x="27" y="24"/>
                    <a:pt x="27" y="24"/>
                    <a:pt x="27" y="24"/>
                  </a:cubicBezTo>
                  <a:moveTo>
                    <a:pt x="108" y="119"/>
                  </a:moveTo>
                  <a:cubicBezTo>
                    <a:pt x="93" y="119"/>
                    <a:pt x="93" y="119"/>
                    <a:pt x="93" y="119"/>
                  </a:cubicBezTo>
                  <a:cubicBezTo>
                    <a:pt x="93" y="55"/>
                    <a:pt x="93" y="55"/>
                    <a:pt x="93" y="55"/>
                  </a:cubicBezTo>
                  <a:cubicBezTo>
                    <a:pt x="81" y="55"/>
                    <a:pt x="81" y="55"/>
                    <a:pt x="81" y="55"/>
                  </a:cubicBezTo>
                  <a:cubicBezTo>
                    <a:pt x="80" y="88"/>
                    <a:pt x="77" y="102"/>
                    <a:pt x="65" y="120"/>
                  </a:cubicBezTo>
                  <a:cubicBezTo>
                    <a:pt x="50" y="115"/>
                    <a:pt x="50" y="115"/>
                    <a:pt x="50" y="115"/>
                  </a:cubicBezTo>
                  <a:cubicBezTo>
                    <a:pt x="62" y="101"/>
                    <a:pt x="67" y="88"/>
                    <a:pt x="67" y="47"/>
                  </a:cubicBezTo>
                  <a:cubicBezTo>
                    <a:pt x="67" y="43"/>
                    <a:pt x="67" y="25"/>
                    <a:pt x="66" y="10"/>
                  </a:cubicBezTo>
                  <a:cubicBezTo>
                    <a:pt x="75" y="11"/>
                    <a:pt x="75" y="11"/>
                    <a:pt x="75" y="11"/>
                  </a:cubicBezTo>
                  <a:cubicBezTo>
                    <a:pt x="77" y="11"/>
                    <a:pt x="99" y="8"/>
                    <a:pt x="112" y="3"/>
                  </a:cubicBezTo>
                  <a:cubicBezTo>
                    <a:pt x="120" y="13"/>
                    <a:pt x="120" y="13"/>
                    <a:pt x="120" y="13"/>
                  </a:cubicBezTo>
                  <a:cubicBezTo>
                    <a:pt x="121" y="13"/>
                    <a:pt x="122" y="15"/>
                    <a:pt x="122" y="16"/>
                  </a:cubicBezTo>
                  <a:cubicBezTo>
                    <a:pt x="122" y="17"/>
                    <a:pt x="120" y="17"/>
                    <a:pt x="116" y="17"/>
                  </a:cubicBezTo>
                  <a:cubicBezTo>
                    <a:pt x="108" y="19"/>
                    <a:pt x="96" y="22"/>
                    <a:pt x="82" y="23"/>
                  </a:cubicBezTo>
                  <a:cubicBezTo>
                    <a:pt x="82" y="28"/>
                    <a:pt x="82" y="34"/>
                    <a:pt x="82" y="40"/>
                  </a:cubicBezTo>
                  <a:cubicBezTo>
                    <a:pt x="120" y="40"/>
                    <a:pt x="120" y="40"/>
                    <a:pt x="120" y="40"/>
                  </a:cubicBezTo>
                  <a:cubicBezTo>
                    <a:pt x="120" y="55"/>
                    <a:pt x="120" y="55"/>
                    <a:pt x="120" y="55"/>
                  </a:cubicBezTo>
                  <a:cubicBezTo>
                    <a:pt x="108" y="55"/>
                    <a:pt x="108" y="55"/>
                    <a:pt x="108" y="55"/>
                  </a:cubicBezTo>
                  <a:lnTo>
                    <a:pt x="108" y="119"/>
                  </a:lnTo>
                  <a:close/>
                  <a:moveTo>
                    <a:pt x="60" y="75"/>
                  </a:moveTo>
                  <a:cubicBezTo>
                    <a:pt x="42" y="75"/>
                    <a:pt x="42" y="75"/>
                    <a:pt x="42" y="75"/>
                  </a:cubicBezTo>
                  <a:cubicBezTo>
                    <a:pt x="47" y="82"/>
                    <a:pt x="54" y="88"/>
                    <a:pt x="58" y="91"/>
                  </a:cubicBezTo>
                  <a:cubicBezTo>
                    <a:pt x="49" y="101"/>
                    <a:pt x="49" y="101"/>
                    <a:pt x="49" y="101"/>
                  </a:cubicBezTo>
                  <a:cubicBezTo>
                    <a:pt x="47" y="100"/>
                    <a:pt x="44" y="98"/>
                    <a:pt x="42" y="95"/>
                  </a:cubicBezTo>
                  <a:cubicBezTo>
                    <a:pt x="42" y="95"/>
                    <a:pt x="42" y="95"/>
                    <a:pt x="42" y="95"/>
                  </a:cubicBezTo>
                  <a:cubicBezTo>
                    <a:pt x="42" y="120"/>
                    <a:pt x="42" y="120"/>
                    <a:pt x="42" y="120"/>
                  </a:cubicBezTo>
                  <a:cubicBezTo>
                    <a:pt x="27" y="120"/>
                    <a:pt x="27" y="120"/>
                    <a:pt x="27" y="120"/>
                  </a:cubicBezTo>
                  <a:cubicBezTo>
                    <a:pt x="27" y="93"/>
                    <a:pt x="27" y="93"/>
                    <a:pt x="27" y="93"/>
                  </a:cubicBezTo>
                  <a:cubicBezTo>
                    <a:pt x="27" y="93"/>
                    <a:pt x="27" y="93"/>
                    <a:pt x="27" y="93"/>
                  </a:cubicBezTo>
                  <a:cubicBezTo>
                    <a:pt x="23" y="100"/>
                    <a:pt x="17" y="107"/>
                    <a:pt x="12" y="112"/>
                  </a:cubicBezTo>
                  <a:cubicBezTo>
                    <a:pt x="0" y="104"/>
                    <a:pt x="0" y="104"/>
                    <a:pt x="0" y="104"/>
                  </a:cubicBezTo>
                  <a:cubicBezTo>
                    <a:pt x="9" y="96"/>
                    <a:pt x="16" y="87"/>
                    <a:pt x="22" y="75"/>
                  </a:cubicBezTo>
                  <a:cubicBezTo>
                    <a:pt x="5" y="75"/>
                    <a:pt x="5" y="75"/>
                    <a:pt x="5" y="75"/>
                  </a:cubicBezTo>
                  <a:cubicBezTo>
                    <a:pt x="5" y="62"/>
                    <a:pt x="5" y="62"/>
                    <a:pt x="5" y="62"/>
                  </a:cubicBezTo>
                  <a:cubicBezTo>
                    <a:pt x="27" y="62"/>
                    <a:pt x="27" y="62"/>
                    <a:pt x="27" y="62"/>
                  </a:cubicBezTo>
                  <a:cubicBezTo>
                    <a:pt x="27" y="52"/>
                    <a:pt x="27" y="52"/>
                    <a:pt x="27" y="52"/>
                  </a:cubicBezTo>
                  <a:cubicBezTo>
                    <a:pt x="4" y="52"/>
                    <a:pt x="4" y="52"/>
                    <a:pt x="4" y="52"/>
                  </a:cubicBezTo>
                  <a:cubicBezTo>
                    <a:pt x="4" y="40"/>
                    <a:pt x="4" y="40"/>
                    <a:pt x="4" y="40"/>
                  </a:cubicBezTo>
                  <a:cubicBezTo>
                    <a:pt x="18" y="40"/>
                    <a:pt x="18" y="40"/>
                    <a:pt x="18" y="40"/>
                  </a:cubicBezTo>
                  <a:cubicBezTo>
                    <a:pt x="15" y="30"/>
                    <a:pt x="14" y="28"/>
                    <a:pt x="13" y="24"/>
                  </a:cubicBezTo>
                  <a:cubicBezTo>
                    <a:pt x="7" y="24"/>
                    <a:pt x="7" y="24"/>
                    <a:pt x="7" y="24"/>
                  </a:cubicBezTo>
                  <a:cubicBezTo>
                    <a:pt x="7" y="12"/>
                    <a:pt x="7" y="12"/>
                    <a:pt x="7" y="12"/>
                  </a:cubicBezTo>
                  <a:cubicBezTo>
                    <a:pt x="28" y="12"/>
                    <a:pt x="28" y="12"/>
                    <a:pt x="28" y="12"/>
                  </a:cubicBezTo>
                  <a:cubicBezTo>
                    <a:pt x="28" y="0"/>
                    <a:pt x="28" y="0"/>
                    <a:pt x="28" y="0"/>
                  </a:cubicBezTo>
                  <a:cubicBezTo>
                    <a:pt x="43" y="1"/>
                    <a:pt x="43" y="1"/>
                    <a:pt x="43" y="1"/>
                  </a:cubicBezTo>
                  <a:cubicBezTo>
                    <a:pt x="45" y="2"/>
                    <a:pt x="46" y="2"/>
                    <a:pt x="46" y="3"/>
                  </a:cubicBezTo>
                  <a:cubicBezTo>
                    <a:pt x="46" y="4"/>
                    <a:pt x="45" y="5"/>
                    <a:pt x="43" y="6"/>
                  </a:cubicBezTo>
                  <a:cubicBezTo>
                    <a:pt x="43" y="12"/>
                    <a:pt x="43" y="12"/>
                    <a:pt x="43" y="12"/>
                  </a:cubicBezTo>
                  <a:cubicBezTo>
                    <a:pt x="61" y="12"/>
                    <a:pt x="61" y="12"/>
                    <a:pt x="61" y="12"/>
                  </a:cubicBezTo>
                  <a:cubicBezTo>
                    <a:pt x="61" y="24"/>
                    <a:pt x="61" y="24"/>
                    <a:pt x="61" y="24"/>
                  </a:cubicBezTo>
                  <a:cubicBezTo>
                    <a:pt x="56" y="24"/>
                    <a:pt x="56" y="24"/>
                    <a:pt x="56" y="24"/>
                  </a:cubicBezTo>
                  <a:cubicBezTo>
                    <a:pt x="55" y="28"/>
                    <a:pt x="53" y="34"/>
                    <a:pt x="51" y="40"/>
                  </a:cubicBezTo>
                  <a:cubicBezTo>
                    <a:pt x="63" y="40"/>
                    <a:pt x="63" y="40"/>
                    <a:pt x="63" y="40"/>
                  </a:cubicBezTo>
                  <a:cubicBezTo>
                    <a:pt x="63" y="52"/>
                    <a:pt x="63" y="52"/>
                    <a:pt x="63" y="52"/>
                  </a:cubicBezTo>
                  <a:cubicBezTo>
                    <a:pt x="42" y="52"/>
                    <a:pt x="42" y="52"/>
                    <a:pt x="42" y="52"/>
                  </a:cubicBezTo>
                  <a:cubicBezTo>
                    <a:pt x="42" y="62"/>
                    <a:pt x="42" y="62"/>
                    <a:pt x="42" y="62"/>
                  </a:cubicBezTo>
                  <a:cubicBezTo>
                    <a:pt x="60" y="62"/>
                    <a:pt x="60" y="62"/>
                    <a:pt x="60" y="62"/>
                  </a:cubicBezTo>
                  <a:lnTo>
                    <a:pt x="60" y="7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8" name="Freeform 15"/>
            <p:cNvSpPr>
              <a:spLocks noEditPoints="1"/>
            </p:cNvSpPr>
            <p:nvPr/>
          </p:nvSpPr>
          <p:spPr bwMode="auto">
            <a:xfrm>
              <a:off x="4641" y="977"/>
              <a:ext cx="104" cy="123"/>
            </a:xfrm>
            <a:custGeom>
              <a:avLst/>
              <a:gdLst>
                <a:gd name="T0" fmla="*/ 325 w 98"/>
                <a:gd name="T1" fmla="*/ 163 h 116"/>
                <a:gd name="T2" fmla="*/ 325 w 98"/>
                <a:gd name="T3" fmla="*/ 218 h 116"/>
                <a:gd name="T4" fmla="*/ 167 w 98"/>
                <a:gd name="T5" fmla="*/ 218 h 116"/>
                <a:gd name="T6" fmla="*/ 170 w 98"/>
                <a:gd name="T7" fmla="*/ 163 h 116"/>
                <a:gd name="T8" fmla="*/ 325 w 98"/>
                <a:gd name="T9" fmla="*/ 163 h 116"/>
                <a:gd name="T10" fmla="*/ 325 w 98"/>
                <a:gd name="T11" fmla="*/ 274 h 116"/>
                <a:gd name="T12" fmla="*/ 325 w 98"/>
                <a:gd name="T13" fmla="*/ 365 h 116"/>
                <a:gd name="T14" fmla="*/ 306 w 98"/>
                <a:gd name="T15" fmla="*/ 375 h 116"/>
                <a:gd name="T16" fmla="*/ 257 w 98"/>
                <a:gd name="T17" fmla="*/ 375 h 116"/>
                <a:gd name="T18" fmla="*/ 288 w 98"/>
                <a:gd name="T19" fmla="*/ 446 h 116"/>
                <a:gd name="T20" fmla="*/ 388 w 98"/>
                <a:gd name="T21" fmla="*/ 393 h 116"/>
                <a:gd name="T22" fmla="*/ 388 w 98"/>
                <a:gd name="T23" fmla="*/ 0 h 116"/>
                <a:gd name="T24" fmla="*/ 103 w 98"/>
                <a:gd name="T25" fmla="*/ 0 h 116"/>
                <a:gd name="T26" fmla="*/ 103 w 98"/>
                <a:gd name="T27" fmla="*/ 173 h 116"/>
                <a:gd name="T28" fmla="*/ 0 w 98"/>
                <a:gd name="T29" fmla="*/ 397 h 116"/>
                <a:gd name="T30" fmla="*/ 53 w 98"/>
                <a:gd name="T31" fmla="*/ 441 h 116"/>
                <a:gd name="T32" fmla="*/ 157 w 98"/>
                <a:gd name="T33" fmla="*/ 274 h 116"/>
                <a:gd name="T34" fmla="*/ 325 w 98"/>
                <a:gd name="T35" fmla="*/ 274 h 116"/>
                <a:gd name="T36" fmla="*/ 170 w 98"/>
                <a:gd name="T37" fmla="*/ 52 h 116"/>
                <a:gd name="T38" fmla="*/ 325 w 98"/>
                <a:gd name="T39" fmla="*/ 52 h 116"/>
                <a:gd name="T40" fmla="*/ 325 w 98"/>
                <a:gd name="T41" fmla="*/ 111 h 116"/>
                <a:gd name="T42" fmla="*/ 170 w 98"/>
                <a:gd name="T43" fmla="*/ 111 h 116"/>
                <a:gd name="T44" fmla="*/ 170 w 98"/>
                <a:gd name="T45" fmla="*/ 52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
                <a:gd name="T70" fmla="*/ 0 h 116"/>
                <a:gd name="T71" fmla="*/ 98 w 98"/>
                <a:gd name="T72" fmla="*/ 116 h 1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 h="116">
                  <a:moveTo>
                    <a:pt x="82" y="42"/>
                  </a:moveTo>
                  <a:cubicBezTo>
                    <a:pt x="82" y="57"/>
                    <a:pt x="82" y="57"/>
                    <a:pt x="82" y="57"/>
                  </a:cubicBezTo>
                  <a:cubicBezTo>
                    <a:pt x="42" y="57"/>
                    <a:pt x="42" y="57"/>
                    <a:pt x="42" y="57"/>
                  </a:cubicBezTo>
                  <a:cubicBezTo>
                    <a:pt x="43" y="51"/>
                    <a:pt x="43" y="47"/>
                    <a:pt x="43" y="42"/>
                  </a:cubicBezTo>
                  <a:cubicBezTo>
                    <a:pt x="82" y="42"/>
                    <a:pt x="82" y="42"/>
                    <a:pt x="82" y="42"/>
                  </a:cubicBezTo>
                  <a:moveTo>
                    <a:pt x="82" y="71"/>
                  </a:moveTo>
                  <a:cubicBezTo>
                    <a:pt x="82" y="94"/>
                    <a:pt x="82" y="94"/>
                    <a:pt x="82" y="94"/>
                  </a:cubicBezTo>
                  <a:cubicBezTo>
                    <a:pt x="82" y="97"/>
                    <a:pt x="81" y="98"/>
                    <a:pt x="77" y="98"/>
                  </a:cubicBezTo>
                  <a:cubicBezTo>
                    <a:pt x="72" y="98"/>
                    <a:pt x="69" y="98"/>
                    <a:pt x="66" y="98"/>
                  </a:cubicBezTo>
                  <a:cubicBezTo>
                    <a:pt x="73" y="116"/>
                    <a:pt x="73" y="116"/>
                    <a:pt x="73" y="116"/>
                  </a:cubicBezTo>
                  <a:cubicBezTo>
                    <a:pt x="87" y="116"/>
                    <a:pt x="98" y="115"/>
                    <a:pt x="98" y="102"/>
                  </a:cubicBezTo>
                  <a:cubicBezTo>
                    <a:pt x="98" y="0"/>
                    <a:pt x="98" y="0"/>
                    <a:pt x="98" y="0"/>
                  </a:cubicBezTo>
                  <a:cubicBezTo>
                    <a:pt x="26" y="0"/>
                    <a:pt x="26" y="0"/>
                    <a:pt x="26" y="0"/>
                  </a:cubicBezTo>
                  <a:cubicBezTo>
                    <a:pt x="26" y="45"/>
                    <a:pt x="26" y="45"/>
                    <a:pt x="26" y="45"/>
                  </a:cubicBezTo>
                  <a:cubicBezTo>
                    <a:pt x="26" y="80"/>
                    <a:pt x="16" y="90"/>
                    <a:pt x="0" y="103"/>
                  </a:cubicBezTo>
                  <a:cubicBezTo>
                    <a:pt x="14" y="114"/>
                    <a:pt x="14" y="114"/>
                    <a:pt x="14" y="114"/>
                  </a:cubicBezTo>
                  <a:cubicBezTo>
                    <a:pt x="30" y="102"/>
                    <a:pt x="36" y="91"/>
                    <a:pt x="40" y="71"/>
                  </a:cubicBezTo>
                  <a:lnTo>
                    <a:pt x="82" y="71"/>
                  </a:lnTo>
                  <a:close/>
                  <a:moveTo>
                    <a:pt x="43" y="14"/>
                  </a:moveTo>
                  <a:cubicBezTo>
                    <a:pt x="82" y="14"/>
                    <a:pt x="82" y="14"/>
                    <a:pt x="82" y="14"/>
                  </a:cubicBezTo>
                  <a:cubicBezTo>
                    <a:pt x="82" y="29"/>
                    <a:pt x="82" y="29"/>
                    <a:pt x="82" y="29"/>
                  </a:cubicBezTo>
                  <a:cubicBezTo>
                    <a:pt x="43" y="29"/>
                    <a:pt x="43" y="29"/>
                    <a:pt x="43" y="29"/>
                  </a:cubicBezTo>
                  <a:lnTo>
                    <a:pt x="43"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89" name="Freeform 16"/>
            <p:cNvSpPr>
              <a:spLocks noEditPoints="1"/>
            </p:cNvSpPr>
            <p:nvPr/>
          </p:nvSpPr>
          <p:spPr bwMode="auto">
            <a:xfrm>
              <a:off x="4771" y="974"/>
              <a:ext cx="130" cy="125"/>
            </a:xfrm>
            <a:custGeom>
              <a:avLst/>
              <a:gdLst>
                <a:gd name="T0" fmla="*/ 334 w 122"/>
                <a:gd name="T1" fmla="*/ 0 h 118"/>
                <a:gd name="T2" fmla="*/ 399 w 122"/>
                <a:gd name="T3" fmla="*/ 1 h 118"/>
                <a:gd name="T4" fmla="*/ 412 w 122"/>
                <a:gd name="T5" fmla="*/ 3 h 118"/>
                <a:gd name="T6" fmla="*/ 399 w 122"/>
                <a:gd name="T7" fmla="*/ 6 h 118"/>
                <a:gd name="T8" fmla="*/ 399 w 122"/>
                <a:gd name="T9" fmla="*/ 145 h 118"/>
                <a:gd name="T10" fmla="*/ 515 w 122"/>
                <a:gd name="T11" fmla="*/ 145 h 118"/>
                <a:gd name="T12" fmla="*/ 515 w 122"/>
                <a:gd name="T13" fmla="*/ 204 h 118"/>
                <a:gd name="T14" fmla="*/ 399 w 122"/>
                <a:gd name="T15" fmla="*/ 204 h 118"/>
                <a:gd name="T16" fmla="*/ 399 w 122"/>
                <a:gd name="T17" fmla="*/ 379 h 118"/>
                <a:gd name="T18" fmla="*/ 526 w 122"/>
                <a:gd name="T19" fmla="*/ 379 h 118"/>
                <a:gd name="T20" fmla="*/ 526 w 122"/>
                <a:gd name="T21" fmla="*/ 434 h 118"/>
                <a:gd name="T22" fmla="*/ 195 w 122"/>
                <a:gd name="T23" fmla="*/ 434 h 118"/>
                <a:gd name="T24" fmla="*/ 195 w 122"/>
                <a:gd name="T25" fmla="*/ 379 h 118"/>
                <a:gd name="T26" fmla="*/ 334 w 122"/>
                <a:gd name="T27" fmla="*/ 379 h 118"/>
                <a:gd name="T28" fmla="*/ 334 w 122"/>
                <a:gd name="T29" fmla="*/ 204 h 118"/>
                <a:gd name="T30" fmla="*/ 249 w 122"/>
                <a:gd name="T31" fmla="*/ 204 h 118"/>
                <a:gd name="T32" fmla="*/ 249 w 122"/>
                <a:gd name="T33" fmla="*/ 145 h 118"/>
                <a:gd name="T34" fmla="*/ 334 w 122"/>
                <a:gd name="T35" fmla="*/ 145 h 118"/>
                <a:gd name="T36" fmla="*/ 334 w 122"/>
                <a:gd name="T37" fmla="*/ 0 h 118"/>
                <a:gd name="T38" fmla="*/ 0 w 122"/>
                <a:gd name="T39" fmla="*/ 296 h 118"/>
                <a:gd name="T40" fmla="*/ 152 w 122"/>
                <a:gd name="T41" fmla="*/ 149 h 118"/>
                <a:gd name="T42" fmla="*/ 5 w 122"/>
                <a:gd name="T43" fmla="*/ 149 h 118"/>
                <a:gd name="T44" fmla="*/ 5 w 122"/>
                <a:gd name="T45" fmla="*/ 94 h 118"/>
                <a:gd name="T46" fmla="*/ 97 w 122"/>
                <a:gd name="T47" fmla="*/ 94 h 118"/>
                <a:gd name="T48" fmla="*/ 97 w 122"/>
                <a:gd name="T49" fmla="*/ 0 h 118"/>
                <a:gd name="T50" fmla="*/ 152 w 122"/>
                <a:gd name="T51" fmla="*/ 2 h 118"/>
                <a:gd name="T52" fmla="*/ 172 w 122"/>
                <a:gd name="T53" fmla="*/ 3 h 118"/>
                <a:gd name="T54" fmla="*/ 152 w 122"/>
                <a:gd name="T55" fmla="*/ 7 h 118"/>
                <a:gd name="T56" fmla="*/ 152 w 122"/>
                <a:gd name="T57" fmla="*/ 94 h 118"/>
                <a:gd name="T58" fmla="*/ 222 w 122"/>
                <a:gd name="T59" fmla="*/ 94 h 118"/>
                <a:gd name="T60" fmla="*/ 253 w 122"/>
                <a:gd name="T61" fmla="*/ 115 h 118"/>
                <a:gd name="T62" fmla="*/ 183 w 122"/>
                <a:gd name="T63" fmla="*/ 216 h 118"/>
                <a:gd name="T64" fmla="*/ 255 w 122"/>
                <a:gd name="T65" fmla="*/ 275 h 118"/>
                <a:gd name="T66" fmla="*/ 223 w 122"/>
                <a:gd name="T67" fmla="*/ 317 h 118"/>
                <a:gd name="T68" fmla="*/ 161 w 122"/>
                <a:gd name="T69" fmla="*/ 266 h 118"/>
                <a:gd name="T70" fmla="*/ 161 w 122"/>
                <a:gd name="T71" fmla="*/ 444 h 118"/>
                <a:gd name="T72" fmla="*/ 97 w 122"/>
                <a:gd name="T73" fmla="*/ 444 h 118"/>
                <a:gd name="T74" fmla="*/ 97 w 122"/>
                <a:gd name="T75" fmla="*/ 299 h 118"/>
                <a:gd name="T76" fmla="*/ 45 w 122"/>
                <a:gd name="T77" fmla="*/ 336 h 118"/>
                <a:gd name="T78" fmla="*/ 0 w 122"/>
                <a:gd name="T79" fmla="*/ 296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2"/>
                <a:gd name="T121" fmla="*/ 0 h 118"/>
                <a:gd name="T122" fmla="*/ 122 w 122"/>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2" h="118">
                  <a:moveTo>
                    <a:pt x="78" y="0"/>
                  </a:moveTo>
                  <a:cubicBezTo>
                    <a:pt x="93" y="1"/>
                    <a:pt x="93" y="1"/>
                    <a:pt x="93" y="1"/>
                  </a:cubicBezTo>
                  <a:cubicBezTo>
                    <a:pt x="95" y="1"/>
                    <a:pt x="96" y="2"/>
                    <a:pt x="96" y="3"/>
                  </a:cubicBezTo>
                  <a:cubicBezTo>
                    <a:pt x="96" y="4"/>
                    <a:pt x="95" y="5"/>
                    <a:pt x="93" y="6"/>
                  </a:cubicBezTo>
                  <a:cubicBezTo>
                    <a:pt x="93" y="39"/>
                    <a:pt x="93" y="39"/>
                    <a:pt x="93" y="39"/>
                  </a:cubicBezTo>
                  <a:cubicBezTo>
                    <a:pt x="119" y="39"/>
                    <a:pt x="119" y="39"/>
                    <a:pt x="119" y="39"/>
                  </a:cubicBezTo>
                  <a:cubicBezTo>
                    <a:pt x="119" y="54"/>
                    <a:pt x="119" y="54"/>
                    <a:pt x="119" y="54"/>
                  </a:cubicBezTo>
                  <a:cubicBezTo>
                    <a:pt x="93" y="54"/>
                    <a:pt x="93" y="54"/>
                    <a:pt x="93" y="54"/>
                  </a:cubicBezTo>
                  <a:cubicBezTo>
                    <a:pt x="93" y="101"/>
                    <a:pt x="93" y="101"/>
                    <a:pt x="93" y="101"/>
                  </a:cubicBezTo>
                  <a:cubicBezTo>
                    <a:pt x="122" y="101"/>
                    <a:pt x="122" y="101"/>
                    <a:pt x="122" y="101"/>
                  </a:cubicBezTo>
                  <a:cubicBezTo>
                    <a:pt x="122" y="115"/>
                    <a:pt x="122" y="115"/>
                    <a:pt x="122" y="115"/>
                  </a:cubicBezTo>
                  <a:cubicBezTo>
                    <a:pt x="45" y="115"/>
                    <a:pt x="45" y="115"/>
                    <a:pt x="45" y="115"/>
                  </a:cubicBezTo>
                  <a:cubicBezTo>
                    <a:pt x="45" y="101"/>
                    <a:pt x="45" y="101"/>
                    <a:pt x="45" y="101"/>
                  </a:cubicBezTo>
                  <a:cubicBezTo>
                    <a:pt x="78" y="101"/>
                    <a:pt x="78" y="101"/>
                    <a:pt x="78" y="101"/>
                  </a:cubicBezTo>
                  <a:cubicBezTo>
                    <a:pt x="78" y="54"/>
                    <a:pt x="78" y="54"/>
                    <a:pt x="78" y="54"/>
                  </a:cubicBezTo>
                  <a:cubicBezTo>
                    <a:pt x="57" y="54"/>
                    <a:pt x="57" y="54"/>
                    <a:pt x="57" y="54"/>
                  </a:cubicBezTo>
                  <a:cubicBezTo>
                    <a:pt x="57" y="39"/>
                    <a:pt x="57" y="39"/>
                    <a:pt x="57" y="39"/>
                  </a:cubicBezTo>
                  <a:cubicBezTo>
                    <a:pt x="78" y="39"/>
                    <a:pt x="78" y="39"/>
                    <a:pt x="78" y="39"/>
                  </a:cubicBezTo>
                  <a:cubicBezTo>
                    <a:pt x="78" y="0"/>
                    <a:pt x="78" y="0"/>
                    <a:pt x="78" y="0"/>
                  </a:cubicBezTo>
                  <a:moveTo>
                    <a:pt x="0" y="78"/>
                  </a:moveTo>
                  <a:cubicBezTo>
                    <a:pt x="15" y="69"/>
                    <a:pt x="28" y="55"/>
                    <a:pt x="36" y="40"/>
                  </a:cubicBezTo>
                  <a:cubicBezTo>
                    <a:pt x="5" y="40"/>
                    <a:pt x="5" y="40"/>
                    <a:pt x="5" y="40"/>
                  </a:cubicBezTo>
                  <a:cubicBezTo>
                    <a:pt x="5" y="25"/>
                    <a:pt x="5" y="25"/>
                    <a:pt x="5" y="25"/>
                  </a:cubicBezTo>
                  <a:cubicBezTo>
                    <a:pt x="22" y="25"/>
                    <a:pt x="22" y="25"/>
                    <a:pt x="22" y="25"/>
                  </a:cubicBezTo>
                  <a:cubicBezTo>
                    <a:pt x="22" y="0"/>
                    <a:pt x="22" y="0"/>
                    <a:pt x="22" y="0"/>
                  </a:cubicBezTo>
                  <a:cubicBezTo>
                    <a:pt x="36" y="2"/>
                    <a:pt x="36" y="2"/>
                    <a:pt x="36" y="2"/>
                  </a:cubicBezTo>
                  <a:cubicBezTo>
                    <a:pt x="38" y="2"/>
                    <a:pt x="39" y="2"/>
                    <a:pt x="39" y="3"/>
                  </a:cubicBezTo>
                  <a:cubicBezTo>
                    <a:pt x="39" y="4"/>
                    <a:pt x="38" y="5"/>
                    <a:pt x="36" y="7"/>
                  </a:cubicBezTo>
                  <a:cubicBezTo>
                    <a:pt x="36" y="25"/>
                    <a:pt x="36" y="25"/>
                    <a:pt x="36" y="25"/>
                  </a:cubicBezTo>
                  <a:cubicBezTo>
                    <a:pt x="51" y="25"/>
                    <a:pt x="51" y="25"/>
                    <a:pt x="51" y="25"/>
                  </a:cubicBezTo>
                  <a:cubicBezTo>
                    <a:pt x="58" y="31"/>
                    <a:pt x="58" y="31"/>
                    <a:pt x="58" y="31"/>
                  </a:cubicBezTo>
                  <a:cubicBezTo>
                    <a:pt x="55" y="38"/>
                    <a:pt x="51" y="45"/>
                    <a:pt x="42" y="57"/>
                  </a:cubicBezTo>
                  <a:cubicBezTo>
                    <a:pt x="48" y="64"/>
                    <a:pt x="55" y="69"/>
                    <a:pt x="60" y="73"/>
                  </a:cubicBezTo>
                  <a:cubicBezTo>
                    <a:pt x="52" y="84"/>
                    <a:pt x="52" y="84"/>
                    <a:pt x="52" y="84"/>
                  </a:cubicBezTo>
                  <a:cubicBezTo>
                    <a:pt x="48" y="81"/>
                    <a:pt x="41" y="76"/>
                    <a:pt x="37" y="71"/>
                  </a:cubicBezTo>
                  <a:cubicBezTo>
                    <a:pt x="37" y="118"/>
                    <a:pt x="37" y="118"/>
                    <a:pt x="37" y="118"/>
                  </a:cubicBezTo>
                  <a:cubicBezTo>
                    <a:pt x="22" y="118"/>
                    <a:pt x="22" y="118"/>
                    <a:pt x="22" y="118"/>
                  </a:cubicBezTo>
                  <a:cubicBezTo>
                    <a:pt x="22" y="79"/>
                    <a:pt x="22" y="79"/>
                    <a:pt x="22" y="79"/>
                  </a:cubicBezTo>
                  <a:cubicBezTo>
                    <a:pt x="16" y="84"/>
                    <a:pt x="14" y="86"/>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0" name="Freeform 17"/>
            <p:cNvSpPr>
              <a:spLocks noEditPoints="1"/>
            </p:cNvSpPr>
            <p:nvPr/>
          </p:nvSpPr>
          <p:spPr bwMode="auto">
            <a:xfrm>
              <a:off x="4920" y="973"/>
              <a:ext cx="131" cy="128"/>
            </a:xfrm>
            <a:custGeom>
              <a:avLst/>
              <a:gdLst>
                <a:gd name="T0" fmla="*/ 204 w 124"/>
                <a:gd name="T1" fmla="*/ 385 h 121"/>
                <a:gd name="T2" fmla="*/ 116 w 124"/>
                <a:gd name="T3" fmla="*/ 182 h 121"/>
                <a:gd name="T4" fmla="*/ 3 w 124"/>
                <a:gd name="T5" fmla="*/ 233 h 121"/>
                <a:gd name="T6" fmla="*/ 60 w 124"/>
                <a:gd name="T7" fmla="*/ 352 h 121"/>
                <a:gd name="T8" fmla="*/ 7 w 124"/>
                <a:gd name="T9" fmla="*/ 432 h 121"/>
                <a:gd name="T10" fmla="*/ 41 w 124"/>
                <a:gd name="T11" fmla="*/ 432 h 121"/>
                <a:gd name="T12" fmla="*/ 213 w 124"/>
                <a:gd name="T13" fmla="*/ 432 h 121"/>
                <a:gd name="T14" fmla="*/ 437 w 124"/>
                <a:gd name="T15" fmla="*/ 371 h 121"/>
                <a:gd name="T16" fmla="*/ 51 w 124"/>
                <a:gd name="T17" fmla="*/ 4 h 121"/>
                <a:gd name="T18" fmla="*/ 75 w 124"/>
                <a:gd name="T19" fmla="*/ 110 h 121"/>
                <a:gd name="T20" fmla="*/ 204 w 124"/>
                <a:gd name="T21" fmla="*/ 196 h 121"/>
                <a:gd name="T22" fmla="*/ 245 w 124"/>
                <a:gd name="T23" fmla="*/ 224 h 121"/>
                <a:gd name="T24" fmla="*/ 204 w 124"/>
                <a:gd name="T25" fmla="*/ 196 h 121"/>
                <a:gd name="T26" fmla="*/ 350 w 124"/>
                <a:gd name="T27" fmla="*/ 196 h 121"/>
                <a:gd name="T28" fmla="*/ 300 w 124"/>
                <a:gd name="T29" fmla="*/ 224 h 121"/>
                <a:gd name="T30" fmla="*/ 300 w 124"/>
                <a:gd name="T31" fmla="*/ 131 h 121"/>
                <a:gd name="T32" fmla="*/ 350 w 124"/>
                <a:gd name="T33" fmla="*/ 163 h 121"/>
                <a:gd name="T34" fmla="*/ 300 w 124"/>
                <a:gd name="T35" fmla="*/ 131 h 121"/>
                <a:gd name="T36" fmla="*/ 245 w 124"/>
                <a:gd name="T37" fmla="*/ 38 h 121"/>
                <a:gd name="T38" fmla="*/ 130 w 124"/>
                <a:gd name="T39" fmla="*/ 70 h 121"/>
                <a:gd name="T40" fmla="*/ 245 w 124"/>
                <a:gd name="T41" fmla="*/ 99 h 121"/>
                <a:gd name="T42" fmla="*/ 155 w 124"/>
                <a:gd name="T43" fmla="*/ 259 h 121"/>
                <a:gd name="T44" fmla="*/ 245 w 124"/>
                <a:gd name="T45" fmla="*/ 286 h 121"/>
                <a:gd name="T46" fmla="*/ 137 w 124"/>
                <a:gd name="T47" fmla="*/ 326 h 121"/>
                <a:gd name="T48" fmla="*/ 245 w 124"/>
                <a:gd name="T49" fmla="*/ 369 h 121"/>
                <a:gd name="T50" fmla="*/ 300 w 124"/>
                <a:gd name="T51" fmla="*/ 326 h 121"/>
                <a:gd name="T52" fmla="*/ 423 w 124"/>
                <a:gd name="T53" fmla="*/ 286 h 121"/>
                <a:gd name="T54" fmla="*/ 300 w 124"/>
                <a:gd name="T55" fmla="*/ 259 h 121"/>
                <a:gd name="T56" fmla="*/ 395 w 124"/>
                <a:gd name="T57" fmla="*/ 99 h 121"/>
                <a:gd name="T58" fmla="*/ 300 w 124"/>
                <a:gd name="T59" fmla="*/ 70 h 121"/>
                <a:gd name="T60" fmla="*/ 423 w 124"/>
                <a:gd name="T61" fmla="*/ 38 h 121"/>
                <a:gd name="T62" fmla="*/ 300 w 124"/>
                <a:gd name="T63" fmla="*/ 5 h 121"/>
                <a:gd name="T64" fmla="*/ 297 w 124"/>
                <a:gd name="T65" fmla="*/ 1 h 121"/>
                <a:gd name="T66" fmla="*/ 204 w 124"/>
                <a:gd name="T67" fmla="*/ 131 h 121"/>
                <a:gd name="T68" fmla="*/ 245 w 124"/>
                <a:gd name="T69" fmla="*/ 163 h 121"/>
                <a:gd name="T70" fmla="*/ 204 w 124"/>
                <a:gd name="T71" fmla="*/ 131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
                <a:gd name="T109" fmla="*/ 0 h 121"/>
                <a:gd name="T110" fmla="*/ 124 w 124"/>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 h="121">
                  <a:moveTo>
                    <a:pt x="124" y="102"/>
                  </a:moveTo>
                  <a:cubicBezTo>
                    <a:pt x="103" y="103"/>
                    <a:pt x="75" y="105"/>
                    <a:pt x="58" y="105"/>
                  </a:cubicBezTo>
                  <a:cubicBezTo>
                    <a:pt x="40" y="105"/>
                    <a:pt x="33" y="100"/>
                    <a:pt x="33" y="90"/>
                  </a:cubicBezTo>
                  <a:cubicBezTo>
                    <a:pt x="33" y="50"/>
                    <a:pt x="33" y="50"/>
                    <a:pt x="33" y="50"/>
                  </a:cubicBezTo>
                  <a:cubicBezTo>
                    <a:pt x="3" y="50"/>
                    <a:pt x="3" y="50"/>
                    <a:pt x="3" y="50"/>
                  </a:cubicBezTo>
                  <a:cubicBezTo>
                    <a:pt x="3" y="64"/>
                    <a:pt x="3" y="64"/>
                    <a:pt x="3" y="64"/>
                  </a:cubicBezTo>
                  <a:cubicBezTo>
                    <a:pt x="18" y="64"/>
                    <a:pt x="18" y="64"/>
                    <a:pt x="18" y="64"/>
                  </a:cubicBezTo>
                  <a:cubicBezTo>
                    <a:pt x="18" y="97"/>
                    <a:pt x="18" y="97"/>
                    <a:pt x="18" y="97"/>
                  </a:cubicBezTo>
                  <a:cubicBezTo>
                    <a:pt x="13" y="101"/>
                    <a:pt x="4" y="104"/>
                    <a:pt x="0" y="106"/>
                  </a:cubicBezTo>
                  <a:cubicBezTo>
                    <a:pt x="7" y="118"/>
                    <a:pt x="7" y="118"/>
                    <a:pt x="7" y="118"/>
                  </a:cubicBezTo>
                  <a:cubicBezTo>
                    <a:pt x="8" y="120"/>
                    <a:pt x="8" y="121"/>
                    <a:pt x="9" y="121"/>
                  </a:cubicBezTo>
                  <a:cubicBezTo>
                    <a:pt x="10" y="121"/>
                    <a:pt x="10" y="120"/>
                    <a:pt x="11" y="118"/>
                  </a:cubicBezTo>
                  <a:cubicBezTo>
                    <a:pt x="16" y="114"/>
                    <a:pt x="21" y="110"/>
                    <a:pt x="26" y="105"/>
                  </a:cubicBezTo>
                  <a:cubicBezTo>
                    <a:pt x="32" y="112"/>
                    <a:pt x="36" y="118"/>
                    <a:pt x="60" y="118"/>
                  </a:cubicBezTo>
                  <a:cubicBezTo>
                    <a:pt x="117" y="118"/>
                    <a:pt x="117" y="118"/>
                    <a:pt x="117" y="118"/>
                  </a:cubicBezTo>
                  <a:cubicBezTo>
                    <a:pt x="124" y="102"/>
                    <a:pt x="124" y="102"/>
                    <a:pt x="124" y="102"/>
                  </a:cubicBezTo>
                  <a:moveTo>
                    <a:pt x="32" y="22"/>
                  </a:moveTo>
                  <a:cubicBezTo>
                    <a:pt x="26" y="12"/>
                    <a:pt x="20" y="8"/>
                    <a:pt x="15" y="4"/>
                  </a:cubicBezTo>
                  <a:cubicBezTo>
                    <a:pt x="5" y="13"/>
                    <a:pt x="5" y="13"/>
                    <a:pt x="5" y="13"/>
                  </a:cubicBezTo>
                  <a:cubicBezTo>
                    <a:pt x="13" y="18"/>
                    <a:pt x="17" y="22"/>
                    <a:pt x="22" y="30"/>
                  </a:cubicBezTo>
                  <a:lnTo>
                    <a:pt x="32" y="22"/>
                  </a:lnTo>
                  <a:close/>
                  <a:moveTo>
                    <a:pt x="58" y="54"/>
                  </a:moveTo>
                  <a:cubicBezTo>
                    <a:pt x="70" y="54"/>
                    <a:pt x="70" y="54"/>
                    <a:pt x="70" y="54"/>
                  </a:cubicBezTo>
                  <a:cubicBezTo>
                    <a:pt x="70" y="61"/>
                    <a:pt x="70" y="61"/>
                    <a:pt x="70" y="61"/>
                  </a:cubicBezTo>
                  <a:cubicBezTo>
                    <a:pt x="58" y="61"/>
                    <a:pt x="58" y="61"/>
                    <a:pt x="58" y="61"/>
                  </a:cubicBezTo>
                  <a:lnTo>
                    <a:pt x="58" y="54"/>
                  </a:lnTo>
                  <a:close/>
                  <a:moveTo>
                    <a:pt x="85" y="54"/>
                  </a:moveTo>
                  <a:cubicBezTo>
                    <a:pt x="98" y="54"/>
                    <a:pt x="98" y="54"/>
                    <a:pt x="98" y="54"/>
                  </a:cubicBezTo>
                  <a:cubicBezTo>
                    <a:pt x="98" y="61"/>
                    <a:pt x="98" y="61"/>
                    <a:pt x="98" y="61"/>
                  </a:cubicBezTo>
                  <a:cubicBezTo>
                    <a:pt x="85" y="61"/>
                    <a:pt x="85" y="61"/>
                    <a:pt x="85" y="61"/>
                  </a:cubicBezTo>
                  <a:lnTo>
                    <a:pt x="85" y="54"/>
                  </a:lnTo>
                  <a:close/>
                  <a:moveTo>
                    <a:pt x="85" y="37"/>
                  </a:moveTo>
                  <a:cubicBezTo>
                    <a:pt x="98" y="37"/>
                    <a:pt x="98" y="37"/>
                    <a:pt x="98" y="37"/>
                  </a:cubicBezTo>
                  <a:cubicBezTo>
                    <a:pt x="98" y="44"/>
                    <a:pt x="98" y="44"/>
                    <a:pt x="98" y="44"/>
                  </a:cubicBezTo>
                  <a:cubicBezTo>
                    <a:pt x="85" y="44"/>
                    <a:pt x="85" y="44"/>
                    <a:pt x="85" y="44"/>
                  </a:cubicBezTo>
                  <a:lnTo>
                    <a:pt x="85" y="37"/>
                  </a:lnTo>
                  <a:close/>
                  <a:moveTo>
                    <a:pt x="70" y="0"/>
                  </a:moveTo>
                  <a:cubicBezTo>
                    <a:pt x="70" y="9"/>
                    <a:pt x="70" y="9"/>
                    <a:pt x="70" y="9"/>
                  </a:cubicBezTo>
                  <a:cubicBezTo>
                    <a:pt x="37" y="9"/>
                    <a:pt x="37" y="9"/>
                    <a:pt x="37" y="9"/>
                  </a:cubicBezTo>
                  <a:cubicBezTo>
                    <a:pt x="37" y="20"/>
                    <a:pt x="37" y="20"/>
                    <a:pt x="37" y="20"/>
                  </a:cubicBezTo>
                  <a:cubicBezTo>
                    <a:pt x="70" y="20"/>
                    <a:pt x="70" y="20"/>
                    <a:pt x="70" y="20"/>
                  </a:cubicBezTo>
                  <a:cubicBezTo>
                    <a:pt x="70" y="27"/>
                    <a:pt x="70" y="27"/>
                    <a:pt x="70" y="27"/>
                  </a:cubicBezTo>
                  <a:cubicBezTo>
                    <a:pt x="44" y="27"/>
                    <a:pt x="44" y="27"/>
                    <a:pt x="44" y="27"/>
                  </a:cubicBezTo>
                  <a:cubicBezTo>
                    <a:pt x="44" y="71"/>
                    <a:pt x="44" y="71"/>
                    <a:pt x="44" y="71"/>
                  </a:cubicBezTo>
                  <a:cubicBezTo>
                    <a:pt x="70" y="71"/>
                    <a:pt x="70" y="71"/>
                    <a:pt x="70" y="71"/>
                  </a:cubicBezTo>
                  <a:cubicBezTo>
                    <a:pt x="70" y="78"/>
                    <a:pt x="70" y="78"/>
                    <a:pt x="70" y="78"/>
                  </a:cubicBezTo>
                  <a:cubicBezTo>
                    <a:pt x="39" y="78"/>
                    <a:pt x="39" y="78"/>
                    <a:pt x="39" y="78"/>
                  </a:cubicBezTo>
                  <a:cubicBezTo>
                    <a:pt x="39" y="90"/>
                    <a:pt x="39" y="90"/>
                    <a:pt x="39" y="90"/>
                  </a:cubicBezTo>
                  <a:cubicBezTo>
                    <a:pt x="70" y="90"/>
                    <a:pt x="70" y="90"/>
                    <a:pt x="70" y="90"/>
                  </a:cubicBezTo>
                  <a:cubicBezTo>
                    <a:pt x="70" y="101"/>
                    <a:pt x="70" y="101"/>
                    <a:pt x="70" y="101"/>
                  </a:cubicBezTo>
                  <a:cubicBezTo>
                    <a:pt x="85" y="101"/>
                    <a:pt x="85" y="101"/>
                    <a:pt x="85" y="101"/>
                  </a:cubicBezTo>
                  <a:cubicBezTo>
                    <a:pt x="85" y="90"/>
                    <a:pt x="85" y="90"/>
                    <a:pt x="85" y="90"/>
                  </a:cubicBezTo>
                  <a:cubicBezTo>
                    <a:pt x="120" y="90"/>
                    <a:pt x="120" y="90"/>
                    <a:pt x="120" y="90"/>
                  </a:cubicBezTo>
                  <a:cubicBezTo>
                    <a:pt x="120" y="78"/>
                    <a:pt x="120" y="78"/>
                    <a:pt x="120" y="78"/>
                  </a:cubicBezTo>
                  <a:cubicBezTo>
                    <a:pt x="85" y="78"/>
                    <a:pt x="85" y="78"/>
                    <a:pt x="85" y="78"/>
                  </a:cubicBezTo>
                  <a:cubicBezTo>
                    <a:pt x="85" y="71"/>
                    <a:pt x="85" y="71"/>
                    <a:pt x="85" y="71"/>
                  </a:cubicBezTo>
                  <a:cubicBezTo>
                    <a:pt x="112" y="71"/>
                    <a:pt x="112" y="71"/>
                    <a:pt x="112" y="71"/>
                  </a:cubicBezTo>
                  <a:cubicBezTo>
                    <a:pt x="112" y="27"/>
                    <a:pt x="112" y="27"/>
                    <a:pt x="112" y="27"/>
                  </a:cubicBezTo>
                  <a:cubicBezTo>
                    <a:pt x="85" y="27"/>
                    <a:pt x="85" y="27"/>
                    <a:pt x="85" y="27"/>
                  </a:cubicBezTo>
                  <a:cubicBezTo>
                    <a:pt x="85" y="20"/>
                    <a:pt x="85" y="20"/>
                    <a:pt x="85" y="20"/>
                  </a:cubicBezTo>
                  <a:cubicBezTo>
                    <a:pt x="120" y="20"/>
                    <a:pt x="120" y="20"/>
                    <a:pt x="120" y="20"/>
                  </a:cubicBezTo>
                  <a:cubicBezTo>
                    <a:pt x="120" y="9"/>
                    <a:pt x="120" y="9"/>
                    <a:pt x="120" y="9"/>
                  </a:cubicBezTo>
                  <a:cubicBezTo>
                    <a:pt x="85" y="9"/>
                    <a:pt x="85" y="9"/>
                    <a:pt x="85" y="9"/>
                  </a:cubicBezTo>
                  <a:cubicBezTo>
                    <a:pt x="85" y="5"/>
                    <a:pt x="85" y="5"/>
                    <a:pt x="85" y="5"/>
                  </a:cubicBezTo>
                  <a:cubicBezTo>
                    <a:pt x="87" y="4"/>
                    <a:pt x="88" y="3"/>
                    <a:pt x="88" y="2"/>
                  </a:cubicBezTo>
                  <a:cubicBezTo>
                    <a:pt x="88" y="1"/>
                    <a:pt x="86" y="1"/>
                    <a:pt x="84" y="1"/>
                  </a:cubicBezTo>
                  <a:lnTo>
                    <a:pt x="70" y="0"/>
                  </a:lnTo>
                  <a:close/>
                  <a:moveTo>
                    <a:pt x="58" y="37"/>
                  </a:moveTo>
                  <a:cubicBezTo>
                    <a:pt x="70" y="37"/>
                    <a:pt x="70" y="37"/>
                    <a:pt x="70" y="37"/>
                  </a:cubicBezTo>
                  <a:cubicBezTo>
                    <a:pt x="70" y="44"/>
                    <a:pt x="70" y="44"/>
                    <a:pt x="70" y="44"/>
                  </a:cubicBezTo>
                  <a:cubicBezTo>
                    <a:pt x="58" y="44"/>
                    <a:pt x="58" y="44"/>
                    <a:pt x="58" y="44"/>
                  </a:cubicBezTo>
                  <a:lnTo>
                    <a:pt x="58" y="37"/>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1" name="Freeform 18"/>
            <p:cNvSpPr>
              <a:spLocks noEditPoints="1"/>
            </p:cNvSpPr>
            <p:nvPr/>
          </p:nvSpPr>
          <p:spPr bwMode="auto">
            <a:xfrm>
              <a:off x="5067" y="978"/>
              <a:ext cx="128" cy="118"/>
            </a:xfrm>
            <a:custGeom>
              <a:avLst/>
              <a:gdLst>
                <a:gd name="T0" fmla="*/ 450 w 120"/>
                <a:gd name="T1" fmla="*/ 49 h 111"/>
                <a:gd name="T2" fmla="*/ 327 w 120"/>
                <a:gd name="T3" fmla="*/ 70 h 111"/>
                <a:gd name="T4" fmla="*/ 450 w 120"/>
                <a:gd name="T5" fmla="*/ 137 h 111"/>
                <a:gd name="T6" fmla="*/ 326 w 120"/>
                <a:gd name="T7" fmla="*/ 114 h 111"/>
                <a:gd name="T8" fmla="*/ 450 w 120"/>
                <a:gd name="T9" fmla="*/ 137 h 111"/>
                <a:gd name="T10" fmla="*/ 268 w 120"/>
                <a:gd name="T11" fmla="*/ 95 h 111"/>
                <a:gd name="T12" fmla="*/ 226 w 120"/>
                <a:gd name="T13" fmla="*/ 268 h 111"/>
                <a:gd name="T14" fmla="*/ 450 w 120"/>
                <a:gd name="T15" fmla="*/ 180 h 111"/>
                <a:gd name="T16" fmla="*/ 430 w 120"/>
                <a:gd name="T17" fmla="*/ 209 h 111"/>
                <a:gd name="T18" fmla="*/ 403 w 120"/>
                <a:gd name="T19" fmla="*/ 260 h 111"/>
                <a:gd name="T20" fmla="*/ 513 w 120"/>
                <a:gd name="T21" fmla="*/ 216 h 111"/>
                <a:gd name="T22" fmla="*/ 268 w 120"/>
                <a:gd name="T23" fmla="*/ 0 h 111"/>
                <a:gd name="T24" fmla="*/ 160 w 120"/>
                <a:gd name="T25" fmla="*/ 121 h 111"/>
                <a:gd name="T26" fmla="*/ 91 w 120"/>
                <a:gd name="T27" fmla="*/ 155 h 111"/>
                <a:gd name="T28" fmla="*/ 91 w 120"/>
                <a:gd name="T29" fmla="*/ 49 h 111"/>
                <a:gd name="T30" fmla="*/ 160 w 120"/>
                <a:gd name="T31" fmla="*/ 74 h 111"/>
                <a:gd name="T32" fmla="*/ 91 w 120"/>
                <a:gd name="T33" fmla="*/ 49 h 111"/>
                <a:gd name="T34" fmla="*/ 7 w 120"/>
                <a:gd name="T35" fmla="*/ 0 h 111"/>
                <a:gd name="T36" fmla="*/ 91 w 120"/>
                <a:gd name="T37" fmla="*/ 251 h 111"/>
                <a:gd name="T38" fmla="*/ 222 w 120"/>
                <a:gd name="T39" fmla="*/ 203 h 111"/>
                <a:gd name="T40" fmla="*/ 124 w 120"/>
                <a:gd name="T41" fmla="*/ 322 h 111"/>
                <a:gd name="T42" fmla="*/ 172 w 120"/>
                <a:gd name="T43" fmla="*/ 398 h 111"/>
                <a:gd name="T44" fmla="*/ 124 w 120"/>
                <a:gd name="T45" fmla="*/ 322 h 111"/>
                <a:gd name="T46" fmla="*/ 397 w 120"/>
                <a:gd name="T47" fmla="*/ 322 h 111"/>
                <a:gd name="T48" fmla="*/ 348 w 120"/>
                <a:gd name="T49" fmla="*/ 398 h 111"/>
                <a:gd name="T50" fmla="*/ 58 w 120"/>
                <a:gd name="T51" fmla="*/ 270 h 111"/>
                <a:gd name="T52" fmla="*/ 0 w 120"/>
                <a:gd name="T53" fmla="*/ 398 h 111"/>
                <a:gd name="T54" fmla="*/ 527 w 120"/>
                <a:gd name="T55" fmla="*/ 450 h 111"/>
                <a:gd name="T56" fmla="*/ 478 w 120"/>
                <a:gd name="T57" fmla="*/ 398 h 111"/>
                <a:gd name="T58" fmla="*/ 58 w 120"/>
                <a:gd name="T59" fmla="*/ 270 h 111"/>
                <a:gd name="T60" fmla="*/ 286 w 120"/>
                <a:gd name="T61" fmla="*/ 322 h 111"/>
                <a:gd name="T62" fmla="*/ 237 w 120"/>
                <a:gd name="T63" fmla="*/ 398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1"/>
                <a:gd name="T98" fmla="*/ 120 w 120"/>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1">
                  <a:moveTo>
                    <a:pt x="75" y="12"/>
                  </a:moveTo>
                  <a:cubicBezTo>
                    <a:pt x="102" y="12"/>
                    <a:pt x="102" y="12"/>
                    <a:pt x="102" y="12"/>
                  </a:cubicBezTo>
                  <a:cubicBezTo>
                    <a:pt x="102" y="18"/>
                    <a:pt x="102" y="18"/>
                    <a:pt x="102" y="18"/>
                  </a:cubicBezTo>
                  <a:cubicBezTo>
                    <a:pt x="75" y="18"/>
                    <a:pt x="75" y="18"/>
                    <a:pt x="75" y="18"/>
                  </a:cubicBezTo>
                  <a:lnTo>
                    <a:pt x="75" y="12"/>
                  </a:lnTo>
                  <a:close/>
                  <a:moveTo>
                    <a:pt x="102" y="34"/>
                  </a:moveTo>
                  <a:cubicBezTo>
                    <a:pt x="74" y="34"/>
                    <a:pt x="74" y="34"/>
                    <a:pt x="74" y="34"/>
                  </a:cubicBezTo>
                  <a:cubicBezTo>
                    <a:pt x="74" y="31"/>
                    <a:pt x="74" y="30"/>
                    <a:pt x="74" y="28"/>
                  </a:cubicBezTo>
                  <a:cubicBezTo>
                    <a:pt x="102" y="28"/>
                    <a:pt x="102" y="28"/>
                    <a:pt x="102" y="28"/>
                  </a:cubicBezTo>
                  <a:lnTo>
                    <a:pt x="102" y="34"/>
                  </a:lnTo>
                  <a:close/>
                  <a:moveTo>
                    <a:pt x="60" y="0"/>
                  </a:moveTo>
                  <a:cubicBezTo>
                    <a:pt x="60" y="8"/>
                    <a:pt x="60" y="16"/>
                    <a:pt x="60" y="23"/>
                  </a:cubicBezTo>
                  <a:cubicBezTo>
                    <a:pt x="60" y="39"/>
                    <a:pt x="59" y="48"/>
                    <a:pt x="43" y="56"/>
                  </a:cubicBezTo>
                  <a:cubicBezTo>
                    <a:pt x="52" y="66"/>
                    <a:pt x="52" y="66"/>
                    <a:pt x="52" y="66"/>
                  </a:cubicBezTo>
                  <a:cubicBezTo>
                    <a:pt x="68" y="59"/>
                    <a:pt x="71" y="50"/>
                    <a:pt x="73" y="44"/>
                  </a:cubicBezTo>
                  <a:cubicBezTo>
                    <a:pt x="102" y="44"/>
                    <a:pt x="102" y="44"/>
                    <a:pt x="102" y="44"/>
                  </a:cubicBezTo>
                  <a:cubicBezTo>
                    <a:pt x="102" y="47"/>
                    <a:pt x="102" y="47"/>
                    <a:pt x="102" y="47"/>
                  </a:cubicBezTo>
                  <a:cubicBezTo>
                    <a:pt x="102" y="50"/>
                    <a:pt x="99" y="51"/>
                    <a:pt x="98" y="51"/>
                  </a:cubicBezTo>
                  <a:cubicBezTo>
                    <a:pt x="95" y="51"/>
                    <a:pt x="92" y="50"/>
                    <a:pt x="88" y="50"/>
                  </a:cubicBezTo>
                  <a:cubicBezTo>
                    <a:pt x="92" y="64"/>
                    <a:pt x="92" y="64"/>
                    <a:pt x="92" y="64"/>
                  </a:cubicBezTo>
                  <a:cubicBezTo>
                    <a:pt x="106" y="64"/>
                    <a:pt x="106" y="64"/>
                    <a:pt x="106" y="64"/>
                  </a:cubicBezTo>
                  <a:cubicBezTo>
                    <a:pt x="113" y="64"/>
                    <a:pt x="117" y="60"/>
                    <a:pt x="117" y="53"/>
                  </a:cubicBezTo>
                  <a:cubicBezTo>
                    <a:pt x="117" y="0"/>
                    <a:pt x="117" y="0"/>
                    <a:pt x="117" y="0"/>
                  </a:cubicBezTo>
                  <a:lnTo>
                    <a:pt x="60" y="0"/>
                  </a:lnTo>
                  <a:close/>
                  <a:moveTo>
                    <a:pt x="21" y="30"/>
                  </a:moveTo>
                  <a:cubicBezTo>
                    <a:pt x="36" y="30"/>
                    <a:pt x="36" y="30"/>
                    <a:pt x="36" y="30"/>
                  </a:cubicBezTo>
                  <a:cubicBezTo>
                    <a:pt x="36" y="38"/>
                    <a:pt x="36" y="38"/>
                    <a:pt x="36" y="38"/>
                  </a:cubicBezTo>
                  <a:cubicBezTo>
                    <a:pt x="21" y="38"/>
                    <a:pt x="21" y="38"/>
                    <a:pt x="21" y="38"/>
                  </a:cubicBezTo>
                  <a:lnTo>
                    <a:pt x="21" y="30"/>
                  </a:lnTo>
                  <a:close/>
                  <a:moveTo>
                    <a:pt x="21" y="12"/>
                  </a:moveTo>
                  <a:cubicBezTo>
                    <a:pt x="36" y="12"/>
                    <a:pt x="36" y="12"/>
                    <a:pt x="36" y="12"/>
                  </a:cubicBezTo>
                  <a:cubicBezTo>
                    <a:pt x="36" y="19"/>
                    <a:pt x="36" y="19"/>
                    <a:pt x="36" y="19"/>
                  </a:cubicBezTo>
                  <a:cubicBezTo>
                    <a:pt x="21" y="19"/>
                    <a:pt x="21" y="19"/>
                    <a:pt x="21" y="19"/>
                  </a:cubicBezTo>
                  <a:lnTo>
                    <a:pt x="21" y="12"/>
                  </a:lnTo>
                  <a:close/>
                  <a:moveTo>
                    <a:pt x="51" y="0"/>
                  </a:moveTo>
                  <a:cubicBezTo>
                    <a:pt x="7" y="0"/>
                    <a:pt x="7" y="0"/>
                    <a:pt x="7" y="0"/>
                  </a:cubicBezTo>
                  <a:cubicBezTo>
                    <a:pt x="7" y="61"/>
                    <a:pt x="7" y="61"/>
                    <a:pt x="7" y="61"/>
                  </a:cubicBezTo>
                  <a:cubicBezTo>
                    <a:pt x="21" y="61"/>
                    <a:pt x="21" y="61"/>
                    <a:pt x="21" y="61"/>
                  </a:cubicBezTo>
                  <a:cubicBezTo>
                    <a:pt x="21" y="50"/>
                    <a:pt x="21" y="50"/>
                    <a:pt x="21" y="50"/>
                  </a:cubicBezTo>
                  <a:cubicBezTo>
                    <a:pt x="51" y="50"/>
                    <a:pt x="51" y="50"/>
                    <a:pt x="51" y="50"/>
                  </a:cubicBezTo>
                  <a:lnTo>
                    <a:pt x="51" y="0"/>
                  </a:lnTo>
                  <a:close/>
                  <a:moveTo>
                    <a:pt x="28" y="79"/>
                  </a:moveTo>
                  <a:cubicBezTo>
                    <a:pt x="39" y="79"/>
                    <a:pt x="39" y="79"/>
                    <a:pt x="39" y="79"/>
                  </a:cubicBezTo>
                  <a:cubicBezTo>
                    <a:pt x="39" y="98"/>
                    <a:pt x="39" y="98"/>
                    <a:pt x="39" y="98"/>
                  </a:cubicBezTo>
                  <a:cubicBezTo>
                    <a:pt x="28" y="98"/>
                    <a:pt x="28" y="98"/>
                    <a:pt x="28" y="98"/>
                  </a:cubicBezTo>
                  <a:lnTo>
                    <a:pt x="28" y="79"/>
                  </a:lnTo>
                  <a:close/>
                  <a:moveTo>
                    <a:pt x="79" y="79"/>
                  </a:moveTo>
                  <a:cubicBezTo>
                    <a:pt x="91" y="79"/>
                    <a:pt x="91" y="79"/>
                    <a:pt x="91" y="79"/>
                  </a:cubicBezTo>
                  <a:cubicBezTo>
                    <a:pt x="91" y="98"/>
                    <a:pt x="91" y="98"/>
                    <a:pt x="91" y="98"/>
                  </a:cubicBezTo>
                  <a:cubicBezTo>
                    <a:pt x="79" y="98"/>
                    <a:pt x="79" y="98"/>
                    <a:pt x="79" y="98"/>
                  </a:cubicBezTo>
                  <a:lnTo>
                    <a:pt x="79" y="79"/>
                  </a:lnTo>
                  <a:close/>
                  <a:moveTo>
                    <a:pt x="14" y="67"/>
                  </a:moveTo>
                  <a:cubicBezTo>
                    <a:pt x="14" y="98"/>
                    <a:pt x="14" y="98"/>
                    <a:pt x="14" y="98"/>
                  </a:cubicBezTo>
                  <a:cubicBezTo>
                    <a:pt x="0" y="98"/>
                    <a:pt x="0" y="98"/>
                    <a:pt x="0" y="98"/>
                  </a:cubicBezTo>
                  <a:cubicBezTo>
                    <a:pt x="0" y="111"/>
                    <a:pt x="0" y="111"/>
                    <a:pt x="0" y="111"/>
                  </a:cubicBezTo>
                  <a:cubicBezTo>
                    <a:pt x="120" y="111"/>
                    <a:pt x="120" y="111"/>
                    <a:pt x="120" y="111"/>
                  </a:cubicBezTo>
                  <a:cubicBezTo>
                    <a:pt x="120" y="98"/>
                    <a:pt x="120" y="98"/>
                    <a:pt x="120" y="98"/>
                  </a:cubicBezTo>
                  <a:cubicBezTo>
                    <a:pt x="107" y="98"/>
                    <a:pt x="107" y="98"/>
                    <a:pt x="107" y="98"/>
                  </a:cubicBezTo>
                  <a:cubicBezTo>
                    <a:pt x="107" y="67"/>
                    <a:pt x="107" y="67"/>
                    <a:pt x="107" y="67"/>
                  </a:cubicBezTo>
                  <a:lnTo>
                    <a:pt x="14" y="67"/>
                  </a:lnTo>
                  <a:close/>
                  <a:moveTo>
                    <a:pt x="54" y="79"/>
                  </a:moveTo>
                  <a:cubicBezTo>
                    <a:pt x="64" y="79"/>
                    <a:pt x="64" y="79"/>
                    <a:pt x="64" y="79"/>
                  </a:cubicBezTo>
                  <a:cubicBezTo>
                    <a:pt x="64" y="98"/>
                    <a:pt x="64" y="98"/>
                    <a:pt x="64" y="98"/>
                  </a:cubicBezTo>
                  <a:cubicBezTo>
                    <a:pt x="54" y="98"/>
                    <a:pt x="54" y="98"/>
                    <a:pt x="54" y="98"/>
                  </a:cubicBezTo>
                  <a:lnTo>
                    <a:pt x="54" y="7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2" name="Rectangle 19"/>
            <p:cNvSpPr>
              <a:spLocks noChangeArrowheads="1"/>
            </p:cNvSpPr>
            <p:nvPr/>
          </p:nvSpPr>
          <p:spPr bwMode="auto">
            <a:xfrm>
              <a:off x="4110" y="1141"/>
              <a:ext cx="11" cy="8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93" name="Freeform 20"/>
            <p:cNvSpPr>
              <a:spLocks/>
            </p:cNvSpPr>
            <p:nvPr/>
          </p:nvSpPr>
          <p:spPr bwMode="auto">
            <a:xfrm>
              <a:off x="4139" y="1162"/>
              <a:ext cx="48" cy="62"/>
            </a:xfrm>
            <a:custGeom>
              <a:avLst/>
              <a:gdLst>
                <a:gd name="T0" fmla="*/ 42 w 45"/>
                <a:gd name="T1" fmla="*/ 2 h 59"/>
                <a:gd name="T2" fmla="*/ 42 w 45"/>
                <a:gd name="T3" fmla="*/ 9 h 59"/>
                <a:gd name="T4" fmla="*/ 66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10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4" y="4"/>
                    <a:pt x="16"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5"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4" name="Freeform 21"/>
            <p:cNvSpPr>
              <a:spLocks/>
            </p:cNvSpPr>
            <p:nvPr/>
          </p:nvSpPr>
          <p:spPr bwMode="auto">
            <a:xfrm>
              <a:off x="4196" y="1148"/>
              <a:ext cx="29" cy="80"/>
            </a:xfrm>
            <a:custGeom>
              <a:avLst/>
              <a:gdLst>
                <a:gd name="T0" fmla="*/ 89 w 27"/>
                <a:gd name="T1" fmla="*/ 62 h 75"/>
                <a:gd name="T2" fmla="*/ 137 w 27"/>
                <a:gd name="T3" fmla="*/ 62 h 75"/>
                <a:gd name="T4" fmla="*/ 137 w 27"/>
                <a:gd name="T5" fmla="*/ 103 h 75"/>
                <a:gd name="T6" fmla="*/ 89 w 27"/>
                <a:gd name="T7" fmla="*/ 103 h 75"/>
                <a:gd name="T8" fmla="*/ 89 w 27"/>
                <a:gd name="T9" fmla="*/ 274 h 75"/>
                <a:gd name="T10" fmla="*/ 137 w 27"/>
                <a:gd name="T11" fmla="*/ 288 h 75"/>
                <a:gd name="T12" fmla="*/ 137 w 27"/>
                <a:gd name="T13" fmla="*/ 326 h 75"/>
                <a:gd name="T14" fmla="*/ 83 w 27"/>
                <a:gd name="T15" fmla="*/ 327 h 75"/>
                <a:gd name="T16" fmla="*/ 44 w 27"/>
                <a:gd name="T17" fmla="*/ 292 h 75"/>
                <a:gd name="T18" fmla="*/ 44 w 27"/>
                <a:gd name="T19" fmla="*/ 103 h 75"/>
                <a:gd name="T20" fmla="*/ 0 w 27"/>
                <a:gd name="T21" fmla="*/ 103 h 75"/>
                <a:gd name="T22" fmla="*/ 0 w 27"/>
                <a:gd name="T23" fmla="*/ 62 h 75"/>
                <a:gd name="T24" fmla="*/ 44 w 27"/>
                <a:gd name="T25" fmla="*/ 62 h 75"/>
                <a:gd name="T26" fmla="*/ 44 w 27"/>
                <a:gd name="T27" fmla="*/ 0 h 75"/>
                <a:gd name="T28" fmla="*/ 89 w 27"/>
                <a:gd name="T29" fmla="*/ 0 h 75"/>
                <a:gd name="T30" fmla="*/ 89 w 27"/>
                <a:gd name="T31" fmla="*/ 62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75"/>
                <a:gd name="T50" fmla="*/ 27 w 27"/>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75">
                  <a:moveTo>
                    <a:pt x="18" y="15"/>
                  </a:moveTo>
                  <a:cubicBezTo>
                    <a:pt x="27" y="15"/>
                    <a:pt x="27" y="15"/>
                    <a:pt x="27" y="15"/>
                  </a:cubicBezTo>
                  <a:cubicBezTo>
                    <a:pt x="27" y="23"/>
                    <a:pt x="27" y="23"/>
                    <a:pt x="27" y="23"/>
                  </a:cubicBezTo>
                  <a:cubicBezTo>
                    <a:pt x="18" y="23"/>
                    <a:pt x="18" y="23"/>
                    <a:pt x="18" y="23"/>
                  </a:cubicBezTo>
                  <a:cubicBezTo>
                    <a:pt x="18" y="63"/>
                    <a:pt x="18" y="63"/>
                    <a:pt x="18" y="63"/>
                  </a:cubicBezTo>
                  <a:cubicBezTo>
                    <a:pt x="18" y="67"/>
                    <a:pt x="22" y="67"/>
                    <a:pt x="27" y="66"/>
                  </a:cubicBezTo>
                  <a:cubicBezTo>
                    <a:pt x="27" y="74"/>
                    <a:pt x="27" y="74"/>
                    <a:pt x="27" y="74"/>
                  </a:cubicBezTo>
                  <a:cubicBezTo>
                    <a:pt x="23" y="75"/>
                    <a:pt x="20" y="75"/>
                    <a:pt x="17"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8" y="0"/>
                    <a:pt x="18" y="0"/>
                    <a:pt x="18" y="0"/>
                  </a:cubicBezTo>
                  <a:cubicBezTo>
                    <a:pt x="18" y="15"/>
                    <a:pt x="18" y="15"/>
                    <a:pt x="18" y="1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5" name="Freeform 22"/>
            <p:cNvSpPr>
              <a:spLocks noEditPoints="1"/>
            </p:cNvSpPr>
            <p:nvPr/>
          </p:nvSpPr>
          <p:spPr bwMode="auto">
            <a:xfrm>
              <a:off x="4231" y="1162"/>
              <a:ext cx="55" cy="66"/>
            </a:xfrm>
            <a:custGeom>
              <a:avLst/>
              <a:gdLst>
                <a:gd name="T0" fmla="*/ 189 w 52"/>
                <a:gd name="T1" fmla="*/ 143 h 62"/>
                <a:gd name="T2" fmla="*/ 169 w 52"/>
                <a:gd name="T3" fmla="*/ 40 h 62"/>
                <a:gd name="T4" fmla="*/ 105 w 52"/>
                <a:gd name="T5" fmla="*/ 0 h 62"/>
                <a:gd name="T6" fmla="*/ 8 w 52"/>
                <a:gd name="T7" fmla="*/ 40 h 62"/>
                <a:gd name="T8" fmla="*/ 1 w 52"/>
                <a:gd name="T9" fmla="*/ 128 h 62"/>
                <a:gd name="T10" fmla="*/ 6 w 52"/>
                <a:gd name="T11" fmla="*/ 224 h 62"/>
                <a:gd name="T12" fmla="*/ 99 w 52"/>
                <a:gd name="T13" fmla="*/ 261 h 62"/>
                <a:gd name="T14" fmla="*/ 169 w 52"/>
                <a:gd name="T15" fmla="*/ 224 h 62"/>
                <a:gd name="T16" fmla="*/ 183 w 52"/>
                <a:gd name="T17" fmla="*/ 175 h 62"/>
                <a:gd name="T18" fmla="*/ 154 w 52"/>
                <a:gd name="T19" fmla="*/ 175 h 62"/>
                <a:gd name="T20" fmla="*/ 98 w 52"/>
                <a:gd name="T21" fmla="*/ 225 h 62"/>
                <a:gd name="T22" fmla="*/ 50 w 52"/>
                <a:gd name="T23" fmla="*/ 197 h 62"/>
                <a:gd name="T24" fmla="*/ 40 w 52"/>
                <a:gd name="T25" fmla="*/ 143 h 62"/>
                <a:gd name="T26" fmla="*/ 189 w 52"/>
                <a:gd name="T27" fmla="*/ 143 h 62"/>
                <a:gd name="T28" fmla="*/ 42 w 52"/>
                <a:gd name="T29" fmla="*/ 111 h 62"/>
                <a:gd name="T30" fmla="*/ 56 w 52"/>
                <a:gd name="T31" fmla="*/ 52 h 62"/>
                <a:gd name="T32" fmla="*/ 104 w 52"/>
                <a:gd name="T33" fmla="*/ 38 h 62"/>
                <a:gd name="T34" fmla="*/ 138 w 52"/>
                <a:gd name="T35" fmla="*/ 52 h 62"/>
                <a:gd name="T36" fmla="*/ 154 w 52"/>
                <a:gd name="T37" fmla="*/ 111 h 62"/>
                <a:gd name="T38" fmla="*/ 42 w 52"/>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9"/>
                  </a:cubicBezTo>
                  <a:cubicBezTo>
                    <a:pt x="42" y="4"/>
                    <a:pt x="36" y="1"/>
                    <a:pt x="29" y="0"/>
                  </a:cubicBezTo>
                  <a:cubicBezTo>
                    <a:pt x="22" y="0"/>
                    <a:pt x="14" y="2"/>
                    <a:pt x="8" y="9"/>
                  </a:cubicBezTo>
                  <a:cubicBezTo>
                    <a:pt x="3" y="14"/>
                    <a:pt x="1" y="23"/>
                    <a:pt x="1" y="31"/>
                  </a:cubicBezTo>
                  <a:cubicBezTo>
                    <a:pt x="0" y="39"/>
                    <a:pt x="3" y="48"/>
                    <a:pt x="6" y="53"/>
                  </a:cubicBezTo>
                  <a:cubicBezTo>
                    <a:pt x="11" y="59"/>
                    <a:pt x="19" y="62"/>
                    <a:pt x="27" y="62"/>
                  </a:cubicBezTo>
                  <a:cubicBezTo>
                    <a:pt x="34" y="62"/>
                    <a:pt x="42" y="59"/>
                    <a:pt x="46" y="53"/>
                  </a:cubicBezTo>
                  <a:cubicBezTo>
                    <a:pt x="49" y="49"/>
                    <a:pt x="50" y="45"/>
                    <a:pt x="51" y="42"/>
                  </a:cubicBezTo>
                  <a:cubicBezTo>
                    <a:pt x="42" y="42"/>
                    <a:pt x="42" y="42"/>
                    <a:pt x="42" y="42"/>
                  </a:cubicBezTo>
                  <a:cubicBezTo>
                    <a:pt x="40" y="45"/>
                    <a:pt x="38" y="54"/>
                    <a:pt x="26" y="54"/>
                  </a:cubicBezTo>
                  <a:cubicBezTo>
                    <a:pt x="20" y="54"/>
                    <a:pt x="16" y="50"/>
                    <a:pt x="14" y="47"/>
                  </a:cubicBezTo>
                  <a:cubicBezTo>
                    <a:pt x="10" y="42"/>
                    <a:pt x="10" y="38"/>
                    <a:pt x="10" y="34"/>
                  </a:cubicBezTo>
                  <a:cubicBezTo>
                    <a:pt x="52" y="34"/>
                    <a:pt x="52" y="34"/>
                    <a:pt x="52" y="34"/>
                  </a:cubicBezTo>
                  <a:moveTo>
                    <a:pt x="11" y="26"/>
                  </a:moveTo>
                  <a:cubicBezTo>
                    <a:pt x="11" y="20"/>
                    <a:pt x="14" y="14"/>
                    <a:pt x="16" y="13"/>
                  </a:cubicBezTo>
                  <a:cubicBezTo>
                    <a:pt x="19" y="9"/>
                    <a:pt x="24" y="8"/>
                    <a:pt x="28" y="8"/>
                  </a:cubicBezTo>
                  <a:cubicBezTo>
                    <a:pt x="33" y="8"/>
                    <a:pt x="37" y="10"/>
                    <a:pt x="38" y="13"/>
                  </a:cubicBezTo>
                  <a:cubicBezTo>
                    <a:pt x="39" y="14"/>
                    <a:pt x="43"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6" name="Freeform 23"/>
            <p:cNvSpPr>
              <a:spLocks/>
            </p:cNvSpPr>
            <p:nvPr/>
          </p:nvSpPr>
          <p:spPr bwMode="auto">
            <a:xfrm>
              <a:off x="4299" y="1162"/>
              <a:ext cx="30" cy="62"/>
            </a:xfrm>
            <a:custGeom>
              <a:avLst/>
              <a:gdLst>
                <a:gd name="T0" fmla="*/ 0 w 28"/>
                <a:gd name="T1" fmla="*/ 2 h 59"/>
                <a:gd name="T2" fmla="*/ 47 w 28"/>
                <a:gd name="T3" fmla="*/ 2 h 59"/>
                <a:gd name="T4" fmla="*/ 47 w 28"/>
                <a:gd name="T5" fmla="*/ 38 h 59"/>
                <a:gd name="T6" fmla="*/ 115 w 28"/>
                <a:gd name="T7" fmla="*/ 0 h 59"/>
                <a:gd name="T8" fmla="*/ 135 w 28"/>
                <a:gd name="T9" fmla="*/ 0 h 59"/>
                <a:gd name="T10" fmla="*/ 135 w 28"/>
                <a:gd name="T11" fmla="*/ 36 h 59"/>
                <a:gd name="T12" fmla="*/ 93 w 28"/>
                <a:gd name="T13" fmla="*/ 38 h 59"/>
                <a:gd name="T14" fmla="*/ 47 w 28"/>
                <a:gd name="T15" fmla="*/ 96 h 59"/>
                <a:gd name="T16" fmla="*/ 47 w 28"/>
                <a:gd name="T17" fmla="*/ 183 h 59"/>
                <a:gd name="T18" fmla="*/ 0 w 28"/>
                <a:gd name="T19" fmla="*/ 183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9" y="1"/>
                    <a:pt x="23" y="0"/>
                  </a:cubicBezTo>
                  <a:cubicBezTo>
                    <a:pt x="28" y="0"/>
                    <a:pt x="28" y="0"/>
                    <a:pt x="28" y="0"/>
                  </a:cubicBezTo>
                  <a:cubicBezTo>
                    <a:pt x="28" y="10"/>
                    <a:pt x="28" y="10"/>
                    <a:pt x="28" y="10"/>
                  </a:cubicBezTo>
                  <a:cubicBezTo>
                    <a:pt x="24" y="10"/>
                    <a:pt x="22" y="10"/>
                    <a:pt x="19" y="11"/>
                  </a:cubicBezTo>
                  <a:cubicBezTo>
                    <a:pt x="13"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7" name="Freeform 24"/>
            <p:cNvSpPr>
              <a:spLocks/>
            </p:cNvSpPr>
            <p:nvPr/>
          </p:nvSpPr>
          <p:spPr bwMode="auto">
            <a:xfrm>
              <a:off x="4338" y="1162"/>
              <a:ext cx="48" cy="62"/>
            </a:xfrm>
            <a:custGeom>
              <a:avLst/>
              <a:gdLst>
                <a:gd name="T0" fmla="*/ 42 w 45"/>
                <a:gd name="T1" fmla="*/ 2 h 59"/>
                <a:gd name="T2" fmla="*/ 42 w 45"/>
                <a:gd name="T3" fmla="*/ 9 h 59"/>
                <a:gd name="T4" fmla="*/ 62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10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3" y="4"/>
                    <a:pt x="15"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5"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8" name="Freeform 25"/>
            <p:cNvSpPr>
              <a:spLocks noEditPoints="1"/>
            </p:cNvSpPr>
            <p:nvPr/>
          </p:nvSpPr>
          <p:spPr bwMode="auto">
            <a:xfrm>
              <a:off x="4398" y="1162"/>
              <a:ext cx="58" cy="66"/>
            </a:xfrm>
            <a:custGeom>
              <a:avLst/>
              <a:gdLst>
                <a:gd name="T0" fmla="*/ 167 w 55"/>
                <a:gd name="T1" fmla="*/ 49 h 62"/>
                <a:gd name="T2" fmla="*/ 117 w 55"/>
                <a:gd name="T3" fmla="*/ 1 h 62"/>
                <a:gd name="T4" fmla="*/ 79 w 55"/>
                <a:gd name="T5" fmla="*/ 0 h 62"/>
                <a:gd name="T6" fmla="*/ 46 w 55"/>
                <a:gd name="T7" fmla="*/ 3 h 62"/>
                <a:gd name="T8" fmla="*/ 4 w 55"/>
                <a:gd name="T9" fmla="*/ 55 h 62"/>
                <a:gd name="T10" fmla="*/ 4 w 55"/>
                <a:gd name="T11" fmla="*/ 76 h 62"/>
                <a:gd name="T12" fmla="*/ 42 w 55"/>
                <a:gd name="T13" fmla="*/ 76 h 62"/>
                <a:gd name="T14" fmla="*/ 75 w 55"/>
                <a:gd name="T15" fmla="*/ 40 h 62"/>
                <a:gd name="T16" fmla="*/ 130 w 55"/>
                <a:gd name="T17" fmla="*/ 55 h 62"/>
                <a:gd name="T18" fmla="*/ 130 w 55"/>
                <a:gd name="T19" fmla="*/ 86 h 62"/>
                <a:gd name="T20" fmla="*/ 115 w 55"/>
                <a:gd name="T21" fmla="*/ 111 h 62"/>
                <a:gd name="T22" fmla="*/ 44 w 55"/>
                <a:gd name="T23" fmla="*/ 120 h 62"/>
                <a:gd name="T24" fmla="*/ 1 w 55"/>
                <a:gd name="T25" fmla="*/ 185 h 62"/>
                <a:gd name="T26" fmla="*/ 67 w 55"/>
                <a:gd name="T27" fmla="*/ 261 h 62"/>
                <a:gd name="T28" fmla="*/ 130 w 55"/>
                <a:gd name="T29" fmla="*/ 224 h 62"/>
                <a:gd name="T30" fmla="*/ 160 w 55"/>
                <a:gd name="T31" fmla="*/ 261 h 62"/>
                <a:gd name="T32" fmla="*/ 186 w 55"/>
                <a:gd name="T33" fmla="*/ 255 h 62"/>
                <a:gd name="T34" fmla="*/ 186 w 55"/>
                <a:gd name="T35" fmla="*/ 225 h 62"/>
                <a:gd name="T36" fmla="*/ 167 w 55"/>
                <a:gd name="T37" fmla="*/ 211 h 62"/>
                <a:gd name="T38" fmla="*/ 167 w 55"/>
                <a:gd name="T39" fmla="*/ 49 h 62"/>
                <a:gd name="T40" fmla="*/ 130 w 55"/>
                <a:gd name="T41" fmla="*/ 183 h 62"/>
                <a:gd name="T42" fmla="*/ 67 w 55"/>
                <a:gd name="T43" fmla="*/ 225 h 62"/>
                <a:gd name="T44" fmla="*/ 40 w 55"/>
                <a:gd name="T45" fmla="*/ 185 h 62"/>
                <a:gd name="T46" fmla="*/ 52 w 55"/>
                <a:gd name="T47" fmla="*/ 152 h 62"/>
                <a:gd name="T48" fmla="*/ 130 w 55"/>
                <a:gd name="T49" fmla="*/ 128 h 62"/>
                <a:gd name="T50" fmla="*/ 130 w 55"/>
                <a:gd name="T51" fmla="*/ 183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9" y="12"/>
                  </a:moveTo>
                  <a:cubicBezTo>
                    <a:pt x="48" y="7"/>
                    <a:pt x="42" y="3"/>
                    <a:pt x="35" y="1"/>
                  </a:cubicBezTo>
                  <a:cubicBezTo>
                    <a:pt x="32" y="1"/>
                    <a:pt x="28" y="0"/>
                    <a:pt x="24" y="0"/>
                  </a:cubicBezTo>
                  <a:cubicBezTo>
                    <a:pt x="20" y="1"/>
                    <a:pt x="17" y="2"/>
                    <a:pt x="14" y="3"/>
                  </a:cubicBezTo>
                  <a:cubicBezTo>
                    <a:pt x="8" y="6"/>
                    <a:pt x="5" y="11"/>
                    <a:pt x="4" y="14"/>
                  </a:cubicBezTo>
                  <a:cubicBezTo>
                    <a:pt x="4" y="19"/>
                    <a:pt x="4" y="19"/>
                    <a:pt x="4" y="19"/>
                  </a:cubicBezTo>
                  <a:cubicBezTo>
                    <a:pt x="12" y="19"/>
                    <a:pt x="12" y="19"/>
                    <a:pt x="12" y="19"/>
                  </a:cubicBezTo>
                  <a:cubicBezTo>
                    <a:pt x="13" y="17"/>
                    <a:pt x="13" y="9"/>
                    <a:pt x="23" y="9"/>
                  </a:cubicBezTo>
                  <a:cubicBezTo>
                    <a:pt x="29" y="8"/>
                    <a:pt x="38" y="10"/>
                    <a:pt x="39" y="14"/>
                  </a:cubicBezTo>
                  <a:cubicBezTo>
                    <a:pt x="39" y="21"/>
                    <a:pt x="39" y="21"/>
                    <a:pt x="39" y="21"/>
                  </a:cubicBezTo>
                  <a:cubicBezTo>
                    <a:pt x="39" y="24"/>
                    <a:pt x="36" y="25"/>
                    <a:pt x="34" y="26"/>
                  </a:cubicBezTo>
                  <a:cubicBezTo>
                    <a:pt x="29" y="27"/>
                    <a:pt x="24" y="26"/>
                    <a:pt x="13" y="29"/>
                  </a:cubicBezTo>
                  <a:cubicBezTo>
                    <a:pt x="7" y="31"/>
                    <a:pt x="2" y="34"/>
                    <a:pt x="1" y="44"/>
                  </a:cubicBezTo>
                  <a:cubicBezTo>
                    <a:pt x="0" y="55"/>
                    <a:pt x="8" y="62"/>
                    <a:pt x="21" y="62"/>
                  </a:cubicBezTo>
                  <a:cubicBezTo>
                    <a:pt x="30" y="61"/>
                    <a:pt x="35" y="57"/>
                    <a:pt x="39" y="53"/>
                  </a:cubicBezTo>
                  <a:cubicBezTo>
                    <a:pt x="40" y="57"/>
                    <a:pt x="43" y="61"/>
                    <a:pt x="47" y="62"/>
                  </a:cubicBezTo>
                  <a:cubicBezTo>
                    <a:pt x="55" y="61"/>
                    <a:pt x="55" y="61"/>
                    <a:pt x="55" y="61"/>
                  </a:cubicBezTo>
                  <a:cubicBezTo>
                    <a:pt x="55" y="54"/>
                    <a:pt x="55" y="54"/>
                    <a:pt x="55" y="54"/>
                  </a:cubicBezTo>
                  <a:cubicBezTo>
                    <a:pt x="52" y="55"/>
                    <a:pt x="49" y="53"/>
                    <a:pt x="49" y="51"/>
                  </a:cubicBezTo>
                  <a:cubicBezTo>
                    <a:pt x="49" y="12"/>
                    <a:pt x="49" y="12"/>
                    <a:pt x="49" y="12"/>
                  </a:cubicBezTo>
                  <a:moveTo>
                    <a:pt x="39" y="43"/>
                  </a:moveTo>
                  <a:cubicBezTo>
                    <a:pt x="39" y="45"/>
                    <a:pt x="33" y="54"/>
                    <a:pt x="21" y="54"/>
                  </a:cubicBezTo>
                  <a:cubicBezTo>
                    <a:pt x="16" y="54"/>
                    <a:pt x="10" y="51"/>
                    <a:pt x="11" y="44"/>
                  </a:cubicBezTo>
                  <a:cubicBezTo>
                    <a:pt x="11" y="40"/>
                    <a:pt x="14" y="37"/>
                    <a:pt x="16" y="36"/>
                  </a:cubicBezTo>
                  <a:cubicBezTo>
                    <a:pt x="21" y="34"/>
                    <a:pt x="32"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99" name="Freeform 26"/>
            <p:cNvSpPr>
              <a:spLocks/>
            </p:cNvSpPr>
            <p:nvPr/>
          </p:nvSpPr>
          <p:spPr bwMode="auto">
            <a:xfrm>
              <a:off x="4461" y="1148"/>
              <a:ext cx="27" cy="80"/>
            </a:xfrm>
            <a:custGeom>
              <a:avLst/>
              <a:gdLst>
                <a:gd name="T0" fmla="*/ 41 w 26"/>
                <a:gd name="T1" fmla="*/ 62 h 75"/>
                <a:gd name="T2" fmla="*/ 59 w 26"/>
                <a:gd name="T3" fmla="*/ 62 h 75"/>
                <a:gd name="T4" fmla="*/ 59 w 26"/>
                <a:gd name="T5" fmla="*/ 103 h 75"/>
                <a:gd name="T6" fmla="*/ 41 w 26"/>
                <a:gd name="T7" fmla="*/ 103 h 75"/>
                <a:gd name="T8" fmla="*/ 41 w 26"/>
                <a:gd name="T9" fmla="*/ 274 h 75"/>
                <a:gd name="T10" fmla="*/ 59 w 26"/>
                <a:gd name="T11" fmla="*/ 288 h 75"/>
                <a:gd name="T12" fmla="*/ 59 w 26"/>
                <a:gd name="T13" fmla="*/ 326 h 75"/>
                <a:gd name="T14" fmla="*/ 39 w 26"/>
                <a:gd name="T15" fmla="*/ 327 h 75"/>
                <a:gd name="T16" fmla="*/ 8 w 26"/>
                <a:gd name="T17" fmla="*/ 292 h 75"/>
                <a:gd name="T18" fmla="*/ 8 w 26"/>
                <a:gd name="T19" fmla="*/ 103 h 75"/>
                <a:gd name="T20" fmla="*/ 0 w 26"/>
                <a:gd name="T21" fmla="*/ 103 h 75"/>
                <a:gd name="T22" fmla="*/ 0 w 26"/>
                <a:gd name="T23" fmla="*/ 62 h 75"/>
                <a:gd name="T24" fmla="*/ 8 w 26"/>
                <a:gd name="T25" fmla="*/ 62 h 75"/>
                <a:gd name="T26" fmla="*/ 8 w 26"/>
                <a:gd name="T27" fmla="*/ 0 h 75"/>
                <a:gd name="T28" fmla="*/ 41 w 26"/>
                <a:gd name="T29" fmla="*/ 0 h 75"/>
                <a:gd name="T30" fmla="*/ 41 w 26"/>
                <a:gd name="T31" fmla="*/ 62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5"/>
                <a:gd name="T50" fmla="*/ 26 w 2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5">
                  <a:moveTo>
                    <a:pt x="17" y="15"/>
                  </a:moveTo>
                  <a:cubicBezTo>
                    <a:pt x="26" y="15"/>
                    <a:pt x="26" y="15"/>
                    <a:pt x="26" y="15"/>
                  </a:cubicBezTo>
                  <a:cubicBezTo>
                    <a:pt x="26" y="23"/>
                    <a:pt x="26" y="23"/>
                    <a:pt x="26" y="23"/>
                  </a:cubicBezTo>
                  <a:cubicBezTo>
                    <a:pt x="17" y="23"/>
                    <a:pt x="17" y="23"/>
                    <a:pt x="17" y="23"/>
                  </a:cubicBezTo>
                  <a:cubicBezTo>
                    <a:pt x="17" y="63"/>
                    <a:pt x="17" y="63"/>
                    <a:pt x="17" y="63"/>
                  </a:cubicBezTo>
                  <a:cubicBezTo>
                    <a:pt x="17" y="67"/>
                    <a:pt x="21" y="67"/>
                    <a:pt x="26" y="66"/>
                  </a:cubicBezTo>
                  <a:cubicBezTo>
                    <a:pt x="26" y="74"/>
                    <a:pt x="26" y="74"/>
                    <a:pt x="26" y="74"/>
                  </a:cubicBezTo>
                  <a:cubicBezTo>
                    <a:pt x="22" y="75"/>
                    <a:pt x="20" y="75"/>
                    <a:pt x="16"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7" y="0"/>
                    <a:pt x="17" y="0"/>
                    <a:pt x="17" y="0"/>
                  </a:cubicBezTo>
                  <a:cubicBezTo>
                    <a:pt x="17" y="15"/>
                    <a:pt x="17" y="15"/>
                    <a:pt x="17" y="1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0" name="Freeform 27"/>
            <p:cNvSpPr>
              <a:spLocks noEditPoints="1"/>
            </p:cNvSpPr>
            <p:nvPr/>
          </p:nvSpPr>
          <p:spPr bwMode="auto">
            <a:xfrm>
              <a:off x="4499" y="1141"/>
              <a:ext cx="9" cy="83"/>
            </a:xfrm>
            <a:custGeom>
              <a:avLst/>
              <a:gdLst>
                <a:gd name="T0" fmla="*/ 0 w 9"/>
                <a:gd name="T1" fmla="*/ 11 h 83"/>
                <a:gd name="T2" fmla="*/ 9 w 9"/>
                <a:gd name="T3" fmla="*/ 11 h 83"/>
                <a:gd name="T4" fmla="*/ 9 w 9"/>
                <a:gd name="T5" fmla="*/ 0 h 83"/>
                <a:gd name="T6" fmla="*/ 0 w 9"/>
                <a:gd name="T7" fmla="*/ 0 h 83"/>
                <a:gd name="T8" fmla="*/ 0 w 9"/>
                <a:gd name="T9" fmla="*/ 11 h 83"/>
                <a:gd name="T10" fmla="*/ 0 w 9"/>
                <a:gd name="T11" fmla="*/ 83 h 83"/>
                <a:gd name="T12" fmla="*/ 9 w 9"/>
                <a:gd name="T13" fmla="*/ 83 h 83"/>
                <a:gd name="T14" fmla="*/ 9 w 9"/>
                <a:gd name="T15" fmla="*/ 23 h 83"/>
                <a:gd name="T16" fmla="*/ 0 w 9"/>
                <a:gd name="T17" fmla="*/ 23 h 83"/>
                <a:gd name="T18" fmla="*/ 0 w 9"/>
                <a:gd name="T19" fmla="*/ 83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3"/>
                <a:gd name="T32" fmla="*/ 9 w 9"/>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3">
                  <a:moveTo>
                    <a:pt x="0" y="11"/>
                  </a:moveTo>
                  <a:lnTo>
                    <a:pt x="9" y="11"/>
                  </a:lnTo>
                  <a:lnTo>
                    <a:pt x="9" y="0"/>
                  </a:lnTo>
                  <a:lnTo>
                    <a:pt x="0" y="0"/>
                  </a:lnTo>
                  <a:lnTo>
                    <a:pt x="0" y="11"/>
                  </a:lnTo>
                  <a:close/>
                  <a:moveTo>
                    <a:pt x="0" y="83"/>
                  </a:moveTo>
                  <a:lnTo>
                    <a:pt x="9" y="83"/>
                  </a:lnTo>
                  <a:lnTo>
                    <a:pt x="9" y="23"/>
                  </a:lnTo>
                  <a:lnTo>
                    <a:pt x="0" y="23"/>
                  </a:lnTo>
                  <a:lnTo>
                    <a:pt x="0" y="8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1" name="Freeform 28"/>
            <p:cNvSpPr>
              <a:spLocks noEditPoints="1"/>
            </p:cNvSpPr>
            <p:nvPr/>
          </p:nvSpPr>
          <p:spPr bwMode="auto">
            <a:xfrm>
              <a:off x="4521" y="1162"/>
              <a:ext cx="54" cy="66"/>
            </a:xfrm>
            <a:custGeom>
              <a:avLst/>
              <a:gdLst>
                <a:gd name="T0" fmla="*/ 4 w 51"/>
                <a:gd name="T1" fmla="*/ 211 h 62"/>
                <a:gd name="T2" fmla="*/ 93 w 51"/>
                <a:gd name="T3" fmla="*/ 261 h 62"/>
                <a:gd name="T4" fmla="*/ 174 w 51"/>
                <a:gd name="T5" fmla="*/ 211 h 62"/>
                <a:gd name="T6" fmla="*/ 188 w 51"/>
                <a:gd name="T7" fmla="*/ 128 h 62"/>
                <a:gd name="T8" fmla="*/ 174 w 51"/>
                <a:gd name="T9" fmla="*/ 49 h 62"/>
                <a:gd name="T10" fmla="*/ 93 w 51"/>
                <a:gd name="T11" fmla="*/ 0 h 62"/>
                <a:gd name="T12" fmla="*/ 4 w 51"/>
                <a:gd name="T13" fmla="*/ 49 h 62"/>
                <a:gd name="T14" fmla="*/ 0 w 51"/>
                <a:gd name="T15" fmla="*/ 128 h 62"/>
                <a:gd name="T16" fmla="*/ 4 w 51"/>
                <a:gd name="T17" fmla="*/ 211 h 62"/>
                <a:gd name="T18" fmla="*/ 93 w 51"/>
                <a:gd name="T19" fmla="*/ 224 h 62"/>
                <a:gd name="T20" fmla="*/ 44 w 51"/>
                <a:gd name="T21" fmla="*/ 185 h 62"/>
                <a:gd name="T22" fmla="*/ 38 w 51"/>
                <a:gd name="T23" fmla="*/ 128 h 62"/>
                <a:gd name="T24" fmla="*/ 42 w 51"/>
                <a:gd name="T25" fmla="*/ 71 h 62"/>
                <a:gd name="T26" fmla="*/ 93 w 51"/>
                <a:gd name="T27" fmla="*/ 43 h 62"/>
                <a:gd name="T28" fmla="*/ 145 w 51"/>
                <a:gd name="T29" fmla="*/ 71 h 62"/>
                <a:gd name="T30" fmla="*/ 155 w 51"/>
                <a:gd name="T31" fmla="*/ 128 h 62"/>
                <a:gd name="T32" fmla="*/ 145 w 51"/>
                <a:gd name="T33" fmla="*/ 185 h 62"/>
                <a:gd name="T34" fmla="*/ 93 w 51"/>
                <a:gd name="T35" fmla="*/ 224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1"/>
                  </a:moveTo>
                  <a:cubicBezTo>
                    <a:pt x="9" y="59"/>
                    <a:pt x="17" y="62"/>
                    <a:pt x="25" y="62"/>
                  </a:cubicBezTo>
                  <a:cubicBezTo>
                    <a:pt x="34" y="62"/>
                    <a:pt x="42" y="59"/>
                    <a:pt x="47" y="51"/>
                  </a:cubicBezTo>
                  <a:cubicBezTo>
                    <a:pt x="50" y="45"/>
                    <a:pt x="51" y="38"/>
                    <a:pt x="51" y="31"/>
                  </a:cubicBezTo>
                  <a:cubicBezTo>
                    <a:pt x="51" y="24"/>
                    <a:pt x="50" y="17"/>
                    <a:pt x="47" y="12"/>
                  </a:cubicBezTo>
                  <a:cubicBezTo>
                    <a:pt x="42" y="4"/>
                    <a:pt x="34" y="0"/>
                    <a:pt x="25" y="0"/>
                  </a:cubicBezTo>
                  <a:cubicBezTo>
                    <a:pt x="17" y="0"/>
                    <a:pt x="9" y="4"/>
                    <a:pt x="4" y="12"/>
                  </a:cubicBezTo>
                  <a:cubicBezTo>
                    <a:pt x="1" y="17"/>
                    <a:pt x="0" y="24"/>
                    <a:pt x="0" y="31"/>
                  </a:cubicBezTo>
                  <a:cubicBezTo>
                    <a:pt x="0" y="38"/>
                    <a:pt x="1" y="45"/>
                    <a:pt x="4" y="51"/>
                  </a:cubicBezTo>
                  <a:moveTo>
                    <a:pt x="25" y="53"/>
                  </a:moveTo>
                  <a:cubicBezTo>
                    <a:pt x="20" y="53"/>
                    <a:pt x="15" y="50"/>
                    <a:pt x="12" y="44"/>
                  </a:cubicBezTo>
                  <a:cubicBezTo>
                    <a:pt x="10" y="40"/>
                    <a:pt x="9" y="35"/>
                    <a:pt x="9" y="31"/>
                  </a:cubicBezTo>
                  <a:cubicBezTo>
                    <a:pt x="9" y="27"/>
                    <a:pt x="10" y="23"/>
                    <a:pt x="11" y="18"/>
                  </a:cubicBezTo>
                  <a:cubicBezTo>
                    <a:pt x="14" y="12"/>
                    <a:pt x="20" y="9"/>
                    <a:pt x="25" y="10"/>
                  </a:cubicBezTo>
                  <a:cubicBezTo>
                    <a:pt x="31" y="10"/>
                    <a:pt x="36" y="12"/>
                    <a:pt x="39" y="18"/>
                  </a:cubicBezTo>
                  <a:cubicBezTo>
                    <a:pt x="41" y="23"/>
                    <a:pt x="42" y="27"/>
                    <a:pt x="42" y="31"/>
                  </a:cubicBezTo>
                  <a:cubicBezTo>
                    <a:pt x="42" y="35"/>
                    <a:pt x="41" y="40"/>
                    <a:pt x="39" y="44"/>
                  </a:cubicBezTo>
                  <a:cubicBezTo>
                    <a:pt x="36" y="50"/>
                    <a:pt x="31" y="53"/>
                    <a:pt x="25"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2" name="Freeform 29"/>
            <p:cNvSpPr>
              <a:spLocks/>
            </p:cNvSpPr>
            <p:nvPr/>
          </p:nvSpPr>
          <p:spPr bwMode="auto">
            <a:xfrm>
              <a:off x="4589" y="1162"/>
              <a:ext cx="48" cy="62"/>
            </a:xfrm>
            <a:custGeom>
              <a:avLst/>
              <a:gdLst>
                <a:gd name="T0" fmla="*/ 42 w 45"/>
                <a:gd name="T1" fmla="*/ 2 h 59"/>
                <a:gd name="T2" fmla="*/ 42 w 45"/>
                <a:gd name="T3" fmla="*/ 9 h 59"/>
                <a:gd name="T4" fmla="*/ 66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10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3" y="4"/>
                    <a:pt x="16"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5"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3" name="Freeform 30"/>
            <p:cNvSpPr>
              <a:spLocks noEditPoints="1"/>
            </p:cNvSpPr>
            <p:nvPr/>
          </p:nvSpPr>
          <p:spPr bwMode="auto">
            <a:xfrm>
              <a:off x="4650" y="1162"/>
              <a:ext cx="57" cy="66"/>
            </a:xfrm>
            <a:custGeom>
              <a:avLst/>
              <a:gdLst>
                <a:gd name="T0" fmla="*/ 168 w 54"/>
                <a:gd name="T1" fmla="*/ 49 h 62"/>
                <a:gd name="T2" fmla="*/ 117 w 54"/>
                <a:gd name="T3" fmla="*/ 1 h 62"/>
                <a:gd name="T4" fmla="*/ 79 w 54"/>
                <a:gd name="T5" fmla="*/ 0 h 62"/>
                <a:gd name="T6" fmla="*/ 45 w 54"/>
                <a:gd name="T7" fmla="*/ 3 h 62"/>
                <a:gd name="T8" fmla="*/ 3 w 54"/>
                <a:gd name="T9" fmla="*/ 55 h 62"/>
                <a:gd name="T10" fmla="*/ 3 w 54"/>
                <a:gd name="T11" fmla="*/ 76 h 62"/>
                <a:gd name="T12" fmla="*/ 43 w 54"/>
                <a:gd name="T13" fmla="*/ 76 h 62"/>
                <a:gd name="T14" fmla="*/ 75 w 54"/>
                <a:gd name="T15" fmla="*/ 40 h 62"/>
                <a:gd name="T16" fmla="*/ 131 w 54"/>
                <a:gd name="T17" fmla="*/ 55 h 62"/>
                <a:gd name="T18" fmla="*/ 131 w 54"/>
                <a:gd name="T19" fmla="*/ 86 h 62"/>
                <a:gd name="T20" fmla="*/ 117 w 54"/>
                <a:gd name="T21" fmla="*/ 111 h 62"/>
                <a:gd name="T22" fmla="*/ 43 w 54"/>
                <a:gd name="T23" fmla="*/ 120 h 62"/>
                <a:gd name="T24" fmla="*/ 0 w 54"/>
                <a:gd name="T25" fmla="*/ 185 h 62"/>
                <a:gd name="T26" fmla="*/ 67 w 54"/>
                <a:gd name="T27" fmla="*/ 261 h 62"/>
                <a:gd name="T28" fmla="*/ 135 w 54"/>
                <a:gd name="T29" fmla="*/ 224 h 62"/>
                <a:gd name="T30" fmla="*/ 163 w 54"/>
                <a:gd name="T31" fmla="*/ 261 h 62"/>
                <a:gd name="T32" fmla="*/ 187 w 54"/>
                <a:gd name="T33" fmla="*/ 255 h 62"/>
                <a:gd name="T34" fmla="*/ 187 w 54"/>
                <a:gd name="T35" fmla="*/ 225 h 62"/>
                <a:gd name="T36" fmla="*/ 168 w 54"/>
                <a:gd name="T37" fmla="*/ 211 h 62"/>
                <a:gd name="T38" fmla="*/ 168 w 54"/>
                <a:gd name="T39" fmla="*/ 49 h 62"/>
                <a:gd name="T40" fmla="*/ 131 w 54"/>
                <a:gd name="T41" fmla="*/ 183 h 62"/>
                <a:gd name="T42" fmla="*/ 67 w 54"/>
                <a:gd name="T43" fmla="*/ 225 h 62"/>
                <a:gd name="T44" fmla="*/ 39 w 54"/>
                <a:gd name="T45" fmla="*/ 185 h 62"/>
                <a:gd name="T46" fmla="*/ 51 w 54"/>
                <a:gd name="T47" fmla="*/ 152 h 62"/>
                <a:gd name="T48" fmla="*/ 131 w 54"/>
                <a:gd name="T49" fmla="*/ 128 h 62"/>
                <a:gd name="T50" fmla="*/ 131 w 54"/>
                <a:gd name="T51" fmla="*/ 183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62"/>
                <a:gd name="T80" fmla="*/ 54 w 54"/>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62">
                  <a:moveTo>
                    <a:pt x="48" y="12"/>
                  </a:moveTo>
                  <a:cubicBezTo>
                    <a:pt x="47" y="7"/>
                    <a:pt x="42" y="3"/>
                    <a:pt x="34" y="1"/>
                  </a:cubicBezTo>
                  <a:cubicBezTo>
                    <a:pt x="31" y="1"/>
                    <a:pt x="27" y="0"/>
                    <a:pt x="23" y="0"/>
                  </a:cubicBezTo>
                  <a:cubicBezTo>
                    <a:pt x="19" y="1"/>
                    <a:pt x="16" y="2"/>
                    <a:pt x="13" y="3"/>
                  </a:cubicBezTo>
                  <a:cubicBezTo>
                    <a:pt x="7" y="6"/>
                    <a:pt x="4" y="11"/>
                    <a:pt x="3" y="14"/>
                  </a:cubicBezTo>
                  <a:cubicBezTo>
                    <a:pt x="3" y="19"/>
                    <a:pt x="3" y="19"/>
                    <a:pt x="3" y="19"/>
                  </a:cubicBezTo>
                  <a:cubicBezTo>
                    <a:pt x="12" y="19"/>
                    <a:pt x="12" y="19"/>
                    <a:pt x="12" y="19"/>
                  </a:cubicBezTo>
                  <a:cubicBezTo>
                    <a:pt x="12" y="17"/>
                    <a:pt x="12" y="9"/>
                    <a:pt x="22" y="9"/>
                  </a:cubicBezTo>
                  <a:cubicBezTo>
                    <a:pt x="29" y="8"/>
                    <a:pt x="37" y="10"/>
                    <a:pt x="38" y="14"/>
                  </a:cubicBezTo>
                  <a:cubicBezTo>
                    <a:pt x="38" y="21"/>
                    <a:pt x="38" y="21"/>
                    <a:pt x="38" y="21"/>
                  </a:cubicBezTo>
                  <a:cubicBezTo>
                    <a:pt x="38" y="24"/>
                    <a:pt x="35" y="25"/>
                    <a:pt x="34" y="26"/>
                  </a:cubicBezTo>
                  <a:cubicBezTo>
                    <a:pt x="28" y="27"/>
                    <a:pt x="23" y="26"/>
                    <a:pt x="12" y="29"/>
                  </a:cubicBezTo>
                  <a:cubicBezTo>
                    <a:pt x="7" y="31"/>
                    <a:pt x="1" y="34"/>
                    <a:pt x="0" y="44"/>
                  </a:cubicBezTo>
                  <a:cubicBezTo>
                    <a:pt x="0" y="55"/>
                    <a:pt x="8" y="62"/>
                    <a:pt x="20" y="62"/>
                  </a:cubicBezTo>
                  <a:cubicBezTo>
                    <a:pt x="29" y="61"/>
                    <a:pt x="34" y="57"/>
                    <a:pt x="39" y="53"/>
                  </a:cubicBezTo>
                  <a:cubicBezTo>
                    <a:pt x="39" y="57"/>
                    <a:pt x="42" y="61"/>
                    <a:pt x="46" y="62"/>
                  </a:cubicBezTo>
                  <a:cubicBezTo>
                    <a:pt x="54" y="61"/>
                    <a:pt x="54" y="61"/>
                    <a:pt x="54" y="61"/>
                  </a:cubicBezTo>
                  <a:cubicBezTo>
                    <a:pt x="54" y="54"/>
                    <a:pt x="54" y="54"/>
                    <a:pt x="54" y="54"/>
                  </a:cubicBezTo>
                  <a:cubicBezTo>
                    <a:pt x="51" y="55"/>
                    <a:pt x="48" y="53"/>
                    <a:pt x="48" y="51"/>
                  </a:cubicBezTo>
                  <a:cubicBezTo>
                    <a:pt x="48" y="12"/>
                    <a:pt x="48" y="12"/>
                    <a:pt x="48" y="12"/>
                  </a:cubicBezTo>
                  <a:moveTo>
                    <a:pt x="38" y="43"/>
                  </a:moveTo>
                  <a:cubicBezTo>
                    <a:pt x="38" y="45"/>
                    <a:pt x="32" y="54"/>
                    <a:pt x="20" y="54"/>
                  </a:cubicBezTo>
                  <a:cubicBezTo>
                    <a:pt x="15" y="54"/>
                    <a:pt x="10" y="51"/>
                    <a:pt x="10" y="44"/>
                  </a:cubicBezTo>
                  <a:cubicBezTo>
                    <a:pt x="10" y="40"/>
                    <a:pt x="14" y="37"/>
                    <a:pt x="15" y="36"/>
                  </a:cubicBezTo>
                  <a:cubicBezTo>
                    <a:pt x="21" y="34"/>
                    <a:pt x="31" y="34"/>
                    <a:pt x="38" y="31"/>
                  </a:cubicBezTo>
                  <a:lnTo>
                    <a:pt x="38"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4" name="Rectangle 31"/>
            <p:cNvSpPr>
              <a:spLocks noChangeArrowheads="1"/>
            </p:cNvSpPr>
            <p:nvPr/>
          </p:nvSpPr>
          <p:spPr bwMode="auto">
            <a:xfrm>
              <a:off x="4718" y="1141"/>
              <a:ext cx="9" cy="8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6005" name="Freeform 32"/>
            <p:cNvSpPr>
              <a:spLocks/>
            </p:cNvSpPr>
            <p:nvPr/>
          </p:nvSpPr>
          <p:spPr bwMode="auto">
            <a:xfrm>
              <a:off x="4778" y="1141"/>
              <a:ext cx="57" cy="83"/>
            </a:xfrm>
            <a:custGeom>
              <a:avLst/>
              <a:gdLst>
                <a:gd name="T0" fmla="*/ 0 w 57"/>
                <a:gd name="T1" fmla="*/ 0 h 83"/>
                <a:gd name="T2" fmla="*/ 57 w 57"/>
                <a:gd name="T3" fmla="*/ 0 h 83"/>
                <a:gd name="T4" fmla="*/ 57 w 57"/>
                <a:gd name="T5" fmla="*/ 9 h 83"/>
                <a:gd name="T6" fmla="*/ 11 w 57"/>
                <a:gd name="T7" fmla="*/ 9 h 83"/>
                <a:gd name="T8" fmla="*/ 11 w 57"/>
                <a:gd name="T9" fmla="*/ 36 h 83"/>
                <a:gd name="T10" fmla="*/ 51 w 57"/>
                <a:gd name="T11" fmla="*/ 36 h 83"/>
                <a:gd name="T12" fmla="*/ 51 w 57"/>
                <a:gd name="T13" fmla="*/ 45 h 83"/>
                <a:gd name="T14" fmla="*/ 11 w 57"/>
                <a:gd name="T15" fmla="*/ 45 h 83"/>
                <a:gd name="T16" fmla="*/ 11 w 57"/>
                <a:gd name="T17" fmla="*/ 83 h 83"/>
                <a:gd name="T18" fmla="*/ 0 w 57"/>
                <a:gd name="T19" fmla="*/ 83 h 83"/>
                <a:gd name="T20" fmla="*/ 0 w 57"/>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83"/>
                <a:gd name="T35" fmla="*/ 57 w 5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83">
                  <a:moveTo>
                    <a:pt x="0" y="0"/>
                  </a:moveTo>
                  <a:lnTo>
                    <a:pt x="57" y="0"/>
                  </a:lnTo>
                  <a:lnTo>
                    <a:pt x="57" y="9"/>
                  </a:lnTo>
                  <a:lnTo>
                    <a:pt x="11" y="9"/>
                  </a:lnTo>
                  <a:lnTo>
                    <a:pt x="11" y="36"/>
                  </a:lnTo>
                  <a:lnTo>
                    <a:pt x="51" y="36"/>
                  </a:lnTo>
                  <a:lnTo>
                    <a:pt x="51" y="45"/>
                  </a:lnTo>
                  <a:lnTo>
                    <a:pt x="11" y="45"/>
                  </a:lnTo>
                  <a:lnTo>
                    <a:pt x="11" y="83"/>
                  </a:lnTo>
                  <a:lnTo>
                    <a:pt x="0" y="83"/>
                  </a:lnTo>
                  <a:lnTo>
                    <a:pt x="0"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6" name="Freeform 33"/>
            <p:cNvSpPr>
              <a:spLocks/>
            </p:cNvSpPr>
            <p:nvPr/>
          </p:nvSpPr>
          <p:spPr bwMode="auto">
            <a:xfrm>
              <a:off x="4778" y="1141"/>
              <a:ext cx="57" cy="83"/>
            </a:xfrm>
            <a:custGeom>
              <a:avLst/>
              <a:gdLst>
                <a:gd name="T0" fmla="*/ 0 w 57"/>
                <a:gd name="T1" fmla="*/ 0 h 83"/>
                <a:gd name="T2" fmla="*/ 57 w 57"/>
                <a:gd name="T3" fmla="*/ 0 h 83"/>
                <a:gd name="T4" fmla="*/ 57 w 57"/>
                <a:gd name="T5" fmla="*/ 9 h 83"/>
                <a:gd name="T6" fmla="*/ 11 w 57"/>
                <a:gd name="T7" fmla="*/ 9 h 83"/>
                <a:gd name="T8" fmla="*/ 11 w 57"/>
                <a:gd name="T9" fmla="*/ 36 h 83"/>
                <a:gd name="T10" fmla="*/ 51 w 57"/>
                <a:gd name="T11" fmla="*/ 36 h 83"/>
                <a:gd name="T12" fmla="*/ 51 w 57"/>
                <a:gd name="T13" fmla="*/ 45 h 83"/>
                <a:gd name="T14" fmla="*/ 11 w 57"/>
                <a:gd name="T15" fmla="*/ 45 h 83"/>
                <a:gd name="T16" fmla="*/ 11 w 57"/>
                <a:gd name="T17" fmla="*/ 83 h 83"/>
                <a:gd name="T18" fmla="*/ 0 w 57"/>
                <a:gd name="T19" fmla="*/ 83 h 83"/>
                <a:gd name="T20" fmla="*/ 0 w 57"/>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83"/>
                <a:gd name="T35" fmla="*/ 57 w 57"/>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83">
                  <a:moveTo>
                    <a:pt x="0" y="0"/>
                  </a:moveTo>
                  <a:lnTo>
                    <a:pt x="57" y="0"/>
                  </a:lnTo>
                  <a:lnTo>
                    <a:pt x="57" y="9"/>
                  </a:lnTo>
                  <a:lnTo>
                    <a:pt x="11" y="9"/>
                  </a:lnTo>
                  <a:lnTo>
                    <a:pt x="11" y="36"/>
                  </a:lnTo>
                  <a:lnTo>
                    <a:pt x="51" y="36"/>
                  </a:lnTo>
                  <a:lnTo>
                    <a:pt x="51" y="45"/>
                  </a:lnTo>
                  <a:lnTo>
                    <a:pt x="11" y="45"/>
                  </a:lnTo>
                  <a:lnTo>
                    <a:pt x="11" y="83"/>
                  </a:lnTo>
                  <a:lnTo>
                    <a:pt x="0" y="8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7" name="Freeform 34"/>
            <p:cNvSpPr>
              <a:spLocks noEditPoints="1"/>
            </p:cNvSpPr>
            <p:nvPr/>
          </p:nvSpPr>
          <p:spPr bwMode="auto">
            <a:xfrm>
              <a:off x="4843" y="1162"/>
              <a:ext cx="54" cy="66"/>
            </a:xfrm>
            <a:custGeom>
              <a:avLst/>
              <a:gdLst>
                <a:gd name="T0" fmla="*/ 188 w 51"/>
                <a:gd name="T1" fmla="*/ 143 h 62"/>
                <a:gd name="T2" fmla="*/ 168 w 51"/>
                <a:gd name="T3" fmla="*/ 40 h 62"/>
                <a:gd name="T4" fmla="*/ 104 w 51"/>
                <a:gd name="T5" fmla="*/ 0 h 62"/>
                <a:gd name="T6" fmla="*/ 7 w 51"/>
                <a:gd name="T7" fmla="*/ 40 h 62"/>
                <a:gd name="T8" fmla="*/ 0 w 51"/>
                <a:gd name="T9" fmla="*/ 128 h 62"/>
                <a:gd name="T10" fmla="*/ 6 w 51"/>
                <a:gd name="T11" fmla="*/ 224 h 62"/>
                <a:gd name="T12" fmla="*/ 98 w 51"/>
                <a:gd name="T13" fmla="*/ 261 h 62"/>
                <a:gd name="T14" fmla="*/ 168 w 51"/>
                <a:gd name="T15" fmla="*/ 224 h 62"/>
                <a:gd name="T16" fmla="*/ 184 w 51"/>
                <a:gd name="T17" fmla="*/ 175 h 62"/>
                <a:gd name="T18" fmla="*/ 154 w 51"/>
                <a:gd name="T19" fmla="*/ 175 h 62"/>
                <a:gd name="T20" fmla="*/ 98 w 51"/>
                <a:gd name="T21" fmla="*/ 225 h 62"/>
                <a:gd name="T22" fmla="*/ 47 w 51"/>
                <a:gd name="T23" fmla="*/ 197 h 62"/>
                <a:gd name="T24" fmla="*/ 40 w 51"/>
                <a:gd name="T25" fmla="*/ 143 h 62"/>
                <a:gd name="T26" fmla="*/ 188 w 51"/>
                <a:gd name="T27" fmla="*/ 143 h 62"/>
                <a:gd name="T28" fmla="*/ 40 w 51"/>
                <a:gd name="T29" fmla="*/ 111 h 62"/>
                <a:gd name="T30" fmla="*/ 53 w 51"/>
                <a:gd name="T31" fmla="*/ 52 h 62"/>
                <a:gd name="T32" fmla="*/ 103 w 51"/>
                <a:gd name="T33" fmla="*/ 38 h 62"/>
                <a:gd name="T34" fmla="*/ 137 w 51"/>
                <a:gd name="T35" fmla="*/ 52 h 62"/>
                <a:gd name="T36" fmla="*/ 154 w 51"/>
                <a:gd name="T37" fmla="*/ 111 h 62"/>
                <a:gd name="T38" fmla="*/ 40 w 51"/>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9"/>
                  </a:cubicBezTo>
                  <a:cubicBezTo>
                    <a:pt x="41" y="4"/>
                    <a:pt x="35" y="1"/>
                    <a:pt x="28" y="0"/>
                  </a:cubicBezTo>
                  <a:cubicBezTo>
                    <a:pt x="21" y="0"/>
                    <a:pt x="13" y="2"/>
                    <a:pt x="7" y="9"/>
                  </a:cubicBezTo>
                  <a:cubicBezTo>
                    <a:pt x="2" y="14"/>
                    <a:pt x="0" y="23"/>
                    <a:pt x="0" y="31"/>
                  </a:cubicBezTo>
                  <a:cubicBezTo>
                    <a:pt x="0" y="39"/>
                    <a:pt x="2" y="48"/>
                    <a:pt x="6" y="53"/>
                  </a:cubicBezTo>
                  <a:cubicBezTo>
                    <a:pt x="10" y="59"/>
                    <a:pt x="18" y="62"/>
                    <a:pt x="26" y="62"/>
                  </a:cubicBezTo>
                  <a:cubicBezTo>
                    <a:pt x="33" y="62"/>
                    <a:pt x="41" y="59"/>
                    <a:pt x="45" y="53"/>
                  </a:cubicBezTo>
                  <a:cubicBezTo>
                    <a:pt x="48" y="49"/>
                    <a:pt x="49" y="45"/>
                    <a:pt x="50" y="42"/>
                  </a:cubicBezTo>
                  <a:cubicBezTo>
                    <a:pt x="41" y="42"/>
                    <a:pt x="41" y="42"/>
                    <a:pt x="41" y="42"/>
                  </a:cubicBezTo>
                  <a:cubicBezTo>
                    <a:pt x="40" y="45"/>
                    <a:pt x="37" y="54"/>
                    <a:pt x="26" y="54"/>
                  </a:cubicBezTo>
                  <a:cubicBezTo>
                    <a:pt x="19" y="54"/>
                    <a:pt x="15" y="50"/>
                    <a:pt x="13" y="47"/>
                  </a:cubicBezTo>
                  <a:cubicBezTo>
                    <a:pt x="9" y="42"/>
                    <a:pt x="9" y="38"/>
                    <a:pt x="10" y="34"/>
                  </a:cubicBezTo>
                  <a:cubicBezTo>
                    <a:pt x="51" y="34"/>
                    <a:pt x="51" y="34"/>
                    <a:pt x="51" y="34"/>
                  </a:cubicBezTo>
                  <a:moveTo>
                    <a:pt x="10" y="26"/>
                  </a:moveTo>
                  <a:cubicBezTo>
                    <a:pt x="10" y="20"/>
                    <a:pt x="13" y="14"/>
                    <a:pt x="15" y="13"/>
                  </a:cubicBezTo>
                  <a:cubicBezTo>
                    <a:pt x="18" y="9"/>
                    <a:pt x="23" y="8"/>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8" name="Freeform 35"/>
            <p:cNvSpPr>
              <a:spLocks noEditPoints="1"/>
            </p:cNvSpPr>
            <p:nvPr/>
          </p:nvSpPr>
          <p:spPr bwMode="auto">
            <a:xfrm>
              <a:off x="4905" y="1141"/>
              <a:ext cx="55" cy="87"/>
            </a:xfrm>
            <a:custGeom>
              <a:avLst/>
              <a:gdLst>
                <a:gd name="T0" fmla="*/ 155 w 52"/>
                <a:gd name="T1" fmla="*/ 0 h 82"/>
                <a:gd name="T2" fmla="*/ 155 w 52"/>
                <a:gd name="T3" fmla="*/ 114 h 82"/>
                <a:gd name="T4" fmla="*/ 138 w 52"/>
                <a:gd name="T5" fmla="*/ 95 h 82"/>
                <a:gd name="T6" fmla="*/ 93 w 52"/>
                <a:gd name="T7" fmla="*/ 75 h 82"/>
                <a:gd name="T8" fmla="*/ 8 w 52"/>
                <a:gd name="T9" fmla="*/ 109 h 82"/>
                <a:gd name="T10" fmla="*/ 1 w 52"/>
                <a:gd name="T11" fmla="*/ 215 h 82"/>
                <a:gd name="T12" fmla="*/ 53 w 52"/>
                <a:gd name="T13" fmla="*/ 308 h 82"/>
                <a:gd name="T14" fmla="*/ 98 w 52"/>
                <a:gd name="T15" fmla="*/ 325 h 82"/>
                <a:gd name="T16" fmla="*/ 130 w 52"/>
                <a:gd name="T17" fmla="*/ 311 h 82"/>
                <a:gd name="T18" fmla="*/ 163 w 52"/>
                <a:gd name="T19" fmla="*/ 288 h 82"/>
                <a:gd name="T20" fmla="*/ 163 w 52"/>
                <a:gd name="T21" fmla="*/ 308 h 82"/>
                <a:gd name="T22" fmla="*/ 189 w 52"/>
                <a:gd name="T23" fmla="*/ 308 h 82"/>
                <a:gd name="T24" fmla="*/ 189 w 52"/>
                <a:gd name="T25" fmla="*/ 0 h 82"/>
                <a:gd name="T26" fmla="*/ 155 w 52"/>
                <a:gd name="T27" fmla="*/ 0 h 82"/>
                <a:gd name="T28" fmla="*/ 56 w 52"/>
                <a:gd name="T29" fmla="*/ 266 h 82"/>
                <a:gd name="T30" fmla="*/ 53 w 52"/>
                <a:gd name="T31" fmla="*/ 136 h 82"/>
                <a:gd name="T32" fmla="*/ 99 w 52"/>
                <a:gd name="T33" fmla="*/ 116 h 82"/>
                <a:gd name="T34" fmla="*/ 138 w 52"/>
                <a:gd name="T35" fmla="*/ 136 h 82"/>
                <a:gd name="T36" fmla="*/ 139 w 52"/>
                <a:gd name="T37" fmla="*/ 260 h 82"/>
                <a:gd name="T38" fmla="*/ 104 w 52"/>
                <a:gd name="T39" fmla="*/ 288 h 82"/>
                <a:gd name="T40" fmla="*/ 56 w 52"/>
                <a:gd name="T41" fmla="*/ 266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3" y="0"/>
                  </a:moveTo>
                  <a:cubicBezTo>
                    <a:pt x="43" y="29"/>
                    <a:pt x="43" y="29"/>
                    <a:pt x="43" y="29"/>
                  </a:cubicBezTo>
                  <a:cubicBezTo>
                    <a:pt x="42" y="28"/>
                    <a:pt x="40" y="26"/>
                    <a:pt x="38" y="24"/>
                  </a:cubicBezTo>
                  <a:cubicBezTo>
                    <a:pt x="35" y="22"/>
                    <a:pt x="30" y="20"/>
                    <a:pt x="25" y="20"/>
                  </a:cubicBezTo>
                  <a:cubicBezTo>
                    <a:pt x="20" y="20"/>
                    <a:pt x="14" y="22"/>
                    <a:pt x="8" y="28"/>
                  </a:cubicBezTo>
                  <a:cubicBezTo>
                    <a:pt x="3" y="34"/>
                    <a:pt x="0" y="44"/>
                    <a:pt x="1" y="55"/>
                  </a:cubicBezTo>
                  <a:cubicBezTo>
                    <a:pt x="2" y="65"/>
                    <a:pt x="6" y="75"/>
                    <a:pt x="15" y="79"/>
                  </a:cubicBezTo>
                  <a:cubicBezTo>
                    <a:pt x="18" y="81"/>
                    <a:pt x="22" y="82"/>
                    <a:pt x="26" y="82"/>
                  </a:cubicBezTo>
                  <a:cubicBezTo>
                    <a:pt x="30" y="82"/>
                    <a:pt x="34" y="81"/>
                    <a:pt x="36" y="80"/>
                  </a:cubicBezTo>
                  <a:cubicBezTo>
                    <a:pt x="39" y="78"/>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30"/>
                    <a:pt x="27" y="30"/>
                  </a:cubicBezTo>
                  <a:cubicBezTo>
                    <a:pt x="32" y="30"/>
                    <a:pt x="36" y="32"/>
                    <a:pt x="38" y="35"/>
                  </a:cubicBezTo>
                  <a:cubicBezTo>
                    <a:pt x="41" y="39"/>
                    <a:pt x="46" y="55"/>
                    <a:pt x="39" y="67"/>
                  </a:cubicBezTo>
                  <a:cubicBezTo>
                    <a:pt x="37" y="71"/>
                    <a:pt x="32"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09" name="Freeform 36"/>
            <p:cNvSpPr>
              <a:spLocks noEditPoints="1"/>
            </p:cNvSpPr>
            <p:nvPr/>
          </p:nvSpPr>
          <p:spPr bwMode="auto">
            <a:xfrm>
              <a:off x="4972" y="1162"/>
              <a:ext cx="54" cy="66"/>
            </a:xfrm>
            <a:custGeom>
              <a:avLst/>
              <a:gdLst>
                <a:gd name="T0" fmla="*/ 188 w 51"/>
                <a:gd name="T1" fmla="*/ 143 h 62"/>
                <a:gd name="T2" fmla="*/ 168 w 51"/>
                <a:gd name="T3" fmla="*/ 40 h 62"/>
                <a:gd name="T4" fmla="*/ 104 w 51"/>
                <a:gd name="T5" fmla="*/ 0 h 62"/>
                <a:gd name="T6" fmla="*/ 7 w 51"/>
                <a:gd name="T7" fmla="*/ 40 h 62"/>
                <a:gd name="T8" fmla="*/ 0 w 51"/>
                <a:gd name="T9" fmla="*/ 128 h 62"/>
                <a:gd name="T10" fmla="*/ 6 w 51"/>
                <a:gd name="T11" fmla="*/ 224 h 62"/>
                <a:gd name="T12" fmla="*/ 98 w 51"/>
                <a:gd name="T13" fmla="*/ 261 h 62"/>
                <a:gd name="T14" fmla="*/ 168 w 51"/>
                <a:gd name="T15" fmla="*/ 224 h 62"/>
                <a:gd name="T16" fmla="*/ 184 w 51"/>
                <a:gd name="T17" fmla="*/ 175 h 62"/>
                <a:gd name="T18" fmla="*/ 154 w 51"/>
                <a:gd name="T19" fmla="*/ 175 h 62"/>
                <a:gd name="T20" fmla="*/ 98 w 51"/>
                <a:gd name="T21" fmla="*/ 225 h 62"/>
                <a:gd name="T22" fmla="*/ 47 w 51"/>
                <a:gd name="T23" fmla="*/ 197 h 62"/>
                <a:gd name="T24" fmla="*/ 40 w 51"/>
                <a:gd name="T25" fmla="*/ 143 h 62"/>
                <a:gd name="T26" fmla="*/ 188 w 51"/>
                <a:gd name="T27" fmla="*/ 143 h 62"/>
                <a:gd name="T28" fmla="*/ 40 w 51"/>
                <a:gd name="T29" fmla="*/ 111 h 62"/>
                <a:gd name="T30" fmla="*/ 53 w 51"/>
                <a:gd name="T31" fmla="*/ 52 h 62"/>
                <a:gd name="T32" fmla="*/ 104 w 51"/>
                <a:gd name="T33" fmla="*/ 38 h 62"/>
                <a:gd name="T34" fmla="*/ 137 w 51"/>
                <a:gd name="T35" fmla="*/ 52 h 62"/>
                <a:gd name="T36" fmla="*/ 155 w 51"/>
                <a:gd name="T37" fmla="*/ 111 h 62"/>
                <a:gd name="T38" fmla="*/ 40 w 51"/>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9"/>
                  </a:cubicBezTo>
                  <a:cubicBezTo>
                    <a:pt x="42" y="4"/>
                    <a:pt x="35" y="1"/>
                    <a:pt x="28" y="0"/>
                  </a:cubicBezTo>
                  <a:cubicBezTo>
                    <a:pt x="21" y="0"/>
                    <a:pt x="13" y="2"/>
                    <a:pt x="7" y="9"/>
                  </a:cubicBezTo>
                  <a:cubicBezTo>
                    <a:pt x="2" y="14"/>
                    <a:pt x="0" y="23"/>
                    <a:pt x="0" y="31"/>
                  </a:cubicBezTo>
                  <a:cubicBezTo>
                    <a:pt x="0" y="39"/>
                    <a:pt x="2" y="48"/>
                    <a:pt x="6" y="53"/>
                  </a:cubicBezTo>
                  <a:cubicBezTo>
                    <a:pt x="11" y="59"/>
                    <a:pt x="18" y="62"/>
                    <a:pt x="26" y="62"/>
                  </a:cubicBezTo>
                  <a:cubicBezTo>
                    <a:pt x="33" y="62"/>
                    <a:pt x="41" y="59"/>
                    <a:pt x="45" y="53"/>
                  </a:cubicBezTo>
                  <a:cubicBezTo>
                    <a:pt x="49" y="49"/>
                    <a:pt x="49" y="45"/>
                    <a:pt x="50" y="42"/>
                  </a:cubicBezTo>
                  <a:cubicBezTo>
                    <a:pt x="41" y="42"/>
                    <a:pt x="41" y="42"/>
                    <a:pt x="41" y="42"/>
                  </a:cubicBezTo>
                  <a:cubicBezTo>
                    <a:pt x="40" y="45"/>
                    <a:pt x="37" y="54"/>
                    <a:pt x="26" y="54"/>
                  </a:cubicBezTo>
                  <a:cubicBezTo>
                    <a:pt x="19" y="54"/>
                    <a:pt x="15" y="50"/>
                    <a:pt x="13" y="47"/>
                  </a:cubicBezTo>
                  <a:cubicBezTo>
                    <a:pt x="10" y="42"/>
                    <a:pt x="9" y="38"/>
                    <a:pt x="10" y="34"/>
                  </a:cubicBezTo>
                  <a:cubicBezTo>
                    <a:pt x="51" y="34"/>
                    <a:pt x="51" y="34"/>
                    <a:pt x="51" y="34"/>
                  </a:cubicBezTo>
                  <a:moveTo>
                    <a:pt x="10" y="26"/>
                  </a:moveTo>
                  <a:cubicBezTo>
                    <a:pt x="10" y="20"/>
                    <a:pt x="14" y="14"/>
                    <a:pt x="15" y="13"/>
                  </a:cubicBezTo>
                  <a:cubicBezTo>
                    <a:pt x="18" y="9"/>
                    <a:pt x="23" y="8"/>
                    <a:pt x="28" y="8"/>
                  </a:cubicBezTo>
                  <a:cubicBezTo>
                    <a:pt x="32" y="8"/>
                    <a:pt x="36" y="10"/>
                    <a:pt x="37"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0" name="Freeform 37"/>
            <p:cNvSpPr>
              <a:spLocks/>
            </p:cNvSpPr>
            <p:nvPr/>
          </p:nvSpPr>
          <p:spPr bwMode="auto">
            <a:xfrm>
              <a:off x="5040" y="1162"/>
              <a:ext cx="28" cy="62"/>
            </a:xfrm>
            <a:custGeom>
              <a:avLst/>
              <a:gdLst>
                <a:gd name="T0" fmla="*/ 0 w 27"/>
                <a:gd name="T1" fmla="*/ 2 h 59"/>
                <a:gd name="T2" fmla="*/ 9 w 27"/>
                <a:gd name="T3" fmla="*/ 2 h 59"/>
                <a:gd name="T4" fmla="*/ 9 w 27"/>
                <a:gd name="T5" fmla="*/ 38 h 59"/>
                <a:gd name="T6" fmla="*/ 49 w 27"/>
                <a:gd name="T7" fmla="*/ 0 h 59"/>
                <a:gd name="T8" fmla="*/ 59 w 27"/>
                <a:gd name="T9" fmla="*/ 0 h 59"/>
                <a:gd name="T10" fmla="*/ 59 w 27"/>
                <a:gd name="T11" fmla="*/ 36 h 59"/>
                <a:gd name="T12" fmla="*/ 41 w 27"/>
                <a:gd name="T13" fmla="*/ 38 h 59"/>
                <a:gd name="T14" fmla="*/ 9 w 27"/>
                <a:gd name="T15" fmla="*/ 96 h 59"/>
                <a:gd name="T16" fmla="*/ 9 w 27"/>
                <a:gd name="T17" fmla="*/ 183 h 59"/>
                <a:gd name="T18" fmla="*/ 0 w 27"/>
                <a:gd name="T19" fmla="*/ 183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2" y="4"/>
                    <a:pt x="18" y="1"/>
                    <a:pt x="22" y="0"/>
                  </a:cubicBezTo>
                  <a:cubicBezTo>
                    <a:pt x="27" y="0"/>
                    <a:pt x="27" y="0"/>
                    <a:pt x="27" y="0"/>
                  </a:cubicBezTo>
                  <a:cubicBezTo>
                    <a:pt x="27" y="10"/>
                    <a:pt x="27" y="10"/>
                    <a:pt x="27" y="10"/>
                  </a:cubicBezTo>
                  <a:cubicBezTo>
                    <a:pt x="24" y="10"/>
                    <a:pt x="21" y="10"/>
                    <a:pt x="18" y="11"/>
                  </a:cubicBezTo>
                  <a:cubicBezTo>
                    <a:pt x="12"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1" name="Freeform 38"/>
            <p:cNvSpPr>
              <a:spLocks noEditPoints="1"/>
            </p:cNvSpPr>
            <p:nvPr/>
          </p:nvSpPr>
          <p:spPr bwMode="auto">
            <a:xfrm>
              <a:off x="5074" y="1162"/>
              <a:ext cx="58" cy="66"/>
            </a:xfrm>
            <a:custGeom>
              <a:avLst/>
              <a:gdLst>
                <a:gd name="T0" fmla="*/ 163 w 55"/>
                <a:gd name="T1" fmla="*/ 49 h 62"/>
                <a:gd name="T2" fmla="*/ 117 w 55"/>
                <a:gd name="T3" fmla="*/ 1 h 62"/>
                <a:gd name="T4" fmla="*/ 79 w 55"/>
                <a:gd name="T5" fmla="*/ 0 h 62"/>
                <a:gd name="T6" fmla="*/ 44 w 55"/>
                <a:gd name="T7" fmla="*/ 3 h 62"/>
                <a:gd name="T8" fmla="*/ 4 w 55"/>
                <a:gd name="T9" fmla="*/ 55 h 62"/>
                <a:gd name="T10" fmla="*/ 4 w 55"/>
                <a:gd name="T11" fmla="*/ 76 h 62"/>
                <a:gd name="T12" fmla="*/ 42 w 55"/>
                <a:gd name="T13" fmla="*/ 76 h 62"/>
                <a:gd name="T14" fmla="*/ 75 w 55"/>
                <a:gd name="T15" fmla="*/ 40 h 62"/>
                <a:gd name="T16" fmla="*/ 130 w 55"/>
                <a:gd name="T17" fmla="*/ 55 h 62"/>
                <a:gd name="T18" fmla="*/ 130 w 55"/>
                <a:gd name="T19" fmla="*/ 86 h 62"/>
                <a:gd name="T20" fmla="*/ 115 w 55"/>
                <a:gd name="T21" fmla="*/ 111 h 62"/>
                <a:gd name="T22" fmla="*/ 44 w 55"/>
                <a:gd name="T23" fmla="*/ 120 h 62"/>
                <a:gd name="T24" fmla="*/ 1 w 55"/>
                <a:gd name="T25" fmla="*/ 185 h 62"/>
                <a:gd name="T26" fmla="*/ 67 w 55"/>
                <a:gd name="T27" fmla="*/ 261 h 62"/>
                <a:gd name="T28" fmla="*/ 130 w 55"/>
                <a:gd name="T29" fmla="*/ 224 h 62"/>
                <a:gd name="T30" fmla="*/ 160 w 55"/>
                <a:gd name="T31" fmla="*/ 261 h 62"/>
                <a:gd name="T32" fmla="*/ 186 w 55"/>
                <a:gd name="T33" fmla="*/ 255 h 62"/>
                <a:gd name="T34" fmla="*/ 186 w 55"/>
                <a:gd name="T35" fmla="*/ 225 h 62"/>
                <a:gd name="T36" fmla="*/ 163 w 55"/>
                <a:gd name="T37" fmla="*/ 211 h 62"/>
                <a:gd name="T38" fmla="*/ 163 w 55"/>
                <a:gd name="T39" fmla="*/ 49 h 62"/>
                <a:gd name="T40" fmla="*/ 130 w 55"/>
                <a:gd name="T41" fmla="*/ 183 h 62"/>
                <a:gd name="T42" fmla="*/ 64 w 55"/>
                <a:gd name="T43" fmla="*/ 225 h 62"/>
                <a:gd name="T44" fmla="*/ 38 w 55"/>
                <a:gd name="T45" fmla="*/ 185 h 62"/>
                <a:gd name="T46" fmla="*/ 52 w 55"/>
                <a:gd name="T47" fmla="*/ 152 h 62"/>
                <a:gd name="T48" fmla="*/ 130 w 55"/>
                <a:gd name="T49" fmla="*/ 128 h 62"/>
                <a:gd name="T50" fmla="*/ 130 w 55"/>
                <a:gd name="T51" fmla="*/ 183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8" y="12"/>
                  </a:moveTo>
                  <a:cubicBezTo>
                    <a:pt x="48" y="7"/>
                    <a:pt x="42" y="3"/>
                    <a:pt x="35" y="1"/>
                  </a:cubicBezTo>
                  <a:cubicBezTo>
                    <a:pt x="31" y="1"/>
                    <a:pt x="27" y="0"/>
                    <a:pt x="24" y="0"/>
                  </a:cubicBezTo>
                  <a:cubicBezTo>
                    <a:pt x="20" y="1"/>
                    <a:pt x="16" y="2"/>
                    <a:pt x="13" y="3"/>
                  </a:cubicBezTo>
                  <a:cubicBezTo>
                    <a:pt x="7" y="6"/>
                    <a:pt x="5" y="11"/>
                    <a:pt x="4" y="14"/>
                  </a:cubicBezTo>
                  <a:cubicBezTo>
                    <a:pt x="4" y="19"/>
                    <a:pt x="4" y="19"/>
                    <a:pt x="4" y="19"/>
                  </a:cubicBezTo>
                  <a:cubicBezTo>
                    <a:pt x="12" y="19"/>
                    <a:pt x="12" y="19"/>
                    <a:pt x="12" y="19"/>
                  </a:cubicBezTo>
                  <a:cubicBezTo>
                    <a:pt x="12" y="17"/>
                    <a:pt x="13" y="9"/>
                    <a:pt x="23" y="9"/>
                  </a:cubicBezTo>
                  <a:cubicBezTo>
                    <a:pt x="29" y="8"/>
                    <a:pt x="38" y="10"/>
                    <a:pt x="39" y="14"/>
                  </a:cubicBezTo>
                  <a:cubicBezTo>
                    <a:pt x="39" y="21"/>
                    <a:pt x="39" y="21"/>
                    <a:pt x="39" y="21"/>
                  </a:cubicBezTo>
                  <a:cubicBezTo>
                    <a:pt x="39" y="24"/>
                    <a:pt x="35" y="25"/>
                    <a:pt x="34" y="26"/>
                  </a:cubicBezTo>
                  <a:cubicBezTo>
                    <a:pt x="29" y="27"/>
                    <a:pt x="23" y="26"/>
                    <a:pt x="13" y="29"/>
                  </a:cubicBezTo>
                  <a:cubicBezTo>
                    <a:pt x="7" y="31"/>
                    <a:pt x="2" y="34"/>
                    <a:pt x="1" y="44"/>
                  </a:cubicBezTo>
                  <a:cubicBezTo>
                    <a:pt x="0" y="55"/>
                    <a:pt x="8" y="62"/>
                    <a:pt x="21" y="62"/>
                  </a:cubicBezTo>
                  <a:cubicBezTo>
                    <a:pt x="30" y="61"/>
                    <a:pt x="35" y="57"/>
                    <a:pt x="39" y="53"/>
                  </a:cubicBezTo>
                  <a:cubicBezTo>
                    <a:pt x="39" y="57"/>
                    <a:pt x="42" y="61"/>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2" name="Freeform 39"/>
            <p:cNvSpPr>
              <a:spLocks/>
            </p:cNvSpPr>
            <p:nvPr/>
          </p:nvSpPr>
          <p:spPr bwMode="auto">
            <a:xfrm>
              <a:off x="5136" y="1148"/>
              <a:ext cx="28" cy="80"/>
            </a:xfrm>
            <a:custGeom>
              <a:avLst/>
              <a:gdLst>
                <a:gd name="T0" fmla="*/ 90 w 26"/>
                <a:gd name="T1" fmla="*/ 0 h 75"/>
                <a:gd name="T2" fmla="*/ 43 w 26"/>
                <a:gd name="T3" fmla="*/ 0 h 75"/>
                <a:gd name="T4" fmla="*/ 43 w 26"/>
                <a:gd name="T5" fmla="*/ 62 h 75"/>
                <a:gd name="T6" fmla="*/ 0 w 26"/>
                <a:gd name="T7" fmla="*/ 62 h 75"/>
                <a:gd name="T8" fmla="*/ 0 w 26"/>
                <a:gd name="T9" fmla="*/ 103 h 75"/>
                <a:gd name="T10" fmla="*/ 43 w 26"/>
                <a:gd name="T11" fmla="*/ 103 h 75"/>
                <a:gd name="T12" fmla="*/ 43 w 26"/>
                <a:gd name="T13" fmla="*/ 292 h 75"/>
                <a:gd name="T14" fmla="*/ 84 w 26"/>
                <a:gd name="T15" fmla="*/ 327 h 75"/>
                <a:gd name="T16" fmla="*/ 140 w 26"/>
                <a:gd name="T17" fmla="*/ 326 h 75"/>
                <a:gd name="T18" fmla="*/ 140 w 26"/>
                <a:gd name="T19" fmla="*/ 288 h 75"/>
                <a:gd name="T20" fmla="*/ 90 w 26"/>
                <a:gd name="T21" fmla="*/ 274 h 75"/>
                <a:gd name="T22" fmla="*/ 90 w 26"/>
                <a:gd name="T23" fmla="*/ 103 h 75"/>
                <a:gd name="T24" fmla="*/ 140 w 26"/>
                <a:gd name="T25" fmla="*/ 103 h 75"/>
                <a:gd name="T26" fmla="*/ 140 w 26"/>
                <a:gd name="T27" fmla="*/ 62 h 75"/>
                <a:gd name="T28" fmla="*/ 90 w 26"/>
                <a:gd name="T29" fmla="*/ 62 h 75"/>
                <a:gd name="T30" fmla="*/ 90 w 26"/>
                <a:gd name="T31" fmla="*/ 0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5"/>
                <a:gd name="T50" fmla="*/ 26 w 2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5">
                  <a:moveTo>
                    <a:pt x="17" y="0"/>
                  </a:moveTo>
                  <a:cubicBezTo>
                    <a:pt x="7" y="0"/>
                    <a:pt x="7" y="0"/>
                    <a:pt x="7" y="0"/>
                  </a:cubicBezTo>
                  <a:cubicBezTo>
                    <a:pt x="7" y="15"/>
                    <a:pt x="7" y="15"/>
                    <a:pt x="7" y="15"/>
                  </a:cubicBezTo>
                  <a:cubicBezTo>
                    <a:pt x="0" y="15"/>
                    <a:pt x="0" y="15"/>
                    <a:pt x="0" y="15"/>
                  </a:cubicBezTo>
                  <a:cubicBezTo>
                    <a:pt x="0" y="23"/>
                    <a:pt x="0" y="23"/>
                    <a:pt x="0" y="23"/>
                  </a:cubicBezTo>
                  <a:cubicBezTo>
                    <a:pt x="7" y="23"/>
                    <a:pt x="7" y="23"/>
                    <a:pt x="7" y="23"/>
                  </a:cubicBezTo>
                  <a:cubicBezTo>
                    <a:pt x="7" y="67"/>
                    <a:pt x="7" y="67"/>
                    <a:pt x="7" y="67"/>
                  </a:cubicBezTo>
                  <a:cubicBezTo>
                    <a:pt x="7" y="69"/>
                    <a:pt x="9" y="74"/>
                    <a:pt x="16" y="75"/>
                  </a:cubicBezTo>
                  <a:cubicBezTo>
                    <a:pt x="19" y="75"/>
                    <a:pt x="22" y="75"/>
                    <a:pt x="26" y="74"/>
                  </a:cubicBezTo>
                  <a:cubicBezTo>
                    <a:pt x="26" y="66"/>
                    <a:pt x="26" y="66"/>
                    <a:pt x="26" y="66"/>
                  </a:cubicBezTo>
                  <a:cubicBezTo>
                    <a:pt x="21" y="67"/>
                    <a:pt x="17" y="67"/>
                    <a:pt x="17" y="63"/>
                  </a:cubicBezTo>
                  <a:cubicBezTo>
                    <a:pt x="17" y="23"/>
                    <a:pt x="17" y="23"/>
                    <a:pt x="17" y="23"/>
                  </a:cubicBezTo>
                  <a:cubicBezTo>
                    <a:pt x="26" y="23"/>
                    <a:pt x="26" y="23"/>
                    <a:pt x="26" y="23"/>
                  </a:cubicBezTo>
                  <a:cubicBezTo>
                    <a:pt x="26" y="15"/>
                    <a:pt x="26" y="15"/>
                    <a:pt x="26" y="15"/>
                  </a:cubicBezTo>
                  <a:cubicBezTo>
                    <a:pt x="17" y="15"/>
                    <a:pt x="17" y="15"/>
                    <a:pt x="17" y="15"/>
                  </a:cubicBezTo>
                  <a:cubicBezTo>
                    <a:pt x="17" y="0"/>
                    <a:pt x="17" y="0"/>
                    <a:pt x="17" y="0"/>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3" name="Freeform 40"/>
            <p:cNvSpPr>
              <a:spLocks noEditPoints="1"/>
            </p:cNvSpPr>
            <p:nvPr/>
          </p:nvSpPr>
          <p:spPr bwMode="auto">
            <a:xfrm>
              <a:off x="5174" y="1141"/>
              <a:ext cx="10" cy="83"/>
            </a:xfrm>
            <a:custGeom>
              <a:avLst/>
              <a:gdLst>
                <a:gd name="T0" fmla="*/ 0 w 10"/>
                <a:gd name="T1" fmla="*/ 83 h 83"/>
                <a:gd name="T2" fmla="*/ 10 w 10"/>
                <a:gd name="T3" fmla="*/ 83 h 83"/>
                <a:gd name="T4" fmla="*/ 10 w 10"/>
                <a:gd name="T5" fmla="*/ 23 h 83"/>
                <a:gd name="T6" fmla="*/ 0 w 10"/>
                <a:gd name="T7" fmla="*/ 23 h 83"/>
                <a:gd name="T8" fmla="*/ 0 w 10"/>
                <a:gd name="T9" fmla="*/ 83 h 83"/>
                <a:gd name="T10" fmla="*/ 0 w 10"/>
                <a:gd name="T11" fmla="*/ 11 h 83"/>
                <a:gd name="T12" fmla="*/ 10 w 10"/>
                <a:gd name="T13" fmla="*/ 11 h 83"/>
                <a:gd name="T14" fmla="*/ 10 w 10"/>
                <a:gd name="T15" fmla="*/ 0 h 83"/>
                <a:gd name="T16" fmla="*/ 0 w 10"/>
                <a:gd name="T17" fmla="*/ 0 h 83"/>
                <a:gd name="T18" fmla="*/ 0 w 10"/>
                <a:gd name="T19" fmla="*/ 1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3"/>
                <a:gd name="T32" fmla="*/ 10 w 10"/>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3">
                  <a:moveTo>
                    <a:pt x="0" y="83"/>
                  </a:moveTo>
                  <a:lnTo>
                    <a:pt x="10" y="83"/>
                  </a:lnTo>
                  <a:lnTo>
                    <a:pt x="10" y="23"/>
                  </a:lnTo>
                  <a:lnTo>
                    <a:pt x="0" y="23"/>
                  </a:lnTo>
                  <a:lnTo>
                    <a:pt x="0" y="83"/>
                  </a:lnTo>
                  <a:close/>
                  <a:moveTo>
                    <a:pt x="0" y="11"/>
                  </a:moveTo>
                  <a:lnTo>
                    <a:pt x="10" y="11"/>
                  </a:lnTo>
                  <a:lnTo>
                    <a:pt x="10" y="0"/>
                  </a:lnTo>
                  <a:lnTo>
                    <a:pt x="0" y="0"/>
                  </a:lnTo>
                  <a:lnTo>
                    <a:pt x="0" y="1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4" name="Freeform 41"/>
            <p:cNvSpPr>
              <a:spLocks noEditPoints="1"/>
            </p:cNvSpPr>
            <p:nvPr/>
          </p:nvSpPr>
          <p:spPr bwMode="auto">
            <a:xfrm>
              <a:off x="5196" y="1162"/>
              <a:ext cx="55" cy="66"/>
            </a:xfrm>
            <a:custGeom>
              <a:avLst/>
              <a:gdLst>
                <a:gd name="T0" fmla="*/ 5 w 52"/>
                <a:gd name="T1" fmla="*/ 211 h 62"/>
                <a:gd name="T2" fmla="*/ 98 w 52"/>
                <a:gd name="T3" fmla="*/ 261 h 62"/>
                <a:gd name="T4" fmla="*/ 173 w 52"/>
                <a:gd name="T5" fmla="*/ 211 h 62"/>
                <a:gd name="T6" fmla="*/ 189 w 52"/>
                <a:gd name="T7" fmla="*/ 128 h 62"/>
                <a:gd name="T8" fmla="*/ 173 w 52"/>
                <a:gd name="T9" fmla="*/ 49 h 62"/>
                <a:gd name="T10" fmla="*/ 98 w 52"/>
                <a:gd name="T11" fmla="*/ 0 h 62"/>
                <a:gd name="T12" fmla="*/ 5 w 52"/>
                <a:gd name="T13" fmla="*/ 49 h 62"/>
                <a:gd name="T14" fmla="*/ 0 w 52"/>
                <a:gd name="T15" fmla="*/ 128 h 62"/>
                <a:gd name="T16" fmla="*/ 5 w 52"/>
                <a:gd name="T17" fmla="*/ 211 h 62"/>
                <a:gd name="T18" fmla="*/ 98 w 52"/>
                <a:gd name="T19" fmla="*/ 224 h 62"/>
                <a:gd name="T20" fmla="*/ 47 w 52"/>
                <a:gd name="T21" fmla="*/ 185 h 62"/>
                <a:gd name="T22" fmla="*/ 40 w 52"/>
                <a:gd name="T23" fmla="*/ 128 h 62"/>
                <a:gd name="T24" fmla="*/ 44 w 52"/>
                <a:gd name="T25" fmla="*/ 71 h 62"/>
                <a:gd name="T26" fmla="*/ 98 w 52"/>
                <a:gd name="T27" fmla="*/ 43 h 62"/>
                <a:gd name="T28" fmla="*/ 146 w 52"/>
                <a:gd name="T29" fmla="*/ 71 h 62"/>
                <a:gd name="T30" fmla="*/ 155 w 52"/>
                <a:gd name="T31" fmla="*/ 128 h 62"/>
                <a:gd name="T32" fmla="*/ 146 w 52"/>
                <a:gd name="T33" fmla="*/ 185 h 62"/>
                <a:gd name="T34" fmla="*/ 98 w 52"/>
                <a:gd name="T35" fmla="*/ 224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1"/>
                  </a:moveTo>
                  <a:cubicBezTo>
                    <a:pt x="10" y="59"/>
                    <a:pt x="18" y="62"/>
                    <a:pt x="26" y="62"/>
                  </a:cubicBezTo>
                  <a:cubicBezTo>
                    <a:pt x="34" y="62"/>
                    <a:pt x="43" y="59"/>
                    <a:pt x="48" y="51"/>
                  </a:cubicBezTo>
                  <a:cubicBezTo>
                    <a:pt x="51" y="45"/>
                    <a:pt x="52" y="38"/>
                    <a:pt x="52" y="31"/>
                  </a:cubicBezTo>
                  <a:cubicBezTo>
                    <a:pt x="52" y="24"/>
                    <a:pt x="51" y="17"/>
                    <a:pt x="48" y="12"/>
                  </a:cubicBezTo>
                  <a:cubicBezTo>
                    <a:pt x="43" y="4"/>
                    <a:pt x="34" y="0"/>
                    <a:pt x="26" y="0"/>
                  </a:cubicBezTo>
                  <a:cubicBezTo>
                    <a:pt x="18" y="0"/>
                    <a:pt x="10" y="4"/>
                    <a:pt x="5" y="12"/>
                  </a:cubicBezTo>
                  <a:cubicBezTo>
                    <a:pt x="2" y="17"/>
                    <a:pt x="0" y="24"/>
                    <a:pt x="0" y="31"/>
                  </a:cubicBezTo>
                  <a:cubicBezTo>
                    <a:pt x="0" y="38"/>
                    <a:pt x="2" y="45"/>
                    <a:pt x="5" y="51"/>
                  </a:cubicBezTo>
                  <a:moveTo>
                    <a:pt x="26" y="53"/>
                  </a:moveTo>
                  <a:cubicBezTo>
                    <a:pt x="21" y="53"/>
                    <a:pt x="15" y="50"/>
                    <a:pt x="13" y="44"/>
                  </a:cubicBezTo>
                  <a:cubicBezTo>
                    <a:pt x="11" y="40"/>
                    <a:pt x="10" y="35"/>
                    <a:pt x="10" y="31"/>
                  </a:cubicBezTo>
                  <a:cubicBezTo>
                    <a:pt x="10" y="27"/>
                    <a:pt x="11" y="23"/>
                    <a:pt x="12" y="18"/>
                  </a:cubicBezTo>
                  <a:cubicBezTo>
                    <a:pt x="15" y="12"/>
                    <a:pt x="21" y="9"/>
                    <a:pt x="26" y="10"/>
                  </a:cubicBezTo>
                  <a:cubicBezTo>
                    <a:pt x="31" y="10"/>
                    <a:pt x="37" y="12"/>
                    <a:pt x="40" y="18"/>
                  </a:cubicBezTo>
                  <a:cubicBezTo>
                    <a:pt x="41" y="23"/>
                    <a:pt x="43" y="27"/>
                    <a:pt x="43" y="31"/>
                  </a:cubicBezTo>
                  <a:cubicBezTo>
                    <a:pt x="43" y="35"/>
                    <a:pt x="41" y="40"/>
                    <a:pt x="40"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5" name="Freeform 42"/>
            <p:cNvSpPr>
              <a:spLocks/>
            </p:cNvSpPr>
            <p:nvPr/>
          </p:nvSpPr>
          <p:spPr bwMode="auto">
            <a:xfrm>
              <a:off x="5265" y="1162"/>
              <a:ext cx="48" cy="62"/>
            </a:xfrm>
            <a:custGeom>
              <a:avLst/>
              <a:gdLst>
                <a:gd name="T0" fmla="*/ 42 w 45"/>
                <a:gd name="T1" fmla="*/ 2 h 59"/>
                <a:gd name="T2" fmla="*/ 42 w 45"/>
                <a:gd name="T3" fmla="*/ 9 h 59"/>
                <a:gd name="T4" fmla="*/ 62 w 45"/>
                <a:gd name="T5" fmla="*/ 3 h 59"/>
                <a:gd name="T6" fmla="*/ 117 w 45"/>
                <a:gd name="T7" fmla="*/ 0 h 59"/>
                <a:gd name="T8" fmla="*/ 160 w 45"/>
                <a:gd name="T9" fmla="*/ 2 h 59"/>
                <a:gd name="T10" fmla="*/ 195 w 45"/>
                <a:gd name="T11" fmla="*/ 46 h 59"/>
                <a:gd name="T12" fmla="*/ 195 w 45"/>
                <a:gd name="T13" fmla="*/ 183 h 59"/>
                <a:gd name="T14" fmla="*/ 160 w 45"/>
                <a:gd name="T15" fmla="*/ 183 h 59"/>
                <a:gd name="T16" fmla="*/ 160 w 45"/>
                <a:gd name="T17" fmla="*/ 59 h 59"/>
                <a:gd name="T18" fmla="*/ 109 w 45"/>
                <a:gd name="T19" fmla="*/ 9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7"/>
                    <a:pt x="13" y="4"/>
                    <a:pt x="15" y="3"/>
                  </a:cubicBezTo>
                  <a:cubicBezTo>
                    <a:pt x="18" y="1"/>
                    <a:pt x="23" y="0"/>
                    <a:pt x="27" y="0"/>
                  </a:cubicBezTo>
                  <a:cubicBezTo>
                    <a:pt x="31" y="1"/>
                    <a:pt x="35" y="1"/>
                    <a:pt x="36" y="2"/>
                  </a:cubicBezTo>
                  <a:cubicBezTo>
                    <a:pt x="39" y="4"/>
                    <a:pt x="44" y="6"/>
                    <a:pt x="45" y="15"/>
                  </a:cubicBezTo>
                  <a:cubicBezTo>
                    <a:pt x="45" y="59"/>
                    <a:pt x="45" y="59"/>
                    <a:pt x="45" y="59"/>
                  </a:cubicBezTo>
                  <a:cubicBezTo>
                    <a:pt x="36" y="59"/>
                    <a:pt x="36" y="59"/>
                    <a:pt x="36" y="59"/>
                  </a:cubicBezTo>
                  <a:cubicBezTo>
                    <a:pt x="36" y="20"/>
                    <a:pt x="36" y="20"/>
                    <a:pt x="36" y="20"/>
                  </a:cubicBezTo>
                  <a:cubicBezTo>
                    <a:pt x="36" y="12"/>
                    <a:pt x="31" y="9"/>
                    <a:pt x="24" y="9"/>
                  </a:cubicBezTo>
                  <a:cubicBezTo>
                    <a:pt x="17" y="9"/>
                    <a:pt x="9" y="14"/>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6" name="Freeform 43"/>
            <p:cNvSpPr>
              <a:spLocks noEditPoints="1"/>
            </p:cNvSpPr>
            <p:nvPr/>
          </p:nvSpPr>
          <p:spPr bwMode="auto">
            <a:xfrm>
              <a:off x="5358" y="1162"/>
              <a:ext cx="54" cy="66"/>
            </a:xfrm>
            <a:custGeom>
              <a:avLst/>
              <a:gdLst>
                <a:gd name="T0" fmla="*/ 4 w 51"/>
                <a:gd name="T1" fmla="*/ 211 h 62"/>
                <a:gd name="T2" fmla="*/ 98 w 51"/>
                <a:gd name="T3" fmla="*/ 261 h 62"/>
                <a:gd name="T4" fmla="*/ 174 w 51"/>
                <a:gd name="T5" fmla="*/ 211 h 62"/>
                <a:gd name="T6" fmla="*/ 188 w 51"/>
                <a:gd name="T7" fmla="*/ 128 h 62"/>
                <a:gd name="T8" fmla="*/ 174 w 51"/>
                <a:gd name="T9" fmla="*/ 49 h 62"/>
                <a:gd name="T10" fmla="*/ 98 w 51"/>
                <a:gd name="T11" fmla="*/ 0 h 62"/>
                <a:gd name="T12" fmla="*/ 4 w 51"/>
                <a:gd name="T13" fmla="*/ 49 h 62"/>
                <a:gd name="T14" fmla="*/ 0 w 51"/>
                <a:gd name="T15" fmla="*/ 128 h 62"/>
                <a:gd name="T16" fmla="*/ 4 w 51"/>
                <a:gd name="T17" fmla="*/ 211 h 62"/>
                <a:gd name="T18" fmla="*/ 98 w 51"/>
                <a:gd name="T19" fmla="*/ 224 h 62"/>
                <a:gd name="T20" fmla="*/ 44 w 51"/>
                <a:gd name="T21" fmla="*/ 185 h 62"/>
                <a:gd name="T22" fmla="*/ 38 w 51"/>
                <a:gd name="T23" fmla="*/ 128 h 62"/>
                <a:gd name="T24" fmla="*/ 42 w 51"/>
                <a:gd name="T25" fmla="*/ 71 h 62"/>
                <a:gd name="T26" fmla="*/ 98 w 51"/>
                <a:gd name="T27" fmla="*/ 43 h 62"/>
                <a:gd name="T28" fmla="*/ 145 w 51"/>
                <a:gd name="T29" fmla="*/ 71 h 62"/>
                <a:gd name="T30" fmla="*/ 155 w 51"/>
                <a:gd name="T31" fmla="*/ 128 h 62"/>
                <a:gd name="T32" fmla="*/ 145 w 51"/>
                <a:gd name="T33" fmla="*/ 185 h 62"/>
                <a:gd name="T34" fmla="*/ 98 w 51"/>
                <a:gd name="T35" fmla="*/ 224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1"/>
                  </a:moveTo>
                  <a:cubicBezTo>
                    <a:pt x="9" y="59"/>
                    <a:pt x="18" y="62"/>
                    <a:pt x="26" y="62"/>
                  </a:cubicBezTo>
                  <a:cubicBezTo>
                    <a:pt x="34" y="62"/>
                    <a:pt x="42" y="59"/>
                    <a:pt x="47" y="51"/>
                  </a:cubicBezTo>
                  <a:cubicBezTo>
                    <a:pt x="50" y="45"/>
                    <a:pt x="51" y="38"/>
                    <a:pt x="51" y="31"/>
                  </a:cubicBezTo>
                  <a:cubicBezTo>
                    <a:pt x="51" y="24"/>
                    <a:pt x="50" y="17"/>
                    <a:pt x="47" y="12"/>
                  </a:cubicBezTo>
                  <a:cubicBezTo>
                    <a:pt x="42" y="4"/>
                    <a:pt x="34" y="0"/>
                    <a:pt x="26" y="0"/>
                  </a:cubicBezTo>
                  <a:cubicBezTo>
                    <a:pt x="18" y="0"/>
                    <a:pt x="9" y="4"/>
                    <a:pt x="4" y="12"/>
                  </a:cubicBezTo>
                  <a:cubicBezTo>
                    <a:pt x="1" y="17"/>
                    <a:pt x="0" y="24"/>
                    <a:pt x="0" y="31"/>
                  </a:cubicBezTo>
                  <a:cubicBezTo>
                    <a:pt x="0" y="38"/>
                    <a:pt x="1" y="45"/>
                    <a:pt x="4" y="51"/>
                  </a:cubicBezTo>
                  <a:moveTo>
                    <a:pt x="26" y="53"/>
                  </a:moveTo>
                  <a:cubicBezTo>
                    <a:pt x="20" y="53"/>
                    <a:pt x="15" y="50"/>
                    <a:pt x="12" y="44"/>
                  </a:cubicBezTo>
                  <a:cubicBezTo>
                    <a:pt x="10" y="40"/>
                    <a:pt x="9" y="35"/>
                    <a:pt x="9" y="31"/>
                  </a:cubicBezTo>
                  <a:cubicBezTo>
                    <a:pt x="9" y="27"/>
                    <a:pt x="10" y="23"/>
                    <a:pt x="11" y="18"/>
                  </a:cubicBezTo>
                  <a:cubicBezTo>
                    <a:pt x="14" y="12"/>
                    <a:pt x="20" y="9"/>
                    <a:pt x="26" y="10"/>
                  </a:cubicBezTo>
                  <a:cubicBezTo>
                    <a:pt x="31" y="10"/>
                    <a:pt x="37" y="12"/>
                    <a:pt x="39" y="18"/>
                  </a:cubicBezTo>
                  <a:cubicBezTo>
                    <a:pt x="41" y="23"/>
                    <a:pt x="42" y="27"/>
                    <a:pt x="42" y="31"/>
                  </a:cubicBezTo>
                  <a:cubicBezTo>
                    <a:pt x="42" y="35"/>
                    <a:pt x="41" y="40"/>
                    <a:pt x="39"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7" name="Freeform 44"/>
            <p:cNvSpPr>
              <a:spLocks/>
            </p:cNvSpPr>
            <p:nvPr/>
          </p:nvSpPr>
          <p:spPr bwMode="auto">
            <a:xfrm>
              <a:off x="5419" y="1139"/>
              <a:ext cx="29" cy="85"/>
            </a:xfrm>
            <a:custGeom>
              <a:avLst/>
              <a:gdLst>
                <a:gd name="T0" fmla="*/ 44 w 27"/>
                <a:gd name="T1" fmla="*/ 125 h 80"/>
                <a:gd name="T2" fmla="*/ 0 w 27"/>
                <a:gd name="T3" fmla="*/ 125 h 80"/>
                <a:gd name="T4" fmla="*/ 0 w 27"/>
                <a:gd name="T5" fmla="*/ 95 h 80"/>
                <a:gd name="T6" fmla="*/ 44 w 27"/>
                <a:gd name="T7" fmla="*/ 95 h 80"/>
                <a:gd name="T8" fmla="*/ 44 w 27"/>
                <a:gd name="T9" fmla="*/ 52 h 80"/>
                <a:gd name="T10" fmla="*/ 83 w 27"/>
                <a:gd name="T11" fmla="*/ 1 h 80"/>
                <a:gd name="T12" fmla="*/ 137 w 27"/>
                <a:gd name="T13" fmla="*/ 1 h 80"/>
                <a:gd name="T14" fmla="*/ 137 w 27"/>
                <a:gd name="T15" fmla="*/ 40 h 80"/>
                <a:gd name="T16" fmla="*/ 83 w 27"/>
                <a:gd name="T17" fmla="*/ 58 h 80"/>
                <a:gd name="T18" fmla="*/ 83 w 27"/>
                <a:gd name="T19" fmla="*/ 95 h 80"/>
                <a:gd name="T20" fmla="*/ 136 w 27"/>
                <a:gd name="T21" fmla="*/ 95 h 80"/>
                <a:gd name="T22" fmla="*/ 136 w 27"/>
                <a:gd name="T23" fmla="*/ 125 h 80"/>
                <a:gd name="T24" fmla="*/ 83 w 27"/>
                <a:gd name="T25" fmla="*/ 125 h 80"/>
                <a:gd name="T26" fmla="*/ 83 w 27"/>
                <a:gd name="T27" fmla="*/ 323 h 80"/>
                <a:gd name="T28" fmla="*/ 44 w 27"/>
                <a:gd name="T29" fmla="*/ 323 h 80"/>
                <a:gd name="T30" fmla="*/ 44 w 27"/>
                <a:gd name="T31" fmla="*/ 125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80"/>
                <a:gd name="T50" fmla="*/ 27 w 27"/>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80">
                  <a:moveTo>
                    <a:pt x="8" y="31"/>
                  </a:moveTo>
                  <a:cubicBezTo>
                    <a:pt x="0" y="31"/>
                    <a:pt x="0" y="31"/>
                    <a:pt x="0" y="31"/>
                  </a:cubicBezTo>
                  <a:cubicBezTo>
                    <a:pt x="0" y="23"/>
                    <a:pt x="0" y="23"/>
                    <a:pt x="0" y="23"/>
                  </a:cubicBezTo>
                  <a:cubicBezTo>
                    <a:pt x="8" y="23"/>
                    <a:pt x="8" y="23"/>
                    <a:pt x="8" y="23"/>
                  </a:cubicBezTo>
                  <a:cubicBezTo>
                    <a:pt x="8" y="13"/>
                    <a:pt x="8" y="13"/>
                    <a:pt x="8" y="13"/>
                  </a:cubicBezTo>
                  <a:cubicBezTo>
                    <a:pt x="8" y="4"/>
                    <a:pt x="16" y="1"/>
                    <a:pt x="17" y="1"/>
                  </a:cubicBezTo>
                  <a:cubicBezTo>
                    <a:pt x="20" y="0"/>
                    <a:pt x="23" y="0"/>
                    <a:pt x="27" y="1"/>
                  </a:cubicBezTo>
                  <a:cubicBezTo>
                    <a:pt x="27" y="9"/>
                    <a:pt x="27" y="9"/>
                    <a:pt x="27" y="9"/>
                  </a:cubicBezTo>
                  <a:cubicBezTo>
                    <a:pt x="21" y="8"/>
                    <a:pt x="17" y="9"/>
                    <a:pt x="17" y="15"/>
                  </a:cubicBezTo>
                  <a:cubicBezTo>
                    <a:pt x="17" y="23"/>
                    <a:pt x="17" y="23"/>
                    <a:pt x="17" y="23"/>
                  </a:cubicBezTo>
                  <a:cubicBezTo>
                    <a:pt x="26" y="23"/>
                    <a:pt x="26" y="23"/>
                    <a:pt x="26" y="23"/>
                  </a:cubicBezTo>
                  <a:cubicBezTo>
                    <a:pt x="26" y="31"/>
                    <a:pt x="26" y="31"/>
                    <a:pt x="26" y="31"/>
                  </a:cubicBezTo>
                  <a:cubicBezTo>
                    <a:pt x="17" y="31"/>
                    <a:pt x="17" y="31"/>
                    <a:pt x="17" y="31"/>
                  </a:cubicBezTo>
                  <a:cubicBezTo>
                    <a:pt x="17" y="80"/>
                    <a:pt x="17" y="80"/>
                    <a:pt x="17" y="80"/>
                  </a:cubicBezTo>
                  <a:cubicBezTo>
                    <a:pt x="8" y="80"/>
                    <a:pt x="8" y="80"/>
                    <a:pt x="8" y="80"/>
                  </a:cubicBezTo>
                  <a:cubicBezTo>
                    <a:pt x="8" y="31"/>
                    <a:pt x="8" y="31"/>
                    <a:pt x="8" y="31"/>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8" name="Freeform 45"/>
            <p:cNvSpPr>
              <a:spLocks noEditPoints="1"/>
            </p:cNvSpPr>
            <p:nvPr/>
          </p:nvSpPr>
          <p:spPr bwMode="auto">
            <a:xfrm>
              <a:off x="4399" y="1268"/>
              <a:ext cx="68" cy="84"/>
            </a:xfrm>
            <a:custGeom>
              <a:avLst/>
              <a:gdLst>
                <a:gd name="T0" fmla="*/ 0 w 64"/>
                <a:gd name="T1" fmla="*/ 323 h 79"/>
                <a:gd name="T2" fmla="*/ 43 w 64"/>
                <a:gd name="T3" fmla="*/ 323 h 79"/>
                <a:gd name="T4" fmla="*/ 43 w 64"/>
                <a:gd name="T5" fmla="*/ 185 h 79"/>
                <a:gd name="T6" fmla="*/ 146 w 64"/>
                <a:gd name="T7" fmla="*/ 185 h 79"/>
                <a:gd name="T8" fmla="*/ 198 w 64"/>
                <a:gd name="T9" fmla="*/ 284 h 79"/>
                <a:gd name="T10" fmla="*/ 209 w 64"/>
                <a:gd name="T11" fmla="*/ 323 h 79"/>
                <a:gd name="T12" fmla="*/ 259 w 64"/>
                <a:gd name="T13" fmla="*/ 323 h 79"/>
                <a:gd name="T14" fmla="*/ 259 w 64"/>
                <a:gd name="T15" fmla="*/ 309 h 79"/>
                <a:gd name="T16" fmla="*/ 238 w 64"/>
                <a:gd name="T17" fmla="*/ 250 h 79"/>
                <a:gd name="T18" fmla="*/ 203 w 64"/>
                <a:gd name="T19" fmla="*/ 165 h 79"/>
                <a:gd name="T20" fmla="*/ 251 w 64"/>
                <a:gd name="T21" fmla="*/ 79 h 79"/>
                <a:gd name="T22" fmla="*/ 141 w 64"/>
                <a:gd name="T23" fmla="*/ 0 h 79"/>
                <a:gd name="T24" fmla="*/ 0 w 64"/>
                <a:gd name="T25" fmla="*/ 0 h 79"/>
                <a:gd name="T26" fmla="*/ 0 w 64"/>
                <a:gd name="T27" fmla="*/ 323 h 79"/>
                <a:gd name="T28" fmla="*/ 146 w 64"/>
                <a:gd name="T29" fmla="*/ 40 h 79"/>
                <a:gd name="T30" fmla="*/ 203 w 64"/>
                <a:gd name="T31" fmla="*/ 101 h 79"/>
                <a:gd name="T32" fmla="*/ 146 w 64"/>
                <a:gd name="T33" fmla="*/ 146 h 79"/>
                <a:gd name="T34" fmla="*/ 43 w 64"/>
                <a:gd name="T35" fmla="*/ 146 h 79"/>
                <a:gd name="T36" fmla="*/ 43 w 64"/>
                <a:gd name="T37" fmla="*/ 40 h 79"/>
                <a:gd name="T38" fmla="*/ 146 w 64"/>
                <a:gd name="T39" fmla="*/ 40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9"/>
                <a:gd name="T62" fmla="*/ 64 w 64"/>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49" y="72"/>
                    <a:pt x="50" y="75"/>
                    <a:pt x="51" y="79"/>
                  </a:cubicBezTo>
                  <a:cubicBezTo>
                    <a:pt x="64" y="79"/>
                    <a:pt x="64" y="79"/>
                    <a:pt x="64" y="79"/>
                  </a:cubicBezTo>
                  <a:cubicBezTo>
                    <a:pt x="64" y="76"/>
                    <a:pt x="64" y="76"/>
                    <a:pt x="64" y="76"/>
                  </a:cubicBezTo>
                  <a:cubicBezTo>
                    <a:pt x="60" y="74"/>
                    <a:pt x="60" y="70"/>
                    <a:pt x="59" y="60"/>
                  </a:cubicBezTo>
                  <a:cubicBezTo>
                    <a:pt x="59" y="47"/>
                    <a:pt x="58" y="45"/>
                    <a:pt x="50" y="40"/>
                  </a:cubicBezTo>
                  <a:cubicBezTo>
                    <a:pt x="58" y="34"/>
                    <a:pt x="61" y="30"/>
                    <a:pt x="61" y="20"/>
                  </a:cubicBezTo>
                  <a:cubicBezTo>
                    <a:pt x="60" y="2"/>
                    <a:pt x="48" y="0"/>
                    <a:pt x="35" y="0"/>
                  </a:cubicBezTo>
                  <a:cubicBezTo>
                    <a:pt x="0" y="0"/>
                    <a:pt x="0" y="0"/>
                    <a:pt x="0" y="0"/>
                  </a:cubicBezTo>
                  <a:cubicBezTo>
                    <a:pt x="0" y="79"/>
                    <a:pt x="0" y="79"/>
                    <a:pt x="0" y="79"/>
                  </a:cubicBezTo>
                  <a:moveTo>
                    <a:pt x="36" y="9"/>
                  </a:moveTo>
                  <a:cubicBezTo>
                    <a:pt x="42" y="9"/>
                    <a:pt x="52" y="10"/>
                    <a:pt x="50" y="24"/>
                  </a:cubicBezTo>
                  <a:cubicBezTo>
                    <a:pt x="49" y="34"/>
                    <a:pt x="42"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19" name="Freeform 46"/>
            <p:cNvSpPr>
              <a:spLocks noEditPoints="1"/>
            </p:cNvSpPr>
            <p:nvPr/>
          </p:nvSpPr>
          <p:spPr bwMode="auto">
            <a:xfrm>
              <a:off x="4477" y="1289"/>
              <a:ext cx="54" cy="66"/>
            </a:xfrm>
            <a:custGeom>
              <a:avLst/>
              <a:gdLst>
                <a:gd name="T0" fmla="*/ 188 w 51"/>
                <a:gd name="T1" fmla="*/ 143 h 62"/>
                <a:gd name="T2" fmla="*/ 168 w 51"/>
                <a:gd name="T3" fmla="*/ 38 h 62"/>
                <a:gd name="T4" fmla="*/ 104 w 51"/>
                <a:gd name="T5" fmla="*/ 0 h 62"/>
                <a:gd name="T6" fmla="*/ 7 w 51"/>
                <a:gd name="T7" fmla="*/ 40 h 62"/>
                <a:gd name="T8" fmla="*/ 0 w 51"/>
                <a:gd name="T9" fmla="*/ 128 h 62"/>
                <a:gd name="T10" fmla="*/ 5 w 51"/>
                <a:gd name="T11" fmla="*/ 221 h 62"/>
                <a:gd name="T12" fmla="*/ 98 w 51"/>
                <a:gd name="T13" fmla="*/ 261 h 62"/>
                <a:gd name="T14" fmla="*/ 168 w 51"/>
                <a:gd name="T15" fmla="*/ 224 h 62"/>
                <a:gd name="T16" fmla="*/ 184 w 51"/>
                <a:gd name="T17" fmla="*/ 175 h 62"/>
                <a:gd name="T18" fmla="*/ 154 w 51"/>
                <a:gd name="T19" fmla="*/ 175 h 62"/>
                <a:gd name="T20" fmla="*/ 93 w 51"/>
                <a:gd name="T21" fmla="*/ 225 h 62"/>
                <a:gd name="T22" fmla="*/ 47 w 51"/>
                <a:gd name="T23" fmla="*/ 197 h 62"/>
                <a:gd name="T24" fmla="*/ 38 w 51"/>
                <a:gd name="T25" fmla="*/ 143 h 62"/>
                <a:gd name="T26" fmla="*/ 188 w 51"/>
                <a:gd name="T27" fmla="*/ 143 h 62"/>
                <a:gd name="T28" fmla="*/ 40 w 51"/>
                <a:gd name="T29" fmla="*/ 111 h 62"/>
                <a:gd name="T30" fmla="*/ 53 w 51"/>
                <a:gd name="T31" fmla="*/ 52 h 62"/>
                <a:gd name="T32" fmla="*/ 103 w 51"/>
                <a:gd name="T33" fmla="*/ 38 h 62"/>
                <a:gd name="T34" fmla="*/ 137 w 51"/>
                <a:gd name="T35" fmla="*/ 52 h 62"/>
                <a:gd name="T36" fmla="*/ 154 w 51"/>
                <a:gd name="T37" fmla="*/ 111 h 62"/>
                <a:gd name="T38" fmla="*/ 40 w 51"/>
                <a:gd name="T39" fmla="*/ 1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8"/>
                  </a:cubicBezTo>
                  <a:cubicBezTo>
                    <a:pt x="41" y="4"/>
                    <a:pt x="35" y="1"/>
                    <a:pt x="28" y="0"/>
                  </a:cubicBezTo>
                  <a:cubicBezTo>
                    <a:pt x="21" y="0"/>
                    <a:pt x="13" y="2"/>
                    <a:pt x="7" y="9"/>
                  </a:cubicBezTo>
                  <a:cubicBezTo>
                    <a:pt x="2" y="14"/>
                    <a:pt x="0" y="22"/>
                    <a:pt x="0" y="31"/>
                  </a:cubicBezTo>
                  <a:cubicBezTo>
                    <a:pt x="0" y="39"/>
                    <a:pt x="2" y="48"/>
                    <a:pt x="5" y="52"/>
                  </a:cubicBezTo>
                  <a:cubicBezTo>
                    <a:pt x="10" y="59"/>
                    <a:pt x="18" y="62"/>
                    <a:pt x="26" y="62"/>
                  </a:cubicBezTo>
                  <a:cubicBezTo>
                    <a:pt x="33" y="62"/>
                    <a:pt x="41" y="59"/>
                    <a:pt x="45" y="53"/>
                  </a:cubicBezTo>
                  <a:cubicBezTo>
                    <a:pt x="48" y="49"/>
                    <a:pt x="49" y="45"/>
                    <a:pt x="50" y="42"/>
                  </a:cubicBezTo>
                  <a:cubicBezTo>
                    <a:pt x="41" y="42"/>
                    <a:pt x="41" y="42"/>
                    <a:pt x="41" y="42"/>
                  </a:cubicBezTo>
                  <a:cubicBezTo>
                    <a:pt x="39" y="45"/>
                    <a:pt x="37" y="54"/>
                    <a:pt x="25" y="54"/>
                  </a:cubicBezTo>
                  <a:cubicBezTo>
                    <a:pt x="19" y="54"/>
                    <a:pt x="15" y="50"/>
                    <a:pt x="13" y="47"/>
                  </a:cubicBezTo>
                  <a:cubicBezTo>
                    <a:pt x="9" y="41"/>
                    <a:pt x="9" y="38"/>
                    <a:pt x="9" y="34"/>
                  </a:cubicBezTo>
                  <a:cubicBezTo>
                    <a:pt x="51" y="34"/>
                    <a:pt x="51" y="34"/>
                    <a:pt x="51" y="34"/>
                  </a:cubicBezTo>
                  <a:moveTo>
                    <a:pt x="10" y="26"/>
                  </a:moveTo>
                  <a:cubicBezTo>
                    <a:pt x="10" y="20"/>
                    <a:pt x="13" y="14"/>
                    <a:pt x="15" y="13"/>
                  </a:cubicBezTo>
                  <a:cubicBezTo>
                    <a:pt x="18" y="9"/>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0" name="Freeform 47"/>
            <p:cNvSpPr>
              <a:spLocks noEditPoints="1"/>
            </p:cNvSpPr>
            <p:nvPr/>
          </p:nvSpPr>
          <p:spPr bwMode="auto">
            <a:xfrm>
              <a:off x="4538" y="1268"/>
              <a:ext cx="56" cy="87"/>
            </a:xfrm>
            <a:custGeom>
              <a:avLst/>
              <a:gdLst>
                <a:gd name="T0" fmla="*/ 238 w 52"/>
                <a:gd name="T1" fmla="*/ 0 h 82"/>
                <a:gd name="T2" fmla="*/ 238 w 52"/>
                <a:gd name="T3" fmla="*/ 114 h 82"/>
                <a:gd name="T4" fmla="*/ 205 w 52"/>
                <a:gd name="T5" fmla="*/ 95 h 82"/>
                <a:gd name="T6" fmla="*/ 136 w 52"/>
                <a:gd name="T7" fmla="*/ 75 h 82"/>
                <a:gd name="T8" fmla="*/ 46 w 52"/>
                <a:gd name="T9" fmla="*/ 109 h 82"/>
                <a:gd name="T10" fmla="*/ 1 w 52"/>
                <a:gd name="T11" fmla="*/ 215 h 82"/>
                <a:gd name="T12" fmla="*/ 78 w 52"/>
                <a:gd name="T13" fmla="*/ 308 h 82"/>
                <a:gd name="T14" fmla="*/ 140 w 52"/>
                <a:gd name="T15" fmla="*/ 325 h 82"/>
                <a:gd name="T16" fmla="*/ 196 w 52"/>
                <a:gd name="T17" fmla="*/ 308 h 82"/>
                <a:gd name="T18" fmla="*/ 243 w 52"/>
                <a:gd name="T19" fmla="*/ 288 h 82"/>
                <a:gd name="T20" fmla="*/ 243 w 52"/>
                <a:gd name="T21" fmla="*/ 308 h 82"/>
                <a:gd name="T22" fmla="*/ 283 w 52"/>
                <a:gd name="T23" fmla="*/ 308 h 82"/>
                <a:gd name="T24" fmla="*/ 283 w 52"/>
                <a:gd name="T25" fmla="*/ 0 h 82"/>
                <a:gd name="T26" fmla="*/ 238 w 52"/>
                <a:gd name="T27" fmla="*/ 0 h 82"/>
                <a:gd name="T28" fmla="*/ 84 w 52"/>
                <a:gd name="T29" fmla="*/ 266 h 82"/>
                <a:gd name="T30" fmla="*/ 78 w 52"/>
                <a:gd name="T31" fmla="*/ 136 h 82"/>
                <a:gd name="T32" fmla="*/ 146 w 52"/>
                <a:gd name="T33" fmla="*/ 116 h 82"/>
                <a:gd name="T34" fmla="*/ 210 w 52"/>
                <a:gd name="T35" fmla="*/ 136 h 82"/>
                <a:gd name="T36" fmla="*/ 211 w 52"/>
                <a:gd name="T37" fmla="*/ 260 h 82"/>
                <a:gd name="T38" fmla="*/ 151 w 52"/>
                <a:gd name="T39" fmla="*/ 288 h 82"/>
                <a:gd name="T40" fmla="*/ 84 w 52"/>
                <a:gd name="T41" fmla="*/ 266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3" y="0"/>
                  </a:moveTo>
                  <a:cubicBezTo>
                    <a:pt x="43" y="29"/>
                    <a:pt x="43" y="29"/>
                    <a:pt x="43" y="29"/>
                  </a:cubicBezTo>
                  <a:cubicBezTo>
                    <a:pt x="42" y="27"/>
                    <a:pt x="40" y="25"/>
                    <a:pt x="37" y="24"/>
                  </a:cubicBezTo>
                  <a:cubicBezTo>
                    <a:pt x="35" y="22"/>
                    <a:pt x="30" y="20"/>
                    <a:pt x="25" y="20"/>
                  </a:cubicBezTo>
                  <a:cubicBezTo>
                    <a:pt x="20" y="20"/>
                    <a:pt x="14" y="22"/>
                    <a:pt x="8" y="28"/>
                  </a:cubicBezTo>
                  <a:cubicBezTo>
                    <a:pt x="3" y="33"/>
                    <a:pt x="0" y="44"/>
                    <a:pt x="1" y="55"/>
                  </a:cubicBezTo>
                  <a:cubicBezTo>
                    <a:pt x="2" y="65"/>
                    <a:pt x="6" y="75"/>
                    <a:pt x="15" y="79"/>
                  </a:cubicBezTo>
                  <a:cubicBezTo>
                    <a:pt x="18" y="81"/>
                    <a:pt x="22" y="82"/>
                    <a:pt x="26" y="82"/>
                  </a:cubicBezTo>
                  <a:cubicBezTo>
                    <a:pt x="30" y="82"/>
                    <a:pt x="34" y="81"/>
                    <a:pt x="36" y="79"/>
                  </a:cubicBezTo>
                  <a:cubicBezTo>
                    <a:pt x="39" y="77"/>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2" y="29"/>
                    <a:pt x="27" y="30"/>
                  </a:cubicBezTo>
                  <a:cubicBezTo>
                    <a:pt x="31" y="30"/>
                    <a:pt x="36" y="32"/>
                    <a:pt x="38" y="35"/>
                  </a:cubicBezTo>
                  <a:cubicBezTo>
                    <a:pt x="41" y="39"/>
                    <a:pt x="46" y="54"/>
                    <a:pt x="39" y="67"/>
                  </a:cubicBezTo>
                  <a:cubicBezTo>
                    <a:pt x="37" y="70"/>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1" name="Freeform 48"/>
            <p:cNvSpPr>
              <a:spLocks/>
            </p:cNvSpPr>
            <p:nvPr/>
          </p:nvSpPr>
          <p:spPr bwMode="auto">
            <a:xfrm>
              <a:off x="4638" y="1266"/>
              <a:ext cx="73" cy="89"/>
            </a:xfrm>
            <a:custGeom>
              <a:avLst/>
              <a:gdLst>
                <a:gd name="T0" fmla="*/ 204 w 69"/>
                <a:gd name="T1" fmla="*/ 102 h 84"/>
                <a:gd name="T2" fmla="*/ 185 w 69"/>
                <a:gd name="T3" fmla="*/ 60 h 84"/>
                <a:gd name="T4" fmla="*/ 124 w 69"/>
                <a:gd name="T5" fmla="*/ 40 h 84"/>
                <a:gd name="T6" fmla="*/ 62 w 69"/>
                <a:gd name="T7" fmla="*/ 60 h 84"/>
                <a:gd name="T8" fmla="*/ 40 w 69"/>
                <a:gd name="T9" fmla="*/ 162 h 84"/>
                <a:gd name="T10" fmla="*/ 62 w 69"/>
                <a:gd name="T11" fmla="*/ 252 h 84"/>
                <a:gd name="T12" fmla="*/ 124 w 69"/>
                <a:gd name="T13" fmla="*/ 279 h 84"/>
                <a:gd name="T14" fmla="*/ 185 w 69"/>
                <a:gd name="T15" fmla="*/ 252 h 84"/>
                <a:gd name="T16" fmla="*/ 212 w 69"/>
                <a:gd name="T17" fmla="*/ 194 h 84"/>
                <a:gd name="T18" fmla="*/ 251 w 69"/>
                <a:gd name="T19" fmla="*/ 194 h 84"/>
                <a:gd name="T20" fmla="*/ 207 w 69"/>
                <a:gd name="T21" fmla="*/ 283 h 84"/>
                <a:gd name="T22" fmla="*/ 124 w 69"/>
                <a:gd name="T23" fmla="*/ 318 h 84"/>
                <a:gd name="T24" fmla="*/ 47 w 69"/>
                <a:gd name="T25" fmla="*/ 283 h 84"/>
                <a:gd name="T26" fmla="*/ 0 w 69"/>
                <a:gd name="T27" fmla="*/ 162 h 84"/>
                <a:gd name="T28" fmla="*/ 47 w 69"/>
                <a:gd name="T29" fmla="*/ 38 h 84"/>
                <a:gd name="T30" fmla="*/ 124 w 69"/>
                <a:gd name="T31" fmla="*/ 0 h 84"/>
                <a:gd name="T32" fmla="*/ 207 w 69"/>
                <a:gd name="T33" fmla="*/ 38 h 84"/>
                <a:gd name="T34" fmla="*/ 245 w 69"/>
                <a:gd name="T35" fmla="*/ 102 h 84"/>
                <a:gd name="T36" fmla="*/ 204 w 69"/>
                <a:gd name="T37" fmla="*/ 10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4"/>
                <a:gd name="T59" fmla="*/ 69 w 69"/>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4">
                  <a:moveTo>
                    <a:pt x="56" y="26"/>
                  </a:moveTo>
                  <a:cubicBezTo>
                    <a:pt x="55" y="23"/>
                    <a:pt x="53" y="20"/>
                    <a:pt x="51" y="17"/>
                  </a:cubicBezTo>
                  <a:cubicBezTo>
                    <a:pt x="47" y="12"/>
                    <a:pt x="41" y="10"/>
                    <a:pt x="35" y="10"/>
                  </a:cubicBezTo>
                  <a:cubicBezTo>
                    <a:pt x="29" y="10"/>
                    <a:pt x="22" y="12"/>
                    <a:pt x="18" y="17"/>
                  </a:cubicBezTo>
                  <a:cubicBezTo>
                    <a:pt x="13" y="23"/>
                    <a:pt x="10" y="32"/>
                    <a:pt x="10" y="42"/>
                  </a:cubicBezTo>
                  <a:cubicBezTo>
                    <a:pt x="10" y="52"/>
                    <a:pt x="13" y="61"/>
                    <a:pt x="18" y="67"/>
                  </a:cubicBezTo>
                  <a:cubicBezTo>
                    <a:pt x="22" y="72"/>
                    <a:pt x="29" y="74"/>
                    <a:pt x="35" y="74"/>
                  </a:cubicBezTo>
                  <a:cubicBezTo>
                    <a:pt x="41" y="74"/>
                    <a:pt x="47" y="72"/>
                    <a:pt x="51" y="67"/>
                  </a:cubicBezTo>
                  <a:cubicBezTo>
                    <a:pt x="54" y="63"/>
                    <a:pt x="57" y="58"/>
                    <a:pt x="58" y="52"/>
                  </a:cubicBezTo>
                  <a:cubicBezTo>
                    <a:pt x="69" y="52"/>
                    <a:pt x="69" y="52"/>
                    <a:pt x="69" y="52"/>
                  </a:cubicBezTo>
                  <a:cubicBezTo>
                    <a:pt x="67" y="61"/>
                    <a:pt x="63" y="69"/>
                    <a:pt x="57" y="75"/>
                  </a:cubicBezTo>
                  <a:cubicBezTo>
                    <a:pt x="53" y="79"/>
                    <a:pt x="45" y="84"/>
                    <a:pt x="35" y="84"/>
                  </a:cubicBezTo>
                  <a:cubicBezTo>
                    <a:pt x="25" y="84"/>
                    <a:pt x="16" y="79"/>
                    <a:pt x="13" y="75"/>
                  </a:cubicBezTo>
                  <a:cubicBezTo>
                    <a:pt x="3" y="67"/>
                    <a:pt x="0" y="53"/>
                    <a:pt x="0" y="42"/>
                  </a:cubicBezTo>
                  <a:cubicBezTo>
                    <a:pt x="0" y="31"/>
                    <a:pt x="3" y="17"/>
                    <a:pt x="13" y="9"/>
                  </a:cubicBezTo>
                  <a:cubicBezTo>
                    <a:pt x="16" y="5"/>
                    <a:pt x="25" y="0"/>
                    <a:pt x="35" y="0"/>
                  </a:cubicBezTo>
                  <a:cubicBezTo>
                    <a:pt x="45" y="0"/>
                    <a:pt x="53" y="5"/>
                    <a:pt x="57" y="9"/>
                  </a:cubicBezTo>
                  <a:cubicBezTo>
                    <a:pt x="62" y="13"/>
                    <a:pt x="65" y="20"/>
                    <a:pt x="67" y="26"/>
                  </a:cubicBezTo>
                  <a:cubicBezTo>
                    <a:pt x="56" y="26"/>
                    <a:pt x="56" y="26"/>
                    <a:pt x="56"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2" name="Freeform 49"/>
            <p:cNvSpPr>
              <a:spLocks/>
            </p:cNvSpPr>
            <p:nvPr/>
          </p:nvSpPr>
          <p:spPr bwMode="auto">
            <a:xfrm>
              <a:off x="4724" y="1289"/>
              <a:ext cx="29" cy="63"/>
            </a:xfrm>
            <a:custGeom>
              <a:avLst/>
              <a:gdLst>
                <a:gd name="T0" fmla="*/ 0 w 27"/>
                <a:gd name="T1" fmla="*/ 2 h 59"/>
                <a:gd name="T2" fmla="*/ 47 w 27"/>
                <a:gd name="T3" fmla="*/ 2 h 59"/>
                <a:gd name="T4" fmla="*/ 47 w 27"/>
                <a:gd name="T5" fmla="*/ 49 h 59"/>
                <a:gd name="T6" fmla="*/ 118 w 27"/>
                <a:gd name="T7" fmla="*/ 0 h 59"/>
                <a:gd name="T8" fmla="*/ 137 w 27"/>
                <a:gd name="T9" fmla="*/ 0 h 59"/>
                <a:gd name="T10" fmla="*/ 137 w 27"/>
                <a:gd name="T11" fmla="*/ 46 h 59"/>
                <a:gd name="T12" fmla="*/ 96 w 27"/>
                <a:gd name="T13" fmla="*/ 49 h 59"/>
                <a:gd name="T14" fmla="*/ 47 w 27"/>
                <a:gd name="T15" fmla="*/ 131 h 59"/>
                <a:gd name="T16" fmla="*/ 47 w 27"/>
                <a:gd name="T17" fmla="*/ 267 h 59"/>
                <a:gd name="T18" fmla="*/ 0 w 27"/>
                <a:gd name="T19" fmla="*/ 267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3" y="4"/>
                    <a:pt x="18" y="1"/>
                    <a:pt x="22" y="0"/>
                  </a:cubicBezTo>
                  <a:cubicBezTo>
                    <a:pt x="27" y="0"/>
                    <a:pt x="27" y="0"/>
                    <a:pt x="27" y="0"/>
                  </a:cubicBezTo>
                  <a:cubicBezTo>
                    <a:pt x="27" y="10"/>
                    <a:pt x="27" y="10"/>
                    <a:pt x="27"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3" name="Freeform 50"/>
            <p:cNvSpPr>
              <a:spLocks noEditPoints="1"/>
            </p:cNvSpPr>
            <p:nvPr/>
          </p:nvSpPr>
          <p:spPr bwMode="auto">
            <a:xfrm>
              <a:off x="4759" y="1289"/>
              <a:ext cx="54" cy="66"/>
            </a:xfrm>
            <a:custGeom>
              <a:avLst/>
              <a:gdLst>
                <a:gd name="T0" fmla="*/ 4 w 51"/>
                <a:gd name="T1" fmla="*/ 210 h 62"/>
                <a:gd name="T2" fmla="*/ 93 w 51"/>
                <a:gd name="T3" fmla="*/ 261 h 62"/>
                <a:gd name="T4" fmla="*/ 174 w 51"/>
                <a:gd name="T5" fmla="*/ 210 h 62"/>
                <a:gd name="T6" fmla="*/ 188 w 51"/>
                <a:gd name="T7" fmla="*/ 128 h 62"/>
                <a:gd name="T8" fmla="*/ 174 w 51"/>
                <a:gd name="T9" fmla="*/ 46 h 62"/>
                <a:gd name="T10" fmla="*/ 93 w 51"/>
                <a:gd name="T11" fmla="*/ 0 h 62"/>
                <a:gd name="T12" fmla="*/ 4 w 51"/>
                <a:gd name="T13" fmla="*/ 46 h 62"/>
                <a:gd name="T14" fmla="*/ 0 w 51"/>
                <a:gd name="T15" fmla="*/ 128 h 62"/>
                <a:gd name="T16" fmla="*/ 4 w 51"/>
                <a:gd name="T17" fmla="*/ 210 h 62"/>
                <a:gd name="T18" fmla="*/ 93 w 51"/>
                <a:gd name="T19" fmla="*/ 221 h 62"/>
                <a:gd name="T20" fmla="*/ 44 w 51"/>
                <a:gd name="T21" fmla="*/ 185 h 62"/>
                <a:gd name="T22" fmla="*/ 38 w 51"/>
                <a:gd name="T23" fmla="*/ 128 h 62"/>
                <a:gd name="T24" fmla="*/ 42 w 51"/>
                <a:gd name="T25" fmla="*/ 71 h 62"/>
                <a:gd name="T26" fmla="*/ 93 w 51"/>
                <a:gd name="T27" fmla="*/ 40 h 62"/>
                <a:gd name="T28" fmla="*/ 145 w 51"/>
                <a:gd name="T29" fmla="*/ 71 h 62"/>
                <a:gd name="T30" fmla="*/ 155 w 51"/>
                <a:gd name="T31" fmla="*/ 128 h 62"/>
                <a:gd name="T32" fmla="*/ 145 w 51"/>
                <a:gd name="T33" fmla="*/ 185 h 62"/>
                <a:gd name="T34" fmla="*/ 93 w 51"/>
                <a:gd name="T35" fmla="*/ 221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0"/>
                  </a:moveTo>
                  <a:cubicBezTo>
                    <a:pt x="9" y="59"/>
                    <a:pt x="17" y="62"/>
                    <a:pt x="25" y="62"/>
                  </a:cubicBezTo>
                  <a:cubicBezTo>
                    <a:pt x="33" y="62"/>
                    <a:pt x="42" y="59"/>
                    <a:pt x="47" y="50"/>
                  </a:cubicBezTo>
                  <a:cubicBezTo>
                    <a:pt x="50" y="45"/>
                    <a:pt x="51" y="38"/>
                    <a:pt x="51" y="31"/>
                  </a:cubicBezTo>
                  <a:cubicBezTo>
                    <a:pt x="51" y="24"/>
                    <a:pt x="50" y="17"/>
                    <a:pt x="47" y="11"/>
                  </a:cubicBezTo>
                  <a:cubicBezTo>
                    <a:pt x="42" y="3"/>
                    <a:pt x="33" y="0"/>
                    <a:pt x="25" y="0"/>
                  </a:cubicBezTo>
                  <a:cubicBezTo>
                    <a:pt x="17" y="0"/>
                    <a:pt x="9" y="3"/>
                    <a:pt x="4" y="11"/>
                  </a:cubicBezTo>
                  <a:cubicBezTo>
                    <a:pt x="1" y="17"/>
                    <a:pt x="0" y="24"/>
                    <a:pt x="0" y="31"/>
                  </a:cubicBezTo>
                  <a:cubicBezTo>
                    <a:pt x="0" y="38"/>
                    <a:pt x="1" y="45"/>
                    <a:pt x="4" y="50"/>
                  </a:cubicBezTo>
                  <a:moveTo>
                    <a:pt x="25" y="52"/>
                  </a:moveTo>
                  <a:cubicBezTo>
                    <a:pt x="20" y="52"/>
                    <a:pt x="15" y="50"/>
                    <a:pt x="12" y="44"/>
                  </a:cubicBezTo>
                  <a:cubicBezTo>
                    <a:pt x="10" y="39"/>
                    <a:pt x="9" y="35"/>
                    <a:pt x="9" y="31"/>
                  </a:cubicBezTo>
                  <a:cubicBezTo>
                    <a:pt x="9" y="27"/>
                    <a:pt x="10" y="22"/>
                    <a:pt x="11" y="18"/>
                  </a:cubicBezTo>
                  <a:cubicBezTo>
                    <a:pt x="14" y="12"/>
                    <a:pt x="20" y="9"/>
                    <a:pt x="25" y="9"/>
                  </a:cubicBezTo>
                  <a:cubicBezTo>
                    <a:pt x="31" y="9"/>
                    <a:pt x="36" y="12"/>
                    <a:pt x="39" y="18"/>
                  </a:cubicBezTo>
                  <a:cubicBezTo>
                    <a:pt x="41" y="22"/>
                    <a:pt x="42" y="27"/>
                    <a:pt x="42" y="31"/>
                  </a:cubicBezTo>
                  <a:cubicBezTo>
                    <a:pt x="42" y="35"/>
                    <a:pt x="41" y="39"/>
                    <a:pt x="39" y="44"/>
                  </a:cubicBezTo>
                  <a:cubicBezTo>
                    <a:pt x="36" y="50"/>
                    <a:pt x="31" y="52"/>
                    <a:pt x="25"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4" name="Freeform 51"/>
            <p:cNvSpPr>
              <a:spLocks/>
            </p:cNvSpPr>
            <p:nvPr/>
          </p:nvSpPr>
          <p:spPr bwMode="auto">
            <a:xfrm>
              <a:off x="4822" y="1289"/>
              <a:ext cx="51" cy="66"/>
            </a:xfrm>
            <a:custGeom>
              <a:avLst/>
              <a:gdLst>
                <a:gd name="T0" fmla="*/ 43 w 48"/>
                <a:gd name="T1" fmla="*/ 175 h 62"/>
                <a:gd name="T2" fmla="*/ 74 w 48"/>
                <a:gd name="T3" fmla="*/ 224 h 62"/>
                <a:gd name="T4" fmla="*/ 114 w 48"/>
                <a:gd name="T5" fmla="*/ 225 h 62"/>
                <a:gd name="T6" fmla="*/ 141 w 48"/>
                <a:gd name="T7" fmla="*/ 211 h 62"/>
                <a:gd name="T8" fmla="*/ 155 w 48"/>
                <a:gd name="T9" fmla="*/ 185 h 62"/>
                <a:gd name="T10" fmla="*/ 129 w 48"/>
                <a:gd name="T11" fmla="*/ 154 h 62"/>
                <a:gd name="T12" fmla="*/ 46 w 48"/>
                <a:gd name="T13" fmla="*/ 128 h 62"/>
                <a:gd name="T14" fmla="*/ 2 w 48"/>
                <a:gd name="T15" fmla="*/ 67 h 62"/>
                <a:gd name="T16" fmla="*/ 95 w 48"/>
                <a:gd name="T17" fmla="*/ 0 h 62"/>
                <a:gd name="T18" fmla="*/ 185 w 48"/>
                <a:gd name="T19" fmla="*/ 71 h 62"/>
                <a:gd name="T20" fmla="*/ 146 w 48"/>
                <a:gd name="T21" fmla="*/ 71 h 62"/>
                <a:gd name="T22" fmla="*/ 95 w 48"/>
                <a:gd name="T23" fmla="*/ 40 h 62"/>
                <a:gd name="T24" fmla="*/ 49 w 48"/>
                <a:gd name="T25" fmla="*/ 59 h 62"/>
                <a:gd name="T26" fmla="*/ 55 w 48"/>
                <a:gd name="T27" fmla="*/ 98 h 62"/>
                <a:gd name="T28" fmla="*/ 114 w 48"/>
                <a:gd name="T29" fmla="*/ 113 h 62"/>
                <a:gd name="T30" fmla="*/ 169 w 48"/>
                <a:gd name="T31" fmla="*/ 128 h 62"/>
                <a:gd name="T32" fmla="*/ 191 w 48"/>
                <a:gd name="T33" fmla="*/ 186 h 62"/>
                <a:gd name="T34" fmla="*/ 150 w 48"/>
                <a:gd name="T35" fmla="*/ 250 h 62"/>
                <a:gd name="T36" fmla="*/ 107 w 48"/>
                <a:gd name="T37" fmla="*/ 261 h 62"/>
                <a:gd name="T38" fmla="*/ 58 w 48"/>
                <a:gd name="T39" fmla="*/ 255 h 62"/>
                <a:gd name="T40" fmla="*/ 1 w 48"/>
                <a:gd name="T41" fmla="*/ 175 h 62"/>
                <a:gd name="T42" fmla="*/ 43 w 48"/>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19" y="53"/>
                  </a:cubicBezTo>
                  <a:cubicBezTo>
                    <a:pt x="22" y="54"/>
                    <a:pt x="25" y="54"/>
                    <a:pt x="28" y="54"/>
                  </a:cubicBezTo>
                  <a:cubicBezTo>
                    <a:pt x="30" y="53"/>
                    <a:pt x="33" y="52"/>
                    <a:pt x="35" y="51"/>
                  </a:cubicBezTo>
                  <a:cubicBezTo>
                    <a:pt x="37" y="50"/>
                    <a:pt x="38" y="47"/>
                    <a:pt x="38" y="44"/>
                  </a:cubicBezTo>
                  <a:cubicBezTo>
                    <a:pt x="38" y="41"/>
                    <a:pt x="37" y="39"/>
                    <a:pt x="32" y="37"/>
                  </a:cubicBezTo>
                  <a:cubicBezTo>
                    <a:pt x="25" y="35"/>
                    <a:pt x="16" y="34"/>
                    <a:pt x="11" y="31"/>
                  </a:cubicBezTo>
                  <a:cubicBezTo>
                    <a:pt x="6" y="30"/>
                    <a:pt x="2" y="26"/>
                    <a:pt x="2" y="17"/>
                  </a:cubicBezTo>
                  <a:cubicBezTo>
                    <a:pt x="2" y="6"/>
                    <a:pt x="12" y="0"/>
                    <a:pt x="23" y="0"/>
                  </a:cubicBezTo>
                  <a:cubicBezTo>
                    <a:pt x="42" y="0"/>
                    <a:pt x="45" y="11"/>
                    <a:pt x="45" y="18"/>
                  </a:cubicBezTo>
                  <a:cubicBezTo>
                    <a:pt x="36" y="18"/>
                    <a:pt x="36" y="18"/>
                    <a:pt x="36" y="18"/>
                  </a:cubicBezTo>
                  <a:cubicBezTo>
                    <a:pt x="36" y="16"/>
                    <a:pt x="37" y="9"/>
                    <a:pt x="23" y="9"/>
                  </a:cubicBezTo>
                  <a:cubicBezTo>
                    <a:pt x="17" y="9"/>
                    <a:pt x="13" y="12"/>
                    <a:pt x="12" y="15"/>
                  </a:cubicBezTo>
                  <a:cubicBezTo>
                    <a:pt x="10" y="18"/>
                    <a:pt x="11" y="21"/>
                    <a:pt x="14" y="23"/>
                  </a:cubicBezTo>
                  <a:cubicBezTo>
                    <a:pt x="18" y="24"/>
                    <a:pt x="22" y="26"/>
                    <a:pt x="28" y="27"/>
                  </a:cubicBezTo>
                  <a:cubicBezTo>
                    <a:pt x="32" y="28"/>
                    <a:pt x="37" y="29"/>
                    <a:pt x="41" y="31"/>
                  </a:cubicBezTo>
                  <a:cubicBezTo>
                    <a:pt x="46" y="34"/>
                    <a:pt x="48" y="40"/>
                    <a:pt x="47" y="45"/>
                  </a:cubicBezTo>
                  <a:cubicBezTo>
                    <a:pt x="46" y="51"/>
                    <a:pt x="43" y="56"/>
                    <a:pt x="37" y="59"/>
                  </a:cubicBezTo>
                  <a:cubicBezTo>
                    <a:pt x="34" y="61"/>
                    <a:pt x="30" y="61"/>
                    <a:pt x="26" y="62"/>
                  </a:cubicBezTo>
                  <a:cubicBezTo>
                    <a:pt x="23" y="62"/>
                    <a:pt x="19" y="62"/>
                    <a:pt x="15"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5" name="Freeform 52"/>
            <p:cNvSpPr>
              <a:spLocks/>
            </p:cNvSpPr>
            <p:nvPr/>
          </p:nvSpPr>
          <p:spPr bwMode="auto">
            <a:xfrm>
              <a:off x="4880" y="1289"/>
              <a:ext cx="50" cy="66"/>
            </a:xfrm>
            <a:custGeom>
              <a:avLst/>
              <a:gdLst>
                <a:gd name="T0" fmla="*/ 40 w 47"/>
                <a:gd name="T1" fmla="*/ 175 h 62"/>
                <a:gd name="T2" fmla="*/ 76 w 47"/>
                <a:gd name="T3" fmla="*/ 224 h 62"/>
                <a:gd name="T4" fmla="*/ 112 w 47"/>
                <a:gd name="T5" fmla="*/ 225 h 62"/>
                <a:gd name="T6" fmla="*/ 140 w 47"/>
                <a:gd name="T7" fmla="*/ 211 h 62"/>
                <a:gd name="T8" fmla="*/ 159 w 47"/>
                <a:gd name="T9" fmla="*/ 185 h 62"/>
                <a:gd name="T10" fmla="*/ 132 w 47"/>
                <a:gd name="T11" fmla="*/ 154 h 62"/>
                <a:gd name="T12" fmla="*/ 43 w 47"/>
                <a:gd name="T13" fmla="*/ 128 h 62"/>
                <a:gd name="T14" fmla="*/ 2 w 47"/>
                <a:gd name="T15" fmla="*/ 67 h 62"/>
                <a:gd name="T16" fmla="*/ 97 w 47"/>
                <a:gd name="T17" fmla="*/ 0 h 62"/>
                <a:gd name="T18" fmla="*/ 184 w 47"/>
                <a:gd name="T19" fmla="*/ 71 h 62"/>
                <a:gd name="T20" fmla="*/ 144 w 47"/>
                <a:gd name="T21" fmla="*/ 71 h 62"/>
                <a:gd name="T22" fmla="*/ 91 w 47"/>
                <a:gd name="T23" fmla="*/ 40 h 62"/>
                <a:gd name="T24" fmla="*/ 46 w 47"/>
                <a:gd name="T25" fmla="*/ 59 h 62"/>
                <a:gd name="T26" fmla="*/ 55 w 47"/>
                <a:gd name="T27" fmla="*/ 98 h 62"/>
                <a:gd name="T28" fmla="*/ 112 w 47"/>
                <a:gd name="T29" fmla="*/ 113 h 62"/>
                <a:gd name="T30" fmla="*/ 169 w 47"/>
                <a:gd name="T31" fmla="*/ 128 h 62"/>
                <a:gd name="T32" fmla="*/ 196 w 47"/>
                <a:gd name="T33" fmla="*/ 186 h 62"/>
                <a:gd name="T34" fmla="*/ 149 w 47"/>
                <a:gd name="T35" fmla="*/ 250 h 62"/>
                <a:gd name="T36" fmla="*/ 110 w 47"/>
                <a:gd name="T37" fmla="*/ 261 h 62"/>
                <a:gd name="T38" fmla="*/ 59 w 47"/>
                <a:gd name="T39" fmla="*/ 255 h 62"/>
                <a:gd name="T40" fmla="*/ 0 w 47"/>
                <a:gd name="T41" fmla="*/ 175 h 62"/>
                <a:gd name="T42" fmla="*/ 40 w 47"/>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62"/>
                <a:gd name="T68" fmla="*/ 47 w 47"/>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62">
                  <a:moveTo>
                    <a:pt x="9" y="42"/>
                  </a:moveTo>
                  <a:cubicBezTo>
                    <a:pt x="10" y="47"/>
                    <a:pt x="10" y="51"/>
                    <a:pt x="19" y="53"/>
                  </a:cubicBezTo>
                  <a:cubicBezTo>
                    <a:pt x="21" y="54"/>
                    <a:pt x="24" y="54"/>
                    <a:pt x="27" y="54"/>
                  </a:cubicBezTo>
                  <a:cubicBezTo>
                    <a:pt x="30" y="53"/>
                    <a:pt x="33" y="52"/>
                    <a:pt x="34" y="51"/>
                  </a:cubicBezTo>
                  <a:cubicBezTo>
                    <a:pt x="36" y="50"/>
                    <a:pt x="38" y="47"/>
                    <a:pt x="38" y="44"/>
                  </a:cubicBezTo>
                  <a:cubicBezTo>
                    <a:pt x="38" y="41"/>
                    <a:pt x="36" y="39"/>
                    <a:pt x="32" y="37"/>
                  </a:cubicBezTo>
                  <a:cubicBezTo>
                    <a:pt x="24" y="35"/>
                    <a:pt x="15" y="34"/>
                    <a:pt x="10" y="31"/>
                  </a:cubicBezTo>
                  <a:cubicBezTo>
                    <a:pt x="6" y="30"/>
                    <a:pt x="2" y="26"/>
                    <a:pt x="2" y="17"/>
                  </a:cubicBezTo>
                  <a:cubicBezTo>
                    <a:pt x="2" y="6"/>
                    <a:pt x="12" y="0"/>
                    <a:pt x="23" y="0"/>
                  </a:cubicBezTo>
                  <a:cubicBezTo>
                    <a:pt x="42" y="0"/>
                    <a:pt x="44" y="11"/>
                    <a:pt x="44" y="18"/>
                  </a:cubicBezTo>
                  <a:cubicBezTo>
                    <a:pt x="35" y="18"/>
                    <a:pt x="35" y="18"/>
                    <a:pt x="35" y="18"/>
                  </a:cubicBezTo>
                  <a:cubicBezTo>
                    <a:pt x="35" y="16"/>
                    <a:pt x="36" y="9"/>
                    <a:pt x="22" y="9"/>
                  </a:cubicBezTo>
                  <a:cubicBezTo>
                    <a:pt x="16" y="9"/>
                    <a:pt x="12" y="12"/>
                    <a:pt x="11" y="15"/>
                  </a:cubicBezTo>
                  <a:cubicBezTo>
                    <a:pt x="10" y="18"/>
                    <a:pt x="11" y="21"/>
                    <a:pt x="14" y="23"/>
                  </a:cubicBezTo>
                  <a:cubicBezTo>
                    <a:pt x="17" y="24"/>
                    <a:pt x="22" y="26"/>
                    <a:pt x="27" y="27"/>
                  </a:cubicBezTo>
                  <a:cubicBezTo>
                    <a:pt x="32" y="28"/>
                    <a:pt x="36" y="29"/>
                    <a:pt x="40" y="31"/>
                  </a:cubicBezTo>
                  <a:cubicBezTo>
                    <a:pt x="45" y="34"/>
                    <a:pt x="47" y="40"/>
                    <a:pt x="47" y="45"/>
                  </a:cubicBezTo>
                  <a:cubicBezTo>
                    <a:pt x="46" y="51"/>
                    <a:pt x="42" y="56"/>
                    <a:pt x="36" y="59"/>
                  </a:cubicBezTo>
                  <a:cubicBezTo>
                    <a:pt x="33" y="61"/>
                    <a:pt x="30" y="61"/>
                    <a:pt x="26" y="62"/>
                  </a:cubicBezTo>
                  <a:cubicBezTo>
                    <a:pt x="22" y="62"/>
                    <a:pt x="18" y="62"/>
                    <a:pt x="15" y="61"/>
                  </a:cubicBezTo>
                  <a:cubicBezTo>
                    <a:pt x="0" y="57"/>
                    <a:pt x="0" y="44"/>
                    <a:pt x="0"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6" name="Freeform 53"/>
            <p:cNvSpPr>
              <a:spLocks noEditPoints="1"/>
            </p:cNvSpPr>
            <p:nvPr/>
          </p:nvSpPr>
          <p:spPr bwMode="auto">
            <a:xfrm>
              <a:off x="4971" y="1289"/>
              <a:ext cx="58" cy="66"/>
            </a:xfrm>
            <a:custGeom>
              <a:avLst/>
              <a:gdLst>
                <a:gd name="T0" fmla="*/ 130 w 55"/>
                <a:gd name="T1" fmla="*/ 128 h 62"/>
                <a:gd name="T2" fmla="*/ 52 w 55"/>
                <a:gd name="T3" fmla="*/ 152 h 62"/>
                <a:gd name="T4" fmla="*/ 38 w 55"/>
                <a:gd name="T5" fmla="*/ 185 h 62"/>
                <a:gd name="T6" fmla="*/ 64 w 55"/>
                <a:gd name="T7" fmla="*/ 225 h 62"/>
                <a:gd name="T8" fmla="*/ 130 w 55"/>
                <a:gd name="T9" fmla="*/ 183 h 62"/>
                <a:gd name="T10" fmla="*/ 130 w 55"/>
                <a:gd name="T11" fmla="*/ 128 h 62"/>
                <a:gd name="T12" fmla="*/ 163 w 55"/>
                <a:gd name="T13" fmla="*/ 211 h 62"/>
                <a:gd name="T14" fmla="*/ 186 w 55"/>
                <a:gd name="T15" fmla="*/ 225 h 62"/>
                <a:gd name="T16" fmla="*/ 186 w 55"/>
                <a:gd name="T17" fmla="*/ 255 h 62"/>
                <a:gd name="T18" fmla="*/ 160 w 55"/>
                <a:gd name="T19" fmla="*/ 261 h 62"/>
                <a:gd name="T20" fmla="*/ 130 w 55"/>
                <a:gd name="T21" fmla="*/ 224 h 62"/>
                <a:gd name="T22" fmla="*/ 67 w 55"/>
                <a:gd name="T23" fmla="*/ 261 h 62"/>
                <a:gd name="T24" fmla="*/ 1 w 55"/>
                <a:gd name="T25" fmla="*/ 185 h 62"/>
                <a:gd name="T26" fmla="*/ 44 w 55"/>
                <a:gd name="T27" fmla="*/ 120 h 62"/>
                <a:gd name="T28" fmla="*/ 115 w 55"/>
                <a:gd name="T29" fmla="*/ 106 h 62"/>
                <a:gd name="T30" fmla="*/ 130 w 55"/>
                <a:gd name="T31" fmla="*/ 86 h 62"/>
                <a:gd name="T32" fmla="*/ 130 w 55"/>
                <a:gd name="T33" fmla="*/ 55 h 62"/>
                <a:gd name="T34" fmla="*/ 75 w 55"/>
                <a:gd name="T35" fmla="*/ 38 h 62"/>
                <a:gd name="T36" fmla="*/ 42 w 55"/>
                <a:gd name="T37" fmla="*/ 76 h 62"/>
                <a:gd name="T38" fmla="*/ 4 w 55"/>
                <a:gd name="T39" fmla="*/ 76 h 62"/>
                <a:gd name="T40" fmla="*/ 4 w 55"/>
                <a:gd name="T41" fmla="*/ 55 h 62"/>
                <a:gd name="T42" fmla="*/ 44 w 55"/>
                <a:gd name="T43" fmla="*/ 3 h 62"/>
                <a:gd name="T44" fmla="*/ 79 w 55"/>
                <a:gd name="T45" fmla="*/ 0 h 62"/>
                <a:gd name="T46" fmla="*/ 117 w 55"/>
                <a:gd name="T47" fmla="*/ 1 h 62"/>
                <a:gd name="T48" fmla="*/ 163 w 55"/>
                <a:gd name="T49" fmla="*/ 49 h 62"/>
                <a:gd name="T50" fmla="*/ 163 w 55"/>
                <a:gd name="T51" fmla="*/ 211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39" y="31"/>
                  </a:moveTo>
                  <a:cubicBezTo>
                    <a:pt x="31" y="34"/>
                    <a:pt x="21" y="34"/>
                    <a:pt x="16" y="36"/>
                  </a:cubicBezTo>
                  <a:cubicBezTo>
                    <a:pt x="14" y="37"/>
                    <a:pt x="11" y="40"/>
                    <a:pt x="10" y="44"/>
                  </a:cubicBezTo>
                  <a:cubicBezTo>
                    <a:pt x="10" y="51"/>
                    <a:pt x="15" y="54"/>
                    <a:pt x="20" y="54"/>
                  </a:cubicBezTo>
                  <a:cubicBezTo>
                    <a:pt x="33" y="54"/>
                    <a:pt x="39" y="44"/>
                    <a:pt x="39" y="43"/>
                  </a:cubicBezTo>
                  <a:cubicBezTo>
                    <a:pt x="39" y="31"/>
                    <a:pt x="39" y="31"/>
                    <a:pt x="39" y="31"/>
                  </a:cubicBezTo>
                  <a:moveTo>
                    <a:pt x="48" y="51"/>
                  </a:moveTo>
                  <a:cubicBezTo>
                    <a:pt x="48" y="53"/>
                    <a:pt x="52" y="55"/>
                    <a:pt x="55" y="54"/>
                  </a:cubicBezTo>
                  <a:cubicBezTo>
                    <a:pt x="55" y="61"/>
                    <a:pt x="55" y="61"/>
                    <a:pt x="55" y="61"/>
                  </a:cubicBezTo>
                  <a:cubicBezTo>
                    <a:pt x="47" y="62"/>
                    <a:pt x="47" y="62"/>
                    <a:pt x="47" y="62"/>
                  </a:cubicBezTo>
                  <a:cubicBezTo>
                    <a:pt x="42" y="60"/>
                    <a:pt x="39" y="57"/>
                    <a:pt x="39" y="53"/>
                  </a:cubicBezTo>
                  <a:cubicBezTo>
                    <a:pt x="35" y="57"/>
                    <a:pt x="30" y="61"/>
                    <a:pt x="21" y="62"/>
                  </a:cubicBezTo>
                  <a:cubicBezTo>
                    <a:pt x="8" y="62"/>
                    <a:pt x="0" y="55"/>
                    <a:pt x="1" y="44"/>
                  </a:cubicBezTo>
                  <a:cubicBezTo>
                    <a:pt x="2" y="34"/>
                    <a:pt x="7" y="31"/>
                    <a:pt x="13" y="29"/>
                  </a:cubicBezTo>
                  <a:cubicBezTo>
                    <a:pt x="23" y="26"/>
                    <a:pt x="29" y="27"/>
                    <a:pt x="34" y="25"/>
                  </a:cubicBezTo>
                  <a:cubicBezTo>
                    <a:pt x="35" y="25"/>
                    <a:pt x="39" y="24"/>
                    <a:pt x="39" y="21"/>
                  </a:cubicBezTo>
                  <a:cubicBezTo>
                    <a:pt x="39" y="14"/>
                    <a:pt x="39" y="14"/>
                    <a:pt x="39" y="14"/>
                  </a:cubicBezTo>
                  <a:cubicBezTo>
                    <a:pt x="38" y="10"/>
                    <a:pt x="29" y="8"/>
                    <a:pt x="23" y="8"/>
                  </a:cubicBezTo>
                  <a:cubicBezTo>
                    <a:pt x="13" y="9"/>
                    <a:pt x="12" y="16"/>
                    <a:pt x="12" y="19"/>
                  </a:cubicBezTo>
                  <a:cubicBezTo>
                    <a:pt x="4" y="19"/>
                    <a:pt x="4" y="19"/>
                    <a:pt x="4" y="19"/>
                  </a:cubicBezTo>
                  <a:cubicBezTo>
                    <a:pt x="4" y="14"/>
                    <a:pt x="4" y="14"/>
                    <a:pt x="4" y="14"/>
                  </a:cubicBezTo>
                  <a:cubicBezTo>
                    <a:pt x="5" y="11"/>
                    <a:pt x="7" y="6"/>
                    <a:pt x="13" y="3"/>
                  </a:cubicBezTo>
                  <a:cubicBezTo>
                    <a:pt x="16" y="1"/>
                    <a:pt x="20" y="1"/>
                    <a:pt x="24" y="0"/>
                  </a:cubicBezTo>
                  <a:cubicBezTo>
                    <a:pt x="28" y="0"/>
                    <a:pt x="31" y="0"/>
                    <a:pt x="35" y="1"/>
                  </a:cubicBezTo>
                  <a:cubicBezTo>
                    <a:pt x="42" y="3"/>
                    <a:pt x="48" y="7"/>
                    <a:pt x="48" y="12"/>
                  </a:cubicBezTo>
                  <a:lnTo>
                    <a:pt x="48" y="5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7" name="Freeform 54"/>
            <p:cNvSpPr>
              <a:spLocks/>
            </p:cNvSpPr>
            <p:nvPr/>
          </p:nvSpPr>
          <p:spPr bwMode="auto">
            <a:xfrm>
              <a:off x="5040" y="1289"/>
              <a:ext cx="48" cy="63"/>
            </a:xfrm>
            <a:custGeom>
              <a:avLst/>
              <a:gdLst>
                <a:gd name="T0" fmla="*/ 42 w 45"/>
                <a:gd name="T1" fmla="*/ 2 h 59"/>
                <a:gd name="T2" fmla="*/ 42 w 45"/>
                <a:gd name="T3" fmla="*/ 43 h 59"/>
                <a:gd name="T4" fmla="*/ 62 w 45"/>
                <a:gd name="T5" fmla="*/ 3 h 59"/>
                <a:gd name="T6" fmla="*/ 117 w 45"/>
                <a:gd name="T7" fmla="*/ 0 h 59"/>
                <a:gd name="T8" fmla="*/ 160 w 45"/>
                <a:gd name="T9" fmla="*/ 2 h 59"/>
                <a:gd name="T10" fmla="*/ 195 w 45"/>
                <a:gd name="T11" fmla="*/ 64 h 59"/>
                <a:gd name="T12" fmla="*/ 195 w 45"/>
                <a:gd name="T13" fmla="*/ 267 h 59"/>
                <a:gd name="T14" fmla="*/ 160 w 45"/>
                <a:gd name="T15" fmla="*/ 267 h 59"/>
                <a:gd name="T16" fmla="*/ 160 w 45"/>
                <a:gd name="T17" fmla="*/ 83 h 59"/>
                <a:gd name="T18" fmla="*/ 109 w 45"/>
                <a:gd name="T19" fmla="*/ 43 h 59"/>
                <a:gd name="T20" fmla="*/ 42 w 45"/>
                <a:gd name="T21" fmla="*/ 131 h 59"/>
                <a:gd name="T22" fmla="*/ 42 w 45"/>
                <a:gd name="T23" fmla="*/ 267 h 59"/>
                <a:gd name="T24" fmla="*/ 0 w 45"/>
                <a:gd name="T25" fmla="*/ 267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3"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9"/>
                    <a:pt x="24" y="9"/>
                  </a:cubicBezTo>
                  <a:cubicBezTo>
                    <a:pt x="17" y="9"/>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8" name="Freeform 55"/>
            <p:cNvSpPr>
              <a:spLocks noEditPoints="1"/>
            </p:cNvSpPr>
            <p:nvPr/>
          </p:nvSpPr>
          <p:spPr bwMode="auto">
            <a:xfrm>
              <a:off x="5098" y="1268"/>
              <a:ext cx="55" cy="87"/>
            </a:xfrm>
            <a:custGeom>
              <a:avLst/>
              <a:gdLst>
                <a:gd name="T0" fmla="*/ 154 w 52"/>
                <a:gd name="T1" fmla="*/ 0 h 82"/>
                <a:gd name="T2" fmla="*/ 154 w 52"/>
                <a:gd name="T3" fmla="*/ 114 h 82"/>
                <a:gd name="T4" fmla="*/ 131 w 52"/>
                <a:gd name="T5" fmla="*/ 95 h 82"/>
                <a:gd name="T6" fmla="*/ 93 w 52"/>
                <a:gd name="T7" fmla="*/ 75 h 82"/>
                <a:gd name="T8" fmla="*/ 8 w 52"/>
                <a:gd name="T9" fmla="*/ 109 h 82"/>
                <a:gd name="T10" fmla="*/ 1 w 52"/>
                <a:gd name="T11" fmla="*/ 215 h 82"/>
                <a:gd name="T12" fmla="*/ 53 w 52"/>
                <a:gd name="T13" fmla="*/ 308 h 82"/>
                <a:gd name="T14" fmla="*/ 98 w 52"/>
                <a:gd name="T15" fmla="*/ 325 h 82"/>
                <a:gd name="T16" fmla="*/ 130 w 52"/>
                <a:gd name="T17" fmla="*/ 308 h 82"/>
                <a:gd name="T18" fmla="*/ 163 w 52"/>
                <a:gd name="T19" fmla="*/ 288 h 82"/>
                <a:gd name="T20" fmla="*/ 163 w 52"/>
                <a:gd name="T21" fmla="*/ 308 h 82"/>
                <a:gd name="T22" fmla="*/ 189 w 52"/>
                <a:gd name="T23" fmla="*/ 308 h 82"/>
                <a:gd name="T24" fmla="*/ 189 w 52"/>
                <a:gd name="T25" fmla="*/ 0 h 82"/>
                <a:gd name="T26" fmla="*/ 154 w 52"/>
                <a:gd name="T27" fmla="*/ 0 h 82"/>
                <a:gd name="T28" fmla="*/ 56 w 52"/>
                <a:gd name="T29" fmla="*/ 266 h 82"/>
                <a:gd name="T30" fmla="*/ 53 w 52"/>
                <a:gd name="T31" fmla="*/ 136 h 82"/>
                <a:gd name="T32" fmla="*/ 99 w 52"/>
                <a:gd name="T33" fmla="*/ 116 h 82"/>
                <a:gd name="T34" fmla="*/ 138 w 52"/>
                <a:gd name="T35" fmla="*/ 136 h 82"/>
                <a:gd name="T36" fmla="*/ 139 w 52"/>
                <a:gd name="T37" fmla="*/ 260 h 82"/>
                <a:gd name="T38" fmla="*/ 104 w 52"/>
                <a:gd name="T39" fmla="*/ 288 h 82"/>
                <a:gd name="T40" fmla="*/ 56 w 52"/>
                <a:gd name="T41" fmla="*/ 266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2" y="0"/>
                  </a:moveTo>
                  <a:cubicBezTo>
                    <a:pt x="42" y="29"/>
                    <a:pt x="42" y="29"/>
                    <a:pt x="42" y="29"/>
                  </a:cubicBezTo>
                  <a:cubicBezTo>
                    <a:pt x="41" y="27"/>
                    <a:pt x="40" y="25"/>
                    <a:pt x="37" y="24"/>
                  </a:cubicBezTo>
                  <a:cubicBezTo>
                    <a:pt x="35" y="22"/>
                    <a:pt x="30" y="20"/>
                    <a:pt x="25" y="20"/>
                  </a:cubicBezTo>
                  <a:cubicBezTo>
                    <a:pt x="19" y="20"/>
                    <a:pt x="13" y="22"/>
                    <a:pt x="8" y="28"/>
                  </a:cubicBezTo>
                  <a:cubicBezTo>
                    <a:pt x="2" y="33"/>
                    <a:pt x="0" y="44"/>
                    <a:pt x="1" y="55"/>
                  </a:cubicBezTo>
                  <a:cubicBezTo>
                    <a:pt x="2" y="65"/>
                    <a:pt x="6" y="75"/>
                    <a:pt x="15" y="79"/>
                  </a:cubicBezTo>
                  <a:cubicBezTo>
                    <a:pt x="18" y="81"/>
                    <a:pt x="22" y="82"/>
                    <a:pt x="26" y="82"/>
                  </a:cubicBezTo>
                  <a:cubicBezTo>
                    <a:pt x="30" y="82"/>
                    <a:pt x="34" y="81"/>
                    <a:pt x="36" y="79"/>
                  </a:cubicBezTo>
                  <a:cubicBezTo>
                    <a:pt x="39" y="77"/>
                    <a:pt x="42" y="75"/>
                    <a:pt x="44" y="73"/>
                  </a:cubicBezTo>
                  <a:cubicBezTo>
                    <a:pt x="44" y="79"/>
                    <a:pt x="44" y="79"/>
                    <a:pt x="44" y="79"/>
                  </a:cubicBezTo>
                  <a:cubicBezTo>
                    <a:pt x="52" y="79"/>
                    <a:pt x="52" y="79"/>
                    <a:pt x="52" y="79"/>
                  </a:cubicBezTo>
                  <a:cubicBezTo>
                    <a:pt x="52" y="0"/>
                    <a:pt x="52" y="0"/>
                    <a:pt x="52" y="0"/>
                  </a:cubicBezTo>
                  <a:cubicBezTo>
                    <a:pt x="42" y="0"/>
                    <a:pt x="42" y="0"/>
                    <a:pt x="42" y="0"/>
                  </a:cubicBezTo>
                  <a:moveTo>
                    <a:pt x="16" y="68"/>
                  </a:moveTo>
                  <a:cubicBezTo>
                    <a:pt x="9" y="58"/>
                    <a:pt x="10" y="42"/>
                    <a:pt x="15" y="35"/>
                  </a:cubicBezTo>
                  <a:cubicBezTo>
                    <a:pt x="18" y="31"/>
                    <a:pt x="22" y="29"/>
                    <a:pt x="27" y="30"/>
                  </a:cubicBezTo>
                  <a:cubicBezTo>
                    <a:pt x="31" y="30"/>
                    <a:pt x="36" y="32"/>
                    <a:pt x="38" y="35"/>
                  </a:cubicBezTo>
                  <a:cubicBezTo>
                    <a:pt x="41" y="39"/>
                    <a:pt x="46" y="54"/>
                    <a:pt x="39" y="67"/>
                  </a:cubicBezTo>
                  <a:cubicBezTo>
                    <a:pt x="36" y="70"/>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29" name="Freeform 56"/>
            <p:cNvSpPr>
              <a:spLocks noEditPoints="1"/>
            </p:cNvSpPr>
            <p:nvPr/>
          </p:nvSpPr>
          <p:spPr bwMode="auto">
            <a:xfrm>
              <a:off x="4180" y="1396"/>
              <a:ext cx="68" cy="83"/>
            </a:xfrm>
            <a:custGeom>
              <a:avLst/>
              <a:gdLst>
                <a:gd name="T0" fmla="*/ 0 w 64"/>
                <a:gd name="T1" fmla="*/ 246 h 79"/>
                <a:gd name="T2" fmla="*/ 43 w 64"/>
                <a:gd name="T3" fmla="*/ 246 h 79"/>
                <a:gd name="T4" fmla="*/ 43 w 64"/>
                <a:gd name="T5" fmla="*/ 137 h 79"/>
                <a:gd name="T6" fmla="*/ 146 w 64"/>
                <a:gd name="T7" fmla="*/ 137 h 79"/>
                <a:gd name="T8" fmla="*/ 198 w 64"/>
                <a:gd name="T9" fmla="*/ 213 h 79"/>
                <a:gd name="T10" fmla="*/ 209 w 64"/>
                <a:gd name="T11" fmla="*/ 246 h 79"/>
                <a:gd name="T12" fmla="*/ 259 w 64"/>
                <a:gd name="T13" fmla="*/ 246 h 79"/>
                <a:gd name="T14" fmla="*/ 259 w 64"/>
                <a:gd name="T15" fmla="*/ 235 h 79"/>
                <a:gd name="T16" fmla="*/ 244 w 64"/>
                <a:gd name="T17" fmla="*/ 184 h 79"/>
                <a:gd name="T18" fmla="*/ 203 w 64"/>
                <a:gd name="T19" fmla="*/ 123 h 79"/>
                <a:gd name="T20" fmla="*/ 251 w 64"/>
                <a:gd name="T21" fmla="*/ 59 h 79"/>
                <a:gd name="T22" fmla="*/ 141 w 64"/>
                <a:gd name="T23" fmla="*/ 0 h 79"/>
                <a:gd name="T24" fmla="*/ 0 w 64"/>
                <a:gd name="T25" fmla="*/ 0 h 79"/>
                <a:gd name="T26" fmla="*/ 0 w 64"/>
                <a:gd name="T27" fmla="*/ 246 h 79"/>
                <a:gd name="T28" fmla="*/ 146 w 64"/>
                <a:gd name="T29" fmla="*/ 9 h 79"/>
                <a:gd name="T30" fmla="*/ 203 w 64"/>
                <a:gd name="T31" fmla="*/ 71 h 79"/>
                <a:gd name="T32" fmla="*/ 146 w 64"/>
                <a:gd name="T33" fmla="*/ 111 h 79"/>
                <a:gd name="T34" fmla="*/ 43 w 64"/>
                <a:gd name="T35" fmla="*/ 111 h 79"/>
                <a:gd name="T36" fmla="*/ 43 w 64"/>
                <a:gd name="T37" fmla="*/ 9 h 79"/>
                <a:gd name="T38" fmla="*/ 146 w 64"/>
                <a:gd name="T39" fmla="*/ 9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9"/>
                <a:gd name="T62" fmla="*/ 64 w 64"/>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50" y="72"/>
                    <a:pt x="50" y="75"/>
                    <a:pt x="51" y="79"/>
                  </a:cubicBezTo>
                  <a:cubicBezTo>
                    <a:pt x="64" y="79"/>
                    <a:pt x="64" y="79"/>
                    <a:pt x="64" y="79"/>
                  </a:cubicBezTo>
                  <a:cubicBezTo>
                    <a:pt x="64" y="76"/>
                    <a:pt x="64" y="76"/>
                    <a:pt x="64" y="76"/>
                  </a:cubicBezTo>
                  <a:cubicBezTo>
                    <a:pt x="60" y="74"/>
                    <a:pt x="60" y="70"/>
                    <a:pt x="60" y="60"/>
                  </a:cubicBezTo>
                  <a:cubicBezTo>
                    <a:pt x="59" y="47"/>
                    <a:pt x="58" y="45"/>
                    <a:pt x="50" y="40"/>
                  </a:cubicBezTo>
                  <a:cubicBezTo>
                    <a:pt x="58" y="34"/>
                    <a:pt x="61" y="30"/>
                    <a:pt x="61" y="20"/>
                  </a:cubicBezTo>
                  <a:cubicBezTo>
                    <a:pt x="60" y="2"/>
                    <a:pt x="48" y="0"/>
                    <a:pt x="35" y="0"/>
                  </a:cubicBezTo>
                  <a:cubicBezTo>
                    <a:pt x="0" y="0"/>
                    <a:pt x="0" y="0"/>
                    <a:pt x="0" y="0"/>
                  </a:cubicBezTo>
                  <a:cubicBezTo>
                    <a:pt x="0" y="79"/>
                    <a:pt x="0" y="79"/>
                    <a:pt x="0" y="79"/>
                  </a:cubicBezTo>
                  <a:moveTo>
                    <a:pt x="36" y="9"/>
                  </a:moveTo>
                  <a:cubicBezTo>
                    <a:pt x="42" y="9"/>
                    <a:pt x="52" y="10"/>
                    <a:pt x="50" y="24"/>
                  </a:cubicBezTo>
                  <a:cubicBezTo>
                    <a:pt x="49" y="34"/>
                    <a:pt x="43"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0" name="Freeform 57"/>
            <p:cNvSpPr>
              <a:spLocks noEditPoints="1"/>
            </p:cNvSpPr>
            <p:nvPr/>
          </p:nvSpPr>
          <p:spPr bwMode="auto">
            <a:xfrm>
              <a:off x="4258" y="1417"/>
              <a:ext cx="54" cy="65"/>
            </a:xfrm>
            <a:custGeom>
              <a:avLst/>
              <a:gdLst>
                <a:gd name="T0" fmla="*/ 188 w 51"/>
                <a:gd name="T1" fmla="*/ 143 h 61"/>
                <a:gd name="T2" fmla="*/ 168 w 51"/>
                <a:gd name="T3" fmla="*/ 39 h 61"/>
                <a:gd name="T4" fmla="*/ 104 w 51"/>
                <a:gd name="T5" fmla="*/ 0 h 61"/>
                <a:gd name="T6" fmla="*/ 7 w 51"/>
                <a:gd name="T7" fmla="*/ 42 h 61"/>
                <a:gd name="T8" fmla="*/ 0 w 51"/>
                <a:gd name="T9" fmla="*/ 133 h 61"/>
                <a:gd name="T10" fmla="*/ 6 w 51"/>
                <a:gd name="T11" fmla="*/ 223 h 61"/>
                <a:gd name="T12" fmla="*/ 98 w 51"/>
                <a:gd name="T13" fmla="*/ 265 h 61"/>
                <a:gd name="T14" fmla="*/ 168 w 51"/>
                <a:gd name="T15" fmla="*/ 224 h 61"/>
                <a:gd name="T16" fmla="*/ 184 w 51"/>
                <a:gd name="T17" fmla="*/ 183 h 61"/>
                <a:gd name="T18" fmla="*/ 154 w 51"/>
                <a:gd name="T19" fmla="*/ 183 h 61"/>
                <a:gd name="T20" fmla="*/ 98 w 51"/>
                <a:gd name="T21" fmla="*/ 224 h 61"/>
                <a:gd name="T22" fmla="*/ 47 w 51"/>
                <a:gd name="T23" fmla="*/ 196 h 61"/>
                <a:gd name="T24" fmla="*/ 40 w 51"/>
                <a:gd name="T25" fmla="*/ 143 h 61"/>
                <a:gd name="T26" fmla="*/ 188 w 51"/>
                <a:gd name="T27" fmla="*/ 143 h 61"/>
                <a:gd name="T28" fmla="*/ 40 w 51"/>
                <a:gd name="T29" fmla="*/ 111 h 61"/>
                <a:gd name="T30" fmla="*/ 53 w 51"/>
                <a:gd name="T31" fmla="*/ 54 h 61"/>
                <a:gd name="T32" fmla="*/ 103 w 51"/>
                <a:gd name="T33" fmla="*/ 39 h 61"/>
                <a:gd name="T34" fmla="*/ 137 w 51"/>
                <a:gd name="T35" fmla="*/ 54 h 61"/>
                <a:gd name="T36" fmla="*/ 154 w 51"/>
                <a:gd name="T37" fmla="*/ 111 h 61"/>
                <a:gd name="T38" fmla="*/ 40 w 51"/>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1"/>
                <a:gd name="T62" fmla="*/ 51 w 51"/>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1">
                  <a:moveTo>
                    <a:pt x="51" y="34"/>
                  </a:moveTo>
                  <a:cubicBezTo>
                    <a:pt x="51" y="23"/>
                    <a:pt x="51" y="17"/>
                    <a:pt x="45" y="8"/>
                  </a:cubicBezTo>
                  <a:cubicBezTo>
                    <a:pt x="41" y="4"/>
                    <a:pt x="35" y="1"/>
                    <a:pt x="28" y="0"/>
                  </a:cubicBezTo>
                  <a:cubicBezTo>
                    <a:pt x="21" y="0"/>
                    <a:pt x="13" y="2"/>
                    <a:pt x="7" y="9"/>
                  </a:cubicBezTo>
                  <a:cubicBezTo>
                    <a:pt x="2" y="14"/>
                    <a:pt x="0" y="22"/>
                    <a:pt x="0" y="31"/>
                  </a:cubicBezTo>
                  <a:cubicBezTo>
                    <a:pt x="0" y="39"/>
                    <a:pt x="2" y="47"/>
                    <a:pt x="6" y="52"/>
                  </a:cubicBezTo>
                  <a:cubicBezTo>
                    <a:pt x="11" y="58"/>
                    <a:pt x="18" y="61"/>
                    <a:pt x="26" y="61"/>
                  </a:cubicBezTo>
                  <a:cubicBezTo>
                    <a:pt x="33" y="61"/>
                    <a:pt x="41" y="59"/>
                    <a:pt x="45" y="53"/>
                  </a:cubicBezTo>
                  <a:cubicBezTo>
                    <a:pt x="49" y="49"/>
                    <a:pt x="49" y="45"/>
                    <a:pt x="50" y="42"/>
                  </a:cubicBezTo>
                  <a:cubicBezTo>
                    <a:pt x="41" y="42"/>
                    <a:pt x="41" y="42"/>
                    <a:pt x="41" y="42"/>
                  </a:cubicBezTo>
                  <a:cubicBezTo>
                    <a:pt x="40" y="45"/>
                    <a:pt x="37" y="53"/>
                    <a:pt x="26" y="53"/>
                  </a:cubicBezTo>
                  <a:cubicBezTo>
                    <a:pt x="19" y="53"/>
                    <a:pt x="15" y="50"/>
                    <a:pt x="13" y="46"/>
                  </a:cubicBezTo>
                  <a:cubicBezTo>
                    <a:pt x="10" y="41"/>
                    <a:pt x="9" y="38"/>
                    <a:pt x="10" y="34"/>
                  </a:cubicBezTo>
                  <a:cubicBezTo>
                    <a:pt x="51" y="34"/>
                    <a:pt x="51" y="34"/>
                    <a:pt x="51" y="34"/>
                  </a:cubicBezTo>
                  <a:moveTo>
                    <a:pt x="10" y="26"/>
                  </a:moveTo>
                  <a:cubicBezTo>
                    <a:pt x="10" y="20"/>
                    <a:pt x="13" y="14"/>
                    <a:pt x="15" y="13"/>
                  </a:cubicBezTo>
                  <a:cubicBezTo>
                    <a:pt x="18" y="8"/>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1" name="Freeform 58"/>
            <p:cNvSpPr>
              <a:spLocks noEditPoints="1"/>
            </p:cNvSpPr>
            <p:nvPr/>
          </p:nvSpPr>
          <p:spPr bwMode="auto">
            <a:xfrm>
              <a:off x="4319" y="1396"/>
              <a:ext cx="56" cy="86"/>
            </a:xfrm>
            <a:custGeom>
              <a:avLst/>
              <a:gdLst>
                <a:gd name="T0" fmla="*/ 238 w 52"/>
                <a:gd name="T1" fmla="*/ 0 h 81"/>
                <a:gd name="T2" fmla="*/ 238 w 52"/>
                <a:gd name="T3" fmla="*/ 115 h 81"/>
                <a:gd name="T4" fmla="*/ 210 w 52"/>
                <a:gd name="T5" fmla="*/ 96 h 81"/>
                <a:gd name="T6" fmla="*/ 136 w 52"/>
                <a:gd name="T7" fmla="*/ 75 h 81"/>
                <a:gd name="T8" fmla="*/ 46 w 52"/>
                <a:gd name="T9" fmla="*/ 111 h 81"/>
                <a:gd name="T10" fmla="*/ 1 w 52"/>
                <a:gd name="T11" fmla="*/ 214 h 81"/>
                <a:gd name="T12" fmla="*/ 78 w 52"/>
                <a:gd name="T13" fmla="*/ 311 h 81"/>
                <a:gd name="T14" fmla="*/ 140 w 52"/>
                <a:gd name="T15" fmla="*/ 324 h 81"/>
                <a:gd name="T16" fmla="*/ 196 w 52"/>
                <a:gd name="T17" fmla="*/ 311 h 81"/>
                <a:gd name="T18" fmla="*/ 243 w 52"/>
                <a:gd name="T19" fmla="*/ 287 h 81"/>
                <a:gd name="T20" fmla="*/ 243 w 52"/>
                <a:gd name="T21" fmla="*/ 311 h 81"/>
                <a:gd name="T22" fmla="*/ 283 w 52"/>
                <a:gd name="T23" fmla="*/ 311 h 81"/>
                <a:gd name="T24" fmla="*/ 283 w 52"/>
                <a:gd name="T25" fmla="*/ 0 h 81"/>
                <a:gd name="T26" fmla="*/ 238 w 52"/>
                <a:gd name="T27" fmla="*/ 0 h 81"/>
                <a:gd name="T28" fmla="*/ 84 w 52"/>
                <a:gd name="T29" fmla="*/ 270 h 81"/>
                <a:gd name="T30" fmla="*/ 78 w 52"/>
                <a:gd name="T31" fmla="*/ 138 h 81"/>
                <a:gd name="T32" fmla="*/ 146 w 52"/>
                <a:gd name="T33" fmla="*/ 115 h 81"/>
                <a:gd name="T34" fmla="*/ 210 w 52"/>
                <a:gd name="T35" fmla="*/ 138 h 81"/>
                <a:gd name="T36" fmla="*/ 211 w 52"/>
                <a:gd name="T37" fmla="*/ 269 h 81"/>
                <a:gd name="T38" fmla="*/ 151 w 52"/>
                <a:gd name="T39" fmla="*/ 289 h 81"/>
                <a:gd name="T40" fmla="*/ 84 w 52"/>
                <a:gd name="T41" fmla="*/ 27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1"/>
                <a:gd name="T65" fmla="*/ 52 w 52"/>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1">
                  <a:moveTo>
                    <a:pt x="43" y="0"/>
                  </a:moveTo>
                  <a:cubicBezTo>
                    <a:pt x="43" y="29"/>
                    <a:pt x="43" y="29"/>
                    <a:pt x="43" y="29"/>
                  </a:cubicBezTo>
                  <a:cubicBezTo>
                    <a:pt x="42" y="27"/>
                    <a:pt x="40" y="25"/>
                    <a:pt x="38" y="24"/>
                  </a:cubicBezTo>
                  <a:cubicBezTo>
                    <a:pt x="35" y="22"/>
                    <a:pt x="31" y="20"/>
                    <a:pt x="25" y="20"/>
                  </a:cubicBezTo>
                  <a:cubicBezTo>
                    <a:pt x="20" y="20"/>
                    <a:pt x="14" y="22"/>
                    <a:pt x="8" y="28"/>
                  </a:cubicBezTo>
                  <a:cubicBezTo>
                    <a:pt x="3" y="33"/>
                    <a:pt x="0" y="44"/>
                    <a:pt x="1" y="54"/>
                  </a:cubicBezTo>
                  <a:cubicBezTo>
                    <a:pt x="2" y="65"/>
                    <a:pt x="6" y="75"/>
                    <a:pt x="15" y="79"/>
                  </a:cubicBezTo>
                  <a:cubicBezTo>
                    <a:pt x="18" y="81"/>
                    <a:pt x="22" y="81"/>
                    <a:pt x="26" y="81"/>
                  </a:cubicBezTo>
                  <a:cubicBezTo>
                    <a:pt x="30" y="81"/>
                    <a:pt x="34" y="81"/>
                    <a:pt x="36" y="79"/>
                  </a:cubicBezTo>
                  <a:cubicBezTo>
                    <a:pt x="39" y="77"/>
                    <a:pt x="42" y="74"/>
                    <a:pt x="44" y="72"/>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29"/>
                    <a:pt x="27" y="29"/>
                  </a:cubicBezTo>
                  <a:cubicBezTo>
                    <a:pt x="32" y="30"/>
                    <a:pt x="36" y="32"/>
                    <a:pt x="38" y="35"/>
                  </a:cubicBezTo>
                  <a:cubicBezTo>
                    <a:pt x="42" y="39"/>
                    <a:pt x="46" y="54"/>
                    <a:pt x="39" y="67"/>
                  </a:cubicBezTo>
                  <a:cubicBezTo>
                    <a:pt x="37" y="70"/>
                    <a:pt x="32"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2" name="Freeform 59"/>
            <p:cNvSpPr>
              <a:spLocks/>
            </p:cNvSpPr>
            <p:nvPr/>
          </p:nvSpPr>
          <p:spPr bwMode="auto">
            <a:xfrm>
              <a:off x="4419" y="1393"/>
              <a:ext cx="74" cy="89"/>
            </a:xfrm>
            <a:custGeom>
              <a:avLst/>
              <a:gdLst>
                <a:gd name="T0" fmla="*/ 282 w 69"/>
                <a:gd name="T1" fmla="*/ 129 h 83"/>
                <a:gd name="T2" fmla="*/ 260 w 69"/>
                <a:gd name="T3" fmla="*/ 81 h 83"/>
                <a:gd name="T4" fmla="*/ 176 w 69"/>
                <a:gd name="T5" fmla="*/ 47 h 83"/>
                <a:gd name="T6" fmla="*/ 88 w 69"/>
                <a:gd name="T7" fmla="*/ 81 h 83"/>
                <a:gd name="T8" fmla="*/ 54 w 69"/>
                <a:gd name="T9" fmla="*/ 209 h 83"/>
                <a:gd name="T10" fmla="*/ 88 w 69"/>
                <a:gd name="T11" fmla="*/ 333 h 83"/>
                <a:gd name="T12" fmla="*/ 176 w 69"/>
                <a:gd name="T13" fmla="*/ 368 h 83"/>
                <a:gd name="T14" fmla="*/ 260 w 69"/>
                <a:gd name="T15" fmla="*/ 333 h 83"/>
                <a:gd name="T16" fmla="*/ 288 w 69"/>
                <a:gd name="T17" fmla="*/ 259 h 83"/>
                <a:gd name="T18" fmla="*/ 344 w 69"/>
                <a:gd name="T19" fmla="*/ 259 h 83"/>
                <a:gd name="T20" fmla="*/ 282 w 69"/>
                <a:gd name="T21" fmla="*/ 371 h 83"/>
                <a:gd name="T22" fmla="*/ 176 w 69"/>
                <a:gd name="T23" fmla="*/ 411 h 83"/>
                <a:gd name="T24" fmla="*/ 62 w 69"/>
                <a:gd name="T25" fmla="*/ 371 h 83"/>
                <a:gd name="T26" fmla="*/ 0 w 69"/>
                <a:gd name="T27" fmla="*/ 209 h 83"/>
                <a:gd name="T28" fmla="*/ 62 w 69"/>
                <a:gd name="T29" fmla="*/ 44 h 83"/>
                <a:gd name="T30" fmla="*/ 176 w 69"/>
                <a:gd name="T31" fmla="*/ 0 h 83"/>
                <a:gd name="T32" fmla="*/ 282 w 69"/>
                <a:gd name="T33" fmla="*/ 44 h 83"/>
                <a:gd name="T34" fmla="*/ 334 w 69"/>
                <a:gd name="T35" fmla="*/ 129 h 83"/>
                <a:gd name="T36" fmla="*/ 282 w 69"/>
                <a:gd name="T37" fmla="*/ 129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3"/>
                <a:gd name="T59" fmla="*/ 69 w 69"/>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3">
                  <a:moveTo>
                    <a:pt x="57" y="26"/>
                  </a:moveTo>
                  <a:cubicBezTo>
                    <a:pt x="55" y="23"/>
                    <a:pt x="54" y="19"/>
                    <a:pt x="52" y="17"/>
                  </a:cubicBezTo>
                  <a:cubicBezTo>
                    <a:pt x="47" y="12"/>
                    <a:pt x="41" y="9"/>
                    <a:pt x="35" y="9"/>
                  </a:cubicBezTo>
                  <a:cubicBezTo>
                    <a:pt x="29" y="9"/>
                    <a:pt x="23" y="12"/>
                    <a:pt x="18" y="17"/>
                  </a:cubicBezTo>
                  <a:cubicBezTo>
                    <a:pt x="14" y="23"/>
                    <a:pt x="10" y="32"/>
                    <a:pt x="11" y="42"/>
                  </a:cubicBezTo>
                  <a:cubicBezTo>
                    <a:pt x="10" y="52"/>
                    <a:pt x="14" y="61"/>
                    <a:pt x="18" y="67"/>
                  </a:cubicBezTo>
                  <a:cubicBezTo>
                    <a:pt x="23" y="72"/>
                    <a:pt x="29" y="74"/>
                    <a:pt x="35" y="74"/>
                  </a:cubicBezTo>
                  <a:cubicBezTo>
                    <a:pt x="41" y="74"/>
                    <a:pt x="48" y="72"/>
                    <a:pt x="52" y="67"/>
                  </a:cubicBezTo>
                  <a:cubicBezTo>
                    <a:pt x="55" y="63"/>
                    <a:pt x="57" y="58"/>
                    <a:pt x="58" y="52"/>
                  </a:cubicBezTo>
                  <a:cubicBezTo>
                    <a:pt x="69" y="52"/>
                    <a:pt x="69" y="52"/>
                    <a:pt x="69" y="52"/>
                  </a:cubicBezTo>
                  <a:cubicBezTo>
                    <a:pt x="67" y="60"/>
                    <a:pt x="63" y="69"/>
                    <a:pt x="57" y="75"/>
                  </a:cubicBezTo>
                  <a:cubicBezTo>
                    <a:pt x="53" y="79"/>
                    <a:pt x="45" y="83"/>
                    <a:pt x="35" y="83"/>
                  </a:cubicBezTo>
                  <a:cubicBezTo>
                    <a:pt x="25" y="83"/>
                    <a:pt x="16" y="79"/>
                    <a:pt x="13" y="75"/>
                  </a:cubicBezTo>
                  <a:cubicBezTo>
                    <a:pt x="3" y="66"/>
                    <a:pt x="0" y="53"/>
                    <a:pt x="0" y="42"/>
                  </a:cubicBezTo>
                  <a:cubicBezTo>
                    <a:pt x="0" y="31"/>
                    <a:pt x="3" y="17"/>
                    <a:pt x="13" y="8"/>
                  </a:cubicBezTo>
                  <a:cubicBezTo>
                    <a:pt x="16" y="5"/>
                    <a:pt x="25" y="0"/>
                    <a:pt x="35" y="0"/>
                  </a:cubicBezTo>
                  <a:cubicBezTo>
                    <a:pt x="45" y="0"/>
                    <a:pt x="53" y="5"/>
                    <a:pt x="57" y="8"/>
                  </a:cubicBezTo>
                  <a:cubicBezTo>
                    <a:pt x="62" y="13"/>
                    <a:pt x="65" y="20"/>
                    <a:pt x="67" y="26"/>
                  </a:cubicBezTo>
                  <a:cubicBezTo>
                    <a:pt x="57" y="26"/>
                    <a:pt x="57" y="26"/>
                    <a:pt x="57"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3" name="Freeform 60"/>
            <p:cNvSpPr>
              <a:spLocks/>
            </p:cNvSpPr>
            <p:nvPr/>
          </p:nvSpPr>
          <p:spPr bwMode="auto">
            <a:xfrm>
              <a:off x="4505" y="1417"/>
              <a:ext cx="30" cy="62"/>
            </a:xfrm>
            <a:custGeom>
              <a:avLst/>
              <a:gdLst>
                <a:gd name="T0" fmla="*/ 0 w 28"/>
                <a:gd name="T1" fmla="*/ 2 h 59"/>
                <a:gd name="T2" fmla="*/ 47 w 28"/>
                <a:gd name="T3" fmla="*/ 2 h 59"/>
                <a:gd name="T4" fmla="*/ 47 w 28"/>
                <a:gd name="T5" fmla="*/ 38 h 59"/>
                <a:gd name="T6" fmla="*/ 110 w 28"/>
                <a:gd name="T7" fmla="*/ 0 h 59"/>
                <a:gd name="T8" fmla="*/ 135 w 28"/>
                <a:gd name="T9" fmla="*/ 0 h 59"/>
                <a:gd name="T10" fmla="*/ 135 w 28"/>
                <a:gd name="T11" fmla="*/ 36 h 59"/>
                <a:gd name="T12" fmla="*/ 93 w 28"/>
                <a:gd name="T13" fmla="*/ 38 h 59"/>
                <a:gd name="T14" fmla="*/ 47 w 28"/>
                <a:gd name="T15" fmla="*/ 91 h 59"/>
                <a:gd name="T16" fmla="*/ 47 w 28"/>
                <a:gd name="T17" fmla="*/ 183 h 59"/>
                <a:gd name="T18" fmla="*/ 0 w 28"/>
                <a:gd name="T19" fmla="*/ 183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8" y="0"/>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4" name="Freeform 61"/>
            <p:cNvSpPr>
              <a:spLocks noEditPoints="1"/>
            </p:cNvSpPr>
            <p:nvPr/>
          </p:nvSpPr>
          <p:spPr bwMode="auto">
            <a:xfrm>
              <a:off x="4540" y="1417"/>
              <a:ext cx="56" cy="65"/>
            </a:xfrm>
            <a:custGeom>
              <a:avLst/>
              <a:gdLst>
                <a:gd name="T0" fmla="*/ 283 w 52"/>
                <a:gd name="T1" fmla="*/ 143 h 61"/>
                <a:gd name="T2" fmla="*/ 244 w 52"/>
                <a:gd name="T3" fmla="*/ 39 h 61"/>
                <a:gd name="T4" fmla="*/ 151 w 52"/>
                <a:gd name="T5" fmla="*/ 0 h 61"/>
                <a:gd name="T6" fmla="*/ 43 w 52"/>
                <a:gd name="T7" fmla="*/ 42 h 61"/>
                <a:gd name="T8" fmla="*/ 0 w 52"/>
                <a:gd name="T9" fmla="*/ 133 h 61"/>
                <a:gd name="T10" fmla="*/ 6 w 52"/>
                <a:gd name="T11" fmla="*/ 223 h 61"/>
                <a:gd name="T12" fmla="*/ 140 w 52"/>
                <a:gd name="T13" fmla="*/ 265 h 61"/>
                <a:gd name="T14" fmla="*/ 244 w 52"/>
                <a:gd name="T15" fmla="*/ 224 h 61"/>
                <a:gd name="T16" fmla="*/ 282 w 52"/>
                <a:gd name="T17" fmla="*/ 183 h 61"/>
                <a:gd name="T18" fmla="*/ 226 w 52"/>
                <a:gd name="T19" fmla="*/ 183 h 61"/>
                <a:gd name="T20" fmla="*/ 140 w 52"/>
                <a:gd name="T21" fmla="*/ 224 h 61"/>
                <a:gd name="T22" fmla="*/ 67 w 52"/>
                <a:gd name="T23" fmla="*/ 196 h 61"/>
                <a:gd name="T24" fmla="*/ 54 w 52"/>
                <a:gd name="T25" fmla="*/ 143 h 61"/>
                <a:gd name="T26" fmla="*/ 283 w 52"/>
                <a:gd name="T27" fmla="*/ 143 h 61"/>
                <a:gd name="T28" fmla="*/ 54 w 52"/>
                <a:gd name="T29" fmla="*/ 111 h 61"/>
                <a:gd name="T30" fmla="*/ 78 w 52"/>
                <a:gd name="T31" fmla="*/ 54 h 61"/>
                <a:gd name="T32" fmla="*/ 151 w 52"/>
                <a:gd name="T33" fmla="*/ 39 h 61"/>
                <a:gd name="T34" fmla="*/ 210 w 52"/>
                <a:gd name="T35" fmla="*/ 54 h 61"/>
                <a:gd name="T36" fmla="*/ 227 w 52"/>
                <a:gd name="T37" fmla="*/ 111 h 61"/>
                <a:gd name="T38" fmla="*/ 54 w 52"/>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1"/>
                <a:gd name="T62" fmla="*/ 52 w 52"/>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1">
                  <a:moveTo>
                    <a:pt x="52" y="34"/>
                  </a:moveTo>
                  <a:cubicBezTo>
                    <a:pt x="52" y="23"/>
                    <a:pt x="52" y="17"/>
                    <a:pt x="45" y="8"/>
                  </a:cubicBezTo>
                  <a:cubicBezTo>
                    <a:pt x="42" y="4"/>
                    <a:pt x="35" y="1"/>
                    <a:pt x="28" y="0"/>
                  </a:cubicBezTo>
                  <a:cubicBezTo>
                    <a:pt x="21" y="0"/>
                    <a:pt x="13" y="2"/>
                    <a:pt x="7" y="9"/>
                  </a:cubicBezTo>
                  <a:cubicBezTo>
                    <a:pt x="3" y="14"/>
                    <a:pt x="0" y="22"/>
                    <a:pt x="0" y="31"/>
                  </a:cubicBezTo>
                  <a:cubicBezTo>
                    <a:pt x="0" y="39"/>
                    <a:pt x="2" y="47"/>
                    <a:pt x="6" y="52"/>
                  </a:cubicBezTo>
                  <a:cubicBezTo>
                    <a:pt x="11" y="58"/>
                    <a:pt x="19" y="61"/>
                    <a:pt x="26" y="61"/>
                  </a:cubicBezTo>
                  <a:cubicBezTo>
                    <a:pt x="34" y="61"/>
                    <a:pt x="41" y="59"/>
                    <a:pt x="45" y="53"/>
                  </a:cubicBezTo>
                  <a:cubicBezTo>
                    <a:pt x="49" y="49"/>
                    <a:pt x="50" y="45"/>
                    <a:pt x="51" y="42"/>
                  </a:cubicBezTo>
                  <a:cubicBezTo>
                    <a:pt x="41" y="42"/>
                    <a:pt x="41" y="42"/>
                    <a:pt x="41" y="42"/>
                  </a:cubicBezTo>
                  <a:cubicBezTo>
                    <a:pt x="40" y="45"/>
                    <a:pt x="37" y="53"/>
                    <a:pt x="26" y="53"/>
                  </a:cubicBezTo>
                  <a:cubicBezTo>
                    <a:pt x="19" y="53"/>
                    <a:pt x="16" y="50"/>
                    <a:pt x="13" y="46"/>
                  </a:cubicBezTo>
                  <a:cubicBezTo>
                    <a:pt x="10" y="41"/>
                    <a:pt x="10" y="38"/>
                    <a:pt x="10" y="34"/>
                  </a:cubicBezTo>
                  <a:cubicBezTo>
                    <a:pt x="52" y="34"/>
                    <a:pt x="52" y="34"/>
                    <a:pt x="52" y="34"/>
                  </a:cubicBezTo>
                  <a:moveTo>
                    <a:pt x="10" y="26"/>
                  </a:moveTo>
                  <a:cubicBezTo>
                    <a:pt x="11" y="20"/>
                    <a:pt x="14" y="14"/>
                    <a:pt x="15" y="13"/>
                  </a:cubicBezTo>
                  <a:cubicBezTo>
                    <a:pt x="18" y="8"/>
                    <a:pt x="23" y="7"/>
                    <a:pt x="28" y="8"/>
                  </a:cubicBezTo>
                  <a:cubicBezTo>
                    <a:pt x="32" y="8"/>
                    <a:pt x="36"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5" name="Freeform 62"/>
            <p:cNvSpPr>
              <a:spLocks/>
            </p:cNvSpPr>
            <p:nvPr/>
          </p:nvSpPr>
          <p:spPr bwMode="auto">
            <a:xfrm>
              <a:off x="4603" y="1417"/>
              <a:ext cx="51" cy="66"/>
            </a:xfrm>
            <a:custGeom>
              <a:avLst/>
              <a:gdLst>
                <a:gd name="T0" fmla="*/ 43 w 48"/>
                <a:gd name="T1" fmla="*/ 175 h 62"/>
                <a:gd name="T2" fmla="*/ 79 w 48"/>
                <a:gd name="T3" fmla="*/ 224 h 62"/>
                <a:gd name="T4" fmla="*/ 114 w 48"/>
                <a:gd name="T5" fmla="*/ 224 h 62"/>
                <a:gd name="T6" fmla="*/ 141 w 48"/>
                <a:gd name="T7" fmla="*/ 211 h 62"/>
                <a:gd name="T8" fmla="*/ 155 w 48"/>
                <a:gd name="T9" fmla="*/ 185 h 62"/>
                <a:gd name="T10" fmla="*/ 129 w 48"/>
                <a:gd name="T11" fmla="*/ 154 h 62"/>
                <a:gd name="T12" fmla="*/ 46 w 48"/>
                <a:gd name="T13" fmla="*/ 128 h 62"/>
                <a:gd name="T14" fmla="*/ 3 w 48"/>
                <a:gd name="T15" fmla="*/ 67 h 62"/>
                <a:gd name="T16" fmla="*/ 101 w 48"/>
                <a:gd name="T17" fmla="*/ 0 h 62"/>
                <a:gd name="T18" fmla="*/ 185 w 48"/>
                <a:gd name="T19" fmla="*/ 71 h 62"/>
                <a:gd name="T20" fmla="*/ 146 w 48"/>
                <a:gd name="T21" fmla="*/ 71 h 62"/>
                <a:gd name="T22" fmla="*/ 95 w 48"/>
                <a:gd name="T23" fmla="*/ 40 h 62"/>
                <a:gd name="T24" fmla="*/ 49 w 48"/>
                <a:gd name="T25" fmla="*/ 59 h 62"/>
                <a:gd name="T26" fmla="*/ 58 w 48"/>
                <a:gd name="T27" fmla="*/ 98 h 62"/>
                <a:gd name="T28" fmla="*/ 114 w 48"/>
                <a:gd name="T29" fmla="*/ 113 h 62"/>
                <a:gd name="T30" fmla="*/ 169 w 48"/>
                <a:gd name="T31" fmla="*/ 128 h 62"/>
                <a:gd name="T32" fmla="*/ 191 w 48"/>
                <a:gd name="T33" fmla="*/ 186 h 62"/>
                <a:gd name="T34" fmla="*/ 150 w 48"/>
                <a:gd name="T35" fmla="*/ 250 h 62"/>
                <a:gd name="T36" fmla="*/ 111 w 48"/>
                <a:gd name="T37" fmla="*/ 255 h 62"/>
                <a:gd name="T38" fmla="*/ 62 w 48"/>
                <a:gd name="T39" fmla="*/ 255 h 62"/>
                <a:gd name="T40" fmla="*/ 1 w 48"/>
                <a:gd name="T41" fmla="*/ 175 h 62"/>
                <a:gd name="T42" fmla="*/ 43 w 48"/>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3"/>
                  </a:cubicBezTo>
                  <a:cubicBezTo>
                    <a:pt x="31" y="53"/>
                    <a:pt x="33" y="52"/>
                    <a:pt x="35" y="51"/>
                  </a:cubicBezTo>
                  <a:cubicBezTo>
                    <a:pt x="37" y="50"/>
                    <a:pt x="38" y="47"/>
                    <a:pt x="38" y="44"/>
                  </a:cubicBezTo>
                  <a:cubicBezTo>
                    <a:pt x="38" y="41"/>
                    <a:pt x="37" y="38"/>
                    <a:pt x="32" y="37"/>
                  </a:cubicBezTo>
                  <a:cubicBezTo>
                    <a:pt x="25" y="35"/>
                    <a:pt x="16" y="33"/>
                    <a:pt x="11" y="31"/>
                  </a:cubicBezTo>
                  <a:cubicBezTo>
                    <a:pt x="7" y="30"/>
                    <a:pt x="3" y="26"/>
                    <a:pt x="3" y="17"/>
                  </a:cubicBezTo>
                  <a:cubicBezTo>
                    <a:pt x="3" y="6"/>
                    <a:pt x="12"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0" y="18"/>
                    <a:pt x="11" y="21"/>
                    <a:pt x="15" y="23"/>
                  </a:cubicBezTo>
                  <a:cubicBezTo>
                    <a:pt x="18" y="24"/>
                    <a:pt x="22" y="25"/>
                    <a:pt x="28" y="27"/>
                  </a:cubicBezTo>
                  <a:cubicBezTo>
                    <a:pt x="32" y="28"/>
                    <a:pt x="37" y="29"/>
                    <a:pt x="41" y="31"/>
                  </a:cubicBezTo>
                  <a:cubicBezTo>
                    <a:pt x="46" y="34"/>
                    <a:pt x="48" y="40"/>
                    <a:pt x="47" y="45"/>
                  </a:cubicBezTo>
                  <a:cubicBezTo>
                    <a:pt x="47" y="51"/>
                    <a:pt x="43" y="56"/>
                    <a:pt x="37" y="59"/>
                  </a:cubicBezTo>
                  <a:cubicBezTo>
                    <a:pt x="34" y="60"/>
                    <a:pt x="30" y="61"/>
                    <a:pt x="27" y="61"/>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6" name="Freeform 63"/>
            <p:cNvSpPr>
              <a:spLocks/>
            </p:cNvSpPr>
            <p:nvPr/>
          </p:nvSpPr>
          <p:spPr bwMode="auto">
            <a:xfrm>
              <a:off x="4662" y="1417"/>
              <a:ext cx="52" cy="66"/>
            </a:xfrm>
            <a:custGeom>
              <a:avLst/>
              <a:gdLst>
                <a:gd name="T0" fmla="*/ 191 w 49"/>
                <a:gd name="T1" fmla="*/ 164 h 62"/>
                <a:gd name="T2" fmla="*/ 180 w 49"/>
                <a:gd name="T3" fmla="*/ 211 h 62"/>
                <a:gd name="T4" fmla="*/ 96 w 49"/>
                <a:gd name="T5" fmla="*/ 255 h 62"/>
                <a:gd name="T6" fmla="*/ 4 w 49"/>
                <a:gd name="T7" fmla="*/ 208 h 62"/>
                <a:gd name="T8" fmla="*/ 0 w 49"/>
                <a:gd name="T9" fmla="*/ 126 h 62"/>
                <a:gd name="T10" fmla="*/ 8 w 49"/>
                <a:gd name="T11" fmla="*/ 38 h 62"/>
                <a:gd name="T12" fmla="*/ 103 w 49"/>
                <a:gd name="T13" fmla="*/ 0 h 62"/>
                <a:gd name="T14" fmla="*/ 167 w 49"/>
                <a:gd name="T15" fmla="*/ 5 h 62"/>
                <a:gd name="T16" fmla="*/ 191 w 49"/>
                <a:gd name="T17" fmla="*/ 86 h 62"/>
                <a:gd name="T18" fmla="*/ 157 w 49"/>
                <a:gd name="T19" fmla="*/ 86 h 62"/>
                <a:gd name="T20" fmla="*/ 131 w 49"/>
                <a:gd name="T21" fmla="*/ 43 h 62"/>
                <a:gd name="T22" fmla="*/ 103 w 49"/>
                <a:gd name="T23" fmla="*/ 38 h 62"/>
                <a:gd name="T24" fmla="*/ 56 w 49"/>
                <a:gd name="T25" fmla="*/ 55 h 62"/>
                <a:gd name="T26" fmla="*/ 41 w 49"/>
                <a:gd name="T27" fmla="*/ 120 h 62"/>
                <a:gd name="T28" fmla="*/ 47 w 49"/>
                <a:gd name="T29" fmla="*/ 185 h 62"/>
                <a:gd name="T30" fmla="*/ 103 w 49"/>
                <a:gd name="T31" fmla="*/ 224 h 62"/>
                <a:gd name="T32" fmla="*/ 145 w 49"/>
                <a:gd name="T33" fmla="*/ 197 h 62"/>
                <a:gd name="T34" fmla="*/ 157 w 49"/>
                <a:gd name="T35" fmla="*/ 164 h 62"/>
                <a:gd name="T36" fmla="*/ 191 w 49"/>
                <a:gd name="T37" fmla="*/ 164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62"/>
                <a:gd name="T59" fmla="*/ 49 w 49"/>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62">
                  <a:moveTo>
                    <a:pt x="49" y="39"/>
                  </a:moveTo>
                  <a:cubicBezTo>
                    <a:pt x="49" y="44"/>
                    <a:pt x="47" y="48"/>
                    <a:pt x="46" y="51"/>
                  </a:cubicBezTo>
                  <a:cubicBezTo>
                    <a:pt x="41" y="58"/>
                    <a:pt x="33" y="62"/>
                    <a:pt x="24" y="61"/>
                  </a:cubicBezTo>
                  <a:cubicBezTo>
                    <a:pt x="16" y="61"/>
                    <a:pt x="8" y="57"/>
                    <a:pt x="4" y="49"/>
                  </a:cubicBezTo>
                  <a:cubicBezTo>
                    <a:pt x="2" y="45"/>
                    <a:pt x="0" y="38"/>
                    <a:pt x="0" y="30"/>
                  </a:cubicBezTo>
                  <a:cubicBezTo>
                    <a:pt x="0" y="22"/>
                    <a:pt x="3" y="14"/>
                    <a:pt x="8" y="8"/>
                  </a:cubicBezTo>
                  <a:cubicBezTo>
                    <a:pt x="13" y="3"/>
                    <a:pt x="19" y="0"/>
                    <a:pt x="26" y="0"/>
                  </a:cubicBezTo>
                  <a:cubicBezTo>
                    <a:pt x="32" y="0"/>
                    <a:pt x="38" y="2"/>
                    <a:pt x="42" y="5"/>
                  </a:cubicBezTo>
                  <a:cubicBezTo>
                    <a:pt x="46" y="8"/>
                    <a:pt x="48" y="14"/>
                    <a:pt x="49" y="21"/>
                  </a:cubicBezTo>
                  <a:cubicBezTo>
                    <a:pt x="40" y="21"/>
                    <a:pt x="40" y="21"/>
                    <a:pt x="40" y="21"/>
                  </a:cubicBezTo>
                  <a:cubicBezTo>
                    <a:pt x="39" y="15"/>
                    <a:pt x="37" y="12"/>
                    <a:pt x="34" y="10"/>
                  </a:cubicBezTo>
                  <a:cubicBezTo>
                    <a:pt x="32" y="9"/>
                    <a:pt x="29" y="8"/>
                    <a:pt x="26" y="8"/>
                  </a:cubicBezTo>
                  <a:cubicBezTo>
                    <a:pt x="22" y="9"/>
                    <a:pt x="18" y="10"/>
                    <a:pt x="15" y="14"/>
                  </a:cubicBezTo>
                  <a:cubicBezTo>
                    <a:pt x="12" y="17"/>
                    <a:pt x="11" y="23"/>
                    <a:pt x="10" y="29"/>
                  </a:cubicBezTo>
                  <a:cubicBezTo>
                    <a:pt x="10" y="34"/>
                    <a:pt x="10" y="40"/>
                    <a:pt x="12" y="44"/>
                  </a:cubicBezTo>
                  <a:cubicBezTo>
                    <a:pt x="16" y="51"/>
                    <a:pt x="21" y="53"/>
                    <a:pt x="26" y="53"/>
                  </a:cubicBezTo>
                  <a:cubicBezTo>
                    <a:pt x="32" y="53"/>
                    <a:pt x="36" y="50"/>
                    <a:pt x="37" y="47"/>
                  </a:cubicBezTo>
                  <a:cubicBezTo>
                    <a:pt x="39" y="44"/>
                    <a:pt x="40" y="41"/>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7" name="Freeform 64"/>
            <p:cNvSpPr>
              <a:spLocks noEditPoints="1"/>
            </p:cNvSpPr>
            <p:nvPr/>
          </p:nvSpPr>
          <p:spPr bwMode="auto">
            <a:xfrm>
              <a:off x="4721" y="1417"/>
              <a:ext cx="54" cy="65"/>
            </a:xfrm>
            <a:custGeom>
              <a:avLst/>
              <a:gdLst>
                <a:gd name="T0" fmla="*/ 188 w 51"/>
                <a:gd name="T1" fmla="*/ 143 h 61"/>
                <a:gd name="T2" fmla="*/ 168 w 51"/>
                <a:gd name="T3" fmla="*/ 39 h 61"/>
                <a:gd name="T4" fmla="*/ 104 w 51"/>
                <a:gd name="T5" fmla="*/ 0 h 61"/>
                <a:gd name="T6" fmla="*/ 7 w 51"/>
                <a:gd name="T7" fmla="*/ 42 h 61"/>
                <a:gd name="T8" fmla="*/ 0 w 51"/>
                <a:gd name="T9" fmla="*/ 133 h 61"/>
                <a:gd name="T10" fmla="*/ 5 w 51"/>
                <a:gd name="T11" fmla="*/ 223 h 61"/>
                <a:gd name="T12" fmla="*/ 98 w 51"/>
                <a:gd name="T13" fmla="*/ 265 h 61"/>
                <a:gd name="T14" fmla="*/ 168 w 51"/>
                <a:gd name="T15" fmla="*/ 224 h 61"/>
                <a:gd name="T16" fmla="*/ 184 w 51"/>
                <a:gd name="T17" fmla="*/ 183 h 61"/>
                <a:gd name="T18" fmla="*/ 154 w 51"/>
                <a:gd name="T19" fmla="*/ 183 h 61"/>
                <a:gd name="T20" fmla="*/ 98 w 51"/>
                <a:gd name="T21" fmla="*/ 224 h 61"/>
                <a:gd name="T22" fmla="*/ 47 w 51"/>
                <a:gd name="T23" fmla="*/ 196 h 61"/>
                <a:gd name="T24" fmla="*/ 40 w 51"/>
                <a:gd name="T25" fmla="*/ 143 h 61"/>
                <a:gd name="T26" fmla="*/ 188 w 51"/>
                <a:gd name="T27" fmla="*/ 143 h 61"/>
                <a:gd name="T28" fmla="*/ 40 w 51"/>
                <a:gd name="T29" fmla="*/ 111 h 61"/>
                <a:gd name="T30" fmla="*/ 53 w 51"/>
                <a:gd name="T31" fmla="*/ 54 h 61"/>
                <a:gd name="T32" fmla="*/ 103 w 51"/>
                <a:gd name="T33" fmla="*/ 39 h 61"/>
                <a:gd name="T34" fmla="*/ 137 w 51"/>
                <a:gd name="T35" fmla="*/ 54 h 61"/>
                <a:gd name="T36" fmla="*/ 154 w 51"/>
                <a:gd name="T37" fmla="*/ 111 h 61"/>
                <a:gd name="T38" fmla="*/ 40 w 51"/>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1"/>
                <a:gd name="T62" fmla="*/ 51 w 51"/>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1">
                  <a:moveTo>
                    <a:pt x="51" y="34"/>
                  </a:moveTo>
                  <a:cubicBezTo>
                    <a:pt x="51" y="23"/>
                    <a:pt x="51" y="17"/>
                    <a:pt x="45" y="8"/>
                  </a:cubicBezTo>
                  <a:cubicBezTo>
                    <a:pt x="41" y="4"/>
                    <a:pt x="35" y="1"/>
                    <a:pt x="28" y="0"/>
                  </a:cubicBezTo>
                  <a:cubicBezTo>
                    <a:pt x="21" y="0"/>
                    <a:pt x="13" y="2"/>
                    <a:pt x="7" y="9"/>
                  </a:cubicBezTo>
                  <a:cubicBezTo>
                    <a:pt x="2" y="14"/>
                    <a:pt x="0" y="22"/>
                    <a:pt x="0" y="31"/>
                  </a:cubicBezTo>
                  <a:cubicBezTo>
                    <a:pt x="0" y="39"/>
                    <a:pt x="2" y="47"/>
                    <a:pt x="5" y="52"/>
                  </a:cubicBezTo>
                  <a:cubicBezTo>
                    <a:pt x="10" y="58"/>
                    <a:pt x="18" y="61"/>
                    <a:pt x="26" y="61"/>
                  </a:cubicBezTo>
                  <a:cubicBezTo>
                    <a:pt x="33" y="61"/>
                    <a:pt x="41" y="59"/>
                    <a:pt x="45" y="53"/>
                  </a:cubicBezTo>
                  <a:cubicBezTo>
                    <a:pt x="48" y="49"/>
                    <a:pt x="49" y="45"/>
                    <a:pt x="50" y="42"/>
                  </a:cubicBezTo>
                  <a:cubicBezTo>
                    <a:pt x="41" y="42"/>
                    <a:pt x="41" y="42"/>
                    <a:pt x="41" y="42"/>
                  </a:cubicBezTo>
                  <a:cubicBezTo>
                    <a:pt x="39" y="45"/>
                    <a:pt x="37" y="53"/>
                    <a:pt x="26" y="53"/>
                  </a:cubicBezTo>
                  <a:cubicBezTo>
                    <a:pt x="19" y="53"/>
                    <a:pt x="15" y="50"/>
                    <a:pt x="13" y="46"/>
                  </a:cubicBezTo>
                  <a:cubicBezTo>
                    <a:pt x="9" y="41"/>
                    <a:pt x="9" y="38"/>
                    <a:pt x="10" y="34"/>
                  </a:cubicBezTo>
                  <a:cubicBezTo>
                    <a:pt x="51" y="34"/>
                    <a:pt x="51" y="34"/>
                    <a:pt x="51" y="34"/>
                  </a:cubicBezTo>
                  <a:moveTo>
                    <a:pt x="10" y="26"/>
                  </a:moveTo>
                  <a:cubicBezTo>
                    <a:pt x="10" y="20"/>
                    <a:pt x="13" y="14"/>
                    <a:pt x="15" y="13"/>
                  </a:cubicBezTo>
                  <a:cubicBezTo>
                    <a:pt x="18" y="8"/>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8" name="Freeform 65"/>
            <p:cNvSpPr>
              <a:spLocks/>
            </p:cNvSpPr>
            <p:nvPr/>
          </p:nvSpPr>
          <p:spPr bwMode="auto">
            <a:xfrm>
              <a:off x="4789" y="1417"/>
              <a:ext cx="48" cy="62"/>
            </a:xfrm>
            <a:custGeom>
              <a:avLst/>
              <a:gdLst>
                <a:gd name="T0" fmla="*/ 42 w 45"/>
                <a:gd name="T1" fmla="*/ 2 h 59"/>
                <a:gd name="T2" fmla="*/ 42 w 45"/>
                <a:gd name="T3" fmla="*/ 9 h 59"/>
                <a:gd name="T4" fmla="*/ 62 w 45"/>
                <a:gd name="T5" fmla="*/ 3 h 59"/>
                <a:gd name="T6" fmla="*/ 117 w 45"/>
                <a:gd name="T7" fmla="*/ 0 h 59"/>
                <a:gd name="T8" fmla="*/ 160 w 45"/>
                <a:gd name="T9" fmla="*/ 2 h 59"/>
                <a:gd name="T10" fmla="*/ 195 w 45"/>
                <a:gd name="T11" fmla="*/ 44 h 59"/>
                <a:gd name="T12" fmla="*/ 195 w 45"/>
                <a:gd name="T13" fmla="*/ 183 h 59"/>
                <a:gd name="T14" fmla="*/ 160 w 45"/>
                <a:gd name="T15" fmla="*/ 183 h 59"/>
                <a:gd name="T16" fmla="*/ 160 w 45"/>
                <a:gd name="T17" fmla="*/ 56 h 59"/>
                <a:gd name="T18" fmla="*/ 109 w 45"/>
                <a:gd name="T19" fmla="*/ 8 h 59"/>
                <a:gd name="T20" fmla="*/ 42 w 45"/>
                <a:gd name="T21" fmla="*/ 91 h 59"/>
                <a:gd name="T22" fmla="*/ 42 w 45"/>
                <a:gd name="T23" fmla="*/ 183 h 59"/>
                <a:gd name="T24" fmla="*/ 0 w 45"/>
                <a:gd name="T25" fmla="*/ 183 h 59"/>
                <a:gd name="T26" fmla="*/ 0 w 45"/>
                <a:gd name="T27" fmla="*/ 2 h 59"/>
                <a:gd name="T28" fmla="*/ 42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4"/>
                  </a:cubicBezTo>
                  <a:cubicBezTo>
                    <a:pt x="45" y="59"/>
                    <a:pt x="45" y="59"/>
                    <a:pt x="45" y="59"/>
                  </a:cubicBezTo>
                  <a:cubicBezTo>
                    <a:pt x="36" y="59"/>
                    <a:pt x="36" y="59"/>
                    <a:pt x="36" y="59"/>
                  </a:cubicBezTo>
                  <a:cubicBezTo>
                    <a:pt x="36" y="19"/>
                    <a:pt x="36" y="19"/>
                    <a:pt x="36" y="19"/>
                  </a:cubicBezTo>
                  <a:cubicBezTo>
                    <a:pt x="36" y="12"/>
                    <a:pt x="31" y="8"/>
                    <a:pt x="24" y="8"/>
                  </a:cubicBezTo>
                  <a:cubicBezTo>
                    <a:pt x="17" y="8"/>
                    <a:pt x="8"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39" name="Freeform 66"/>
            <p:cNvSpPr>
              <a:spLocks/>
            </p:cNvSpPr>
            <p:nvPr/>
          </p:nvSpPr>
          <p:spPr bwMode="auto">
            <a:xfrm>
              <a:off x="4846" y="1402"/>
              <a:ext cx="28" cy="81"/>
            </a:xfrm>
            <a:custGeom>
              <a:avLst/>
              <a:gdLst>
                <a:gd name="T0" fmla="*/ 90 w 26"/>
                <a:gd name="T1" fmla="*/ 66 h 76"/>
                <a:gd name="T2" fmla="*/ 140 w 26"/>
                <a:gd name="T3" fmla="*/ 66 h 76"/>
                <a:gd name="T4" fmla="*/ 140 w 26"/>
                <a:gd name="T5" fmla="*/ 106 h 76"/>
                <a:gd name="T6" fmla="*/ 90 w 26"/>
                <a:gd name="T7" fmla="*/ 106 h 76"/>
                <a:gd name="T8" fmla="*/ 90 w 26"/>
                <a:gd name="T9" fmla="*/ 275 h 76"/>
                <a:gd name="T10" fmla="*/ 140 w 26"/>
                <a:gd name="T11" fmla="*/ 289 h 76"/>
                <a:gd name="T12" fmla="*/ 140 w 26"/>
                <a:gd name="T13" fmla="*/ 327 h 76"/>
                <a:gd name="T14" fmla="*/ 84 w 26"/>
                <a:gd name="T15" fmla="*/ 327 h 76"/>
                <a:gd name="T16" fmla="*/ 46 w 26"/>
                <a:gd name="T17" fmla="*/ 289 h 76"/>
                <a:gd name="T18" fmla="*/ 46 w 26"/>
                <a:gd name="T19" fmla="*/ 106 h 76"/>
                <a:gd name="T20" fmla="*/ 0 w 26"/>
                <a:gd name="T21" fmla="*/ 106 h 76"/>
                <a:gd name="T22" fmla="*/ 0 w 26"/>
                <a:gd name="T23" fmla="*/ 66 h 76"/>
                <a:gd name="T24" fmla="*/ 46 w 26"/>
                <a:gd name="T25" fmla="*/ 66 h 76"/>
                <a:gd name="T26" fmla="*/ 46 w 26"/>
                <a:gd name="T27" fmla="*/ 0 h 76"/>
                <a:gd name="T28" fmla="*/ 90 w 26"/>
                <a:gd name="T29" fmla="*/ 0 h 76"/>
                <a:gd name="T30" fmla="*/ 90 w 26"/>
                <a:gd name="T31" fmla="*/ 66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5"/>
                    <a:pt x="20" y="76"/>
                    <a:pt x="16" y="75"/>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0" name="Freeform 67"/>
            <p:cNvSpPr>
              <a:spLocks/>
            </p:cNvSpPr>
            <p:nvPr/>
          </p:nvSpPr>
          <p:spPr bwMode="auto">
            <a:xfrm>
              <a:off x="4914" y="1393"/>
              <a:ext cx="67" cy="90"/>
            </a:xfrm>
            <a:custGeom>
              <a:avLst/>
              <a:gdLst>
                <a:gd name="T0" fmla="*/ 208 w 63"/>
                <a:gd name="T1" fmla="*/ 123 h 84"/>
                <a:gd name="T2" fmla="*/ 175 w 63"/>
                <a:gd name="T3" fmla="*/ 58 h 84"/>
                <a:gd name="T4" fmla="*/ 121 w 63"/>
                <a:gd name="T5" fmla="*/ 47 h 84"/>
                <a:gd name="T6" fmla="*/ 66 w 63"/>
                <a:gd name="T7" fmla="*/ 151 h 84"/>
                <a:gd name="T8" fmla="*/ 121 w 63"/>
                <a:gd name="T9" fmla="*/ 174 h 84"/>
                <a:gd name="T10" fmla="*/ 198 w 63"/>
                <a:gd name="T11" fmla="*/ 198 h 84"/>
                <a:gd name="T12" fmla="*/ 259 w 63"/>
                <a:gd name="T13" fmla="*/ 280 h 84"/>
                <a:gd name="T14" fmla="*/ 127 w 63"/>
                <a:gd name="T15" fmla="*/ 408 h 84"/>
                <a:gd name="T16" fmla="*/ 6 w 63"/>
                <a:gd name="T17" fmla="*/ 357 h 84"/>
                <a:gd name="T18" fmla="*/ 0 w 63"/>
                <a:gd name="T19" fmla="*/ 276 h 84"/>
                <a:gd name="T20" fmla="*/ 43 w 63"/>
                <a:gd name="T21" fmla="*/ 276 h 84"/>
                <a:gd name="T22" fmla="*/ 105 w 63"/>
                <a:gd name="T23" fmla="*/ 364 h 84"/>
                <a:gd name="T24" fmla="*/ 146 w 63"/>
                <a:gd name="T25" fmla="*/ 364 h 84"/>
                <a:gd name="T26" fmla="*/ 196 w 63"/>
                <a:gd name="T27" fmla="*/ 343 h 84"/>
                <a:gd name="T28" fmla="*/ 186 w 63"/>
                <a:gd name="T29" fmla="*/ 244 h 84"/>
                <a:gd name="T30" fmla="*/ 121 w 63"/>
                <a:gd name="T31" fmla="*/ 220 h 84"/>
                <a:gd name="T32" fmla="*/ 55 w 63"/>
                <a:gd name="T33" fmla="*/ 199 h 84"/>
                <a:gd name="T34" fmla="*/ 3 w 63"/>
                <a:gd name="T35" fmla="*/ 126 h 84"/>
                <a:gd name="T36" fmla="*/ 121 w 63"/>
                <a:gd name="T37" fmla="*/ 0 h 84"/>
                <a:gd name="T38" fmla="*/ 198 w 63"/>
                <a:gd name="T39" fmla="*/ 4 h 84"/>
                <a:gd name="T40" fmla="*/ 250 w 63"/>
                <a:gd name="T41" fmla="*/ 123 h 84"/>
                <a:gd name="T42" fmla="*/ 208 w 63"/>
                <a:gd name="T43" fmla="*/ 123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
                <a:gd name="T67" fmla="*/ 0 h 84"/>
                <a:gd name="T68" fmla="*/ 63 w 63"/>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 h="84">
                  <a:moveTo>
                    <a:pt x="50" y="25"/>
                  </a:moveTo>
                  <a:cubicBezTo>
                    <a:pt x="50" y="20"/>
                    <a:pt x="49" y="16"/>
                    <a:pt x="43" y="12"/>
                  </a:cubicBezTo>
                  <a:cubicBezTo>
                    <a:pt x="38" y="9"/>
                    <a:pt x="34" y="9"/>
                    <a:pt x="30" y="9"/>
                  </a:cubicBezTo>
                  <a:cubicBezTo>
                    <a:pt x="12" y="9"/>
                    <a:pt x="8" y="26"/>
                    <a:pt x="17" y="31"/>
                  </a:cubicBezTo>
                  <a:cubicBezTo>
                    <a:pt x="20" y="32"/>
                    <a:pt x="24" y="34"/>
                    <a:pt x="30" y="35"/>
                  </a:cubicBezTo>
                  <a:cubicBezTo>
                    <a:pt x="36" y="36"/>
                    <a:pt x="43" y="38"/>
                    <a:pt x="49" y="40"/>
                  </a:cubicBezTo>
                  <a:cubicBezTo>
                    <a:pt x="56" y="42"/>
                    <a:pt x="62" y="50"/>
                    <a:pt x="63" y="58"/>
                  </a:cubicBezTo>
                  <a:cubicBezTo>
                    <a:pt x="63" y="74"/>
                    <a:pt x="49" y="84"/>
                    <a:pt x="31" y="83"/>
                  </a:cubicBezTo>
                  <a:cubicBezTo>
                    <a:pt x="21" y="83"/>
                    <a:pt x="13" y="82"/>
                    <a:pt x="6" y="73"/>
                  </a:cubicBezTo>
                  <a:cubicBezTo>
                    <a:pt x="1" y="67"/>
                    <a:pt x="1" y="62"/>
                    <a:pt x="0" y="56"/>
                  </a:cubicBezTo>
                  <a:cubicBezTo>
                    <a:pt x="10" y="56"/>
                    <a:pt x="10" y="56"/>
                    <a:pt x="10" y="56"/>
                  </a:cubicBezTo>
                  <a:cubicBezTo>
                    <a:pt x="10" y="60"/>
                    <a:pt x="11" y="71"/>
                    <a:pt x="25" y="74"/>
                  </a:cubicBezTo>
                  <a:cubicBezTo>
                    <a:pt x="28" y="74"/>
                    <a:pt x="32" y="75"/>
                    <a:pt x="36" y="74"/>
                  </a:cubicBezTo>
                  <a:cubicBezTo>
                    <a:pt x="40" y="74"/>
                    <a:pt x="44" y="73"/>
                    <a:pt x="47" y="70"/>
                  </a:cubicBezTo>
                  <a:cubicBezTo>
                    <a:pt x="52" y="66"/>
                    <a:pt x="56" y="57"/>
                    <a:pt x="46" y="50"/>
                  </a:cubicBezTo>
                  <a:cubicBezTo>
                    <a:pt x="42" y="48"/>
                    <a:pt x="35" y="47"/>
                    <a:pt x="30" y="45"/>
                  </a:cubicBezTo>
                  <a:cubicBezTo>
                    <a:pt x="19" y="43"/>
                    <a:pt x="24" y="44"/>
                    <a:pt x="14" y="41"/>
                  </a:cubicBezTo>
                  <a:cubicBezTo>
                    <a:pt x="10" y="39"/>
                    <a:pt x="4" y="36"/>
                    <a:pt x="3" y="26"/>
                  </a:cubicBezTo>
                  <a:cubicBezTo>
                    <a:pt x="2" y="13"/>
                    <a:pt x="10" y="0"/>
                    <a:pt x="30" y="0"/>
                  </a:cubicBezTo>
                  <a:cubicBezTo>
                    <a:pt x="36" y="0"/>
                    <a:pt x="44" y="1"/>
                    <a:pt x="49" y="4"/>
                  </a:cubicBezTo>
                  <a:cubicBezTo>
                    <a:pt x="60" y="11"/>
                    <a:pt x="60" y="21"/>
                    <a:pt x="60" y="25"/>
                  </a:cubicBezTo>
                  <a:cubicBezTo>
                    <a:pt x="50" y="25"/>
                    <a:pt x="50" y="25"/>
                    <a:pt x="50" y="2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1" name="Freeform 68"/>
            <p:cNvSpPr>
              <a:spLocks noEditPoints="1"/>
            </p:cNvSpPr>
            <p:nvPr/>
          </p:nvSpPr>
          <p:spPr bwMode="auto">
            <a:xfrm>
              <a:off x="4991" y="1417"/>
              <a:ext cx="54" cy="65"/>
            </a:xfrm>
            <a:custGeom>
              <a:avLst/>
              <a:gdLst>
                <a:gd name="T0" fmla="*/ 4 w 51"/>
                <a:gd name="T1" fmla="*/ 210 h 61"/>
                <a:gd name="T2" fmla="*/ 93 w 51"/>
                <a:gd name="T3" fmla="*/ 265 h 61"/>
                <a:gd name="T4" fmla="*/ 174 w 51"/>
                <a:gd name="T5" fmla="*/ 210 h 61"/>
                <a:gd name="T6" fmla="*/ 188 w 51"/>
                <a:gd name="T7" fmla="*/ 133 h 61"/>
                <a:gd name="T8" fmla="*/ 174 w 51"/>
                <a:gd name="T9" fmla="*/ 48 h 61"/>
                <a:gd name="T10" fmla="*/ 93 w 51"/>
                <a:gd name="T11" fmla="*/ 0 h 61"/>
                <a:gd name="T12" fmla="*/ 4 w 51"/>
                <a:gd name="T13" fmla="*/ 48 h 61"/>
                <a:gd name="T14" fmla="*/ 0 w 51"/>
                <a:gd name="T15" fmla="*/ 133 h 61"/>
                <a:gd name="T16" fmla="*/ 4 w 51"/>
                <a:gd name="T17" fmla="*/ 210 h 61"/>
                <a:gd name="T18" fmla="*/ 93 w 51"/>
                <a:gd name="T19" fmla="*/ 223 h 61"/>
                <a:gd name="T20" fmla="*/ 44 w 51"/>
                <a:gd name="T21" fmla="*/ 185 h 61"/>
                <a:gd name="T22" fmla="*/ 38 w 51"/>
                <a:gd name="T23" fmla="*/ 133 h 61"/>
                <a:gd name="T24" fmla="*/ 42 w 51"/>
                <a:gd name="T25" fmla="*/ 75 h 61"/>
                <a:gd name="T26" fmla="*/ 93 w 51"/>
                <a:gd name="T27" fmla="*/ 42 h 61"/>
                <a:gd name="T28" fmla="*/ 145 w 51"/>
                <a:gd name="T29" fmla="*/ 75 h 61"/>
                <a:gd name="T30" fmla="*/ 155 w 51"/>
                <a:gd name="T31" fmla="*/ 133 h 61"/>
                <a:gd name="T32" fmla="*/ 145 w 51"/>
                <a:gd name="T33" fmla="*/ 185 h 61"/>
                <a:gd name="T34" fmla="*/ 93 w 51"/>
                <a:gd name="T35" fmla="*/ 223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1"/>
                <a:gd name="T56" fmla="*/ 51 w 51"/>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1">
                  <a:moveTo>
                    <a:pt x="4" y="50"/>
                  </a:moveTo>
                  <a:cubicBezTo>
                    <a:pt x="9" y="58"/>
                    <a:pt x="17" y="61"/>
                    <a:pt x="25" y="61"/>
                  </a:cubicBezTo>
                  <a:cubicBezTo>
                    <a:pt x="34" y="61"/>
                    <a:pt x="42" y="58"/>
                    <a:pt x="47" y="50"/>
                  </a:cubicBezTo>
                  <a:cubicBezTo>
                    <a:pt x="50" y="45"/>
                    <a:pt x="51" y="38"/>
                    <a:pt x="51" y="31"/>
                  </a:cubicBezTo>
                  <a:cubicBezTo>
                    <a:pt x="51" y="24"/>
                    <a:pt x="50" y="17"/>
                    <a:pt x="47" y="11"/>
                  </a:cubicBezTo>
                  <a:cubicBezTo>
                    <a:pt x="42" y="3"/>
                    <a:pt x="34" y="0"/>
                    <a:pt x="25" y="0"/>
                  </a:cubicBezTo>
                  <a:cubicBezTo>
                    <a:pt x="17" y="0"/>
                    <a:pt x="9" y="3"/>
                    <a:pt x="4" y="11"/>
                  </a:cubicBezTo>
                  <a:cubicBezTo>
                    <a:pt x="1" y="17"/>
                    <a:pt x="0" y="24"/>
                    <a:pt x="0" y="31"/>
                  </a:cubicBezTo>
                  <a:cubicBezTo>
                    <a:pt x="0" y="38"/>
                    <a:pt x="1" y="45"/>
                    <a:pt x="4" y="50"/>
                  </a:cubicBezTo>
                  <a:moveTo>
                    <a:pt x="25" y="52"/>
                  </a:moveTo>
                  <a:cubicBezTo>
                    <a:pt x="20" y="52"/>
                    <a:pt x="15" y="50"/>
                    <a:pt x="12" y="44"/>
                  </a:cubicBezTo>
                  <a:cubicBezTo>
                    <a:pt x="10" y="39"/>
                    <a:pt x="9" y="35"/>
                    <a:pt x="9" y="31"/>
                  </a:cubicBezTo>
                  <a:cubicBezTo>
                    <a:pt x="9" y="26"/>
                    <a:pt x="10" y="22"/>
                    <a:pt x="11" y="18"/>
                  </a:cubicBezTo>
                  <a:cubicBezTo>
                    <a:pt x="14" y="11"/>
                    <a:pt x="20" y="9"/>
                    <a:pt x="25" y="9"/>
                  </a:cubicBezTo>
                  <a:cubicBezTo>
                    <a:pt x="31" y="9"/>
                    <a:pt x="36" y="12"/>
                    <a:pt x="39" y="18"/>
                  </a:cubicBezTo>
                  <a:cubicBezTo>
                    <a:pt x="41" y="22"/>
                    <a:pt x="42" y="26"/>
                    <a:pt x="42" y="31"/>
                  </a:cubicBezTo>
                  <a:cubicBezTo>
                    <a:pt x="42" y="35"/>
                    <a:pt x="41" y="39"/>
                    <a:pt x="39" y="44"/>
                  </a:cubicBezTo>
                  <a:cubicBezTo>
                    <a:pt x="36" y="50"/>
                    <a:pt x="31" y="52"/>
                    <a:pt x="25"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2" name="Freeform 69"/>
            <p:cNvSpPr>
              <a:spLocks/>
            </p:cNvSpPr>
            <p:nvPr/>
          </p:nvSpPr>
          <p:spPr bwMode="auto">
            <a:xfrm>
              <a:off x="5054" y="1417"/>
              <a:ext cx="52" cy="66"/>
            </a:xfrm>
            <a:custGeom>
              <a:avLst/>
              <a:gdLst>
                <a:gd name="T0" fmla="*/ 191 w 49"/>
                <a:gd name="T1" fmla="*/ 164 h 62"/>
                <a:gd name="T2" fmla="*/ 180 w 49"/>
                <a:gd name="T3" fmla="*/ 211 h 62"/>
                <a:gd name="T4" fmla="*/ 102 w 49"/>
                <a:gd name="T5" fmla="*/ 255 h 62"/>
                <a:gd name="T6" fmla="*/ 5 w 49"/>
                <a:gd name="T7" fmla="*/ 208 h 62"/>
                <a:gd name="T8" fmla="*/ 1 w 49"/>
                <a:gd name="T9" fmla="*/ 126 h 62"/>
                <a:gd name="T10" fmla="*/ 39 w 49"/>
                <a:gd name="T11" fmla="*/ 38 h 62"/>
                <a:gd name="T12" fmla="*/ 103 w 49"/>
                <a:gd name="T13" fmla="*/ 0 h 62"/>
                <a:gd name="T14" fmla="*/ 167 w 49"/>
                <a:gd name="T15" fmla="*/ 5 h 62"/>
                <a:gd name="T16" fmla="*/ 191 w 49"/>
                <a:gd name="T17" fmla="*/ 86 h 62"/>
                <a:gd name="T18" fmla="*/ 157 w 49"/>
                <a:gd name="T19" fmla="*/ 86 h 62"/>
                <a:gd name="T20" fmla="*/ 131 w 49"/>
                <a:gd name="T21" fmla="*/ 43 h 62"/>
                <a:gd name="T22" fmla="*/ 103 w 49"/>
                <a:gd name="T23" fmla="*/ 38 h 62"/>
                <a:gd name="T24" fmla="*/ 56 w 49"/>
                <a:gd name="T25" fmla="*/ 55 h 62"/>
                <a:gd name="T26" fmla="*/ 44 w 49"/>
                <a:gd name="T27" fmla="*/ 120 h 62"/>
                <a:gd name="T28" fmla="*/ 50 w 49"/>
                <a:gd name="T29" fmla="*/ 185 h 62"/>
                <a:gd name="T30" fmla="*/ 108 w 49"/>
                <a:gd name="T31" fmla="*/ 224 h 62"/>
                <a:gd name="T32" fmla="*/ 148 w 49"/>
                <a:gd name="T33" fmla="*/ 197 h 62"/>
                <a:gd name="T34" fmla="*/ 157 w 49"/>
                <a:gd name="T35" fmla="*/ 164 h 62"/>
                <a:gd name="T36" fmla="*/ 191 w 49"/>
                <a:gd name="T37" fmla="*/ 164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62"/>
                <a:gd name="T59" fmla="*/ 49 w 49"/>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62">
                  <a:moveTo>
                    <a:pt x="49" y="39"/>
                  </a:moveTo>
                  <a:cubicBezTo>
                    <a:pt x="49" y="44"/>
                    <a:pt x="48" y="48"/>
                    <a:pt x="46" y="51"/>
                  </a:cubicBezTo>
                  <a:cubicBezTo>
                    <a:pt x="42" y="58"/>
                    <a:pt x="33" y="62"/>
                    <a:pt x="25" y="61"/>
                  </a:cubicBezTo>
                  <a:cubicBezTo>
                    <a:pt x="16" y="61"/>
                    <a:pt x="8" y="57"/>
                    <a:pt x="5" y="49"/>
                  </a:cubicBezTo>
                  <a:cubicBezTo>
                    <a:pt x="2" y="45"/>
                    <a:pt x="0" y="38"/>
                    <a:pt x="1" y="30"/>
                  </a:cubicBezTo>
                  <a:cubicBezTo>
                    <a:pt x="1" y="22"/>
                    <a:pt x="3" y="14"/>
                    <a:pt x="9" y="8"/>
                  </a:cubicBezTo>
                  <a:cubicBezTo>
                    <a:pt x="13" y="3"/>
                    <a:pt x="20" y="0"/>
                    <a:pt x="26" y="0"/>
                  </a:cubicBezTo>
                  <a:cubicBezTo>
                    <a:pt x="32" y="0"/>
                    <a:pt x="38" y="2"/>
                    <a:pt x="42" y="5"/>
                  </a:cubicBezTo>
                  <a:cubicBezTo>
                    <a:pt x="47" y="8"/>
                    <a:pt x="49" y="14"/>
                    <a:pt x="49" y="21"/>
                  </a:cubicBezTo>
                  <a:cubicBezTo>
                    <a:pt x="40" y="21"/>
                    <a:pt x="40" y="21"/>
                    <a:pt x="40" y="21"/>
                  </a:cubicBezTo>
                  <a:cubicBezTo>
                    <a:pt x="39" y="15"/>
                    <a:pt x="38" y="12"/>
                    <a:pt x="34" y="10"/>
                  </a:cubicBezTo>
                  <a:cubicBezTo>
                    <a:pt x="32" y="9"/>
                    <a:pt x="30" y="8"/>
                    <a:pt x="26" y="8"/>
                  </a:cubicBezTo>
                  <a:cubicBezTo>
                    <a:pt x="23" y="9"/>
                    <a:pt x="19" y="10"/>
                    <a:pt x="15" y="14"/>
                  </a:cubicBezTo>
                  <a:cubicBezTo>
                    <a:pt x="13" y="17"/>
                    <a:pt x="11" y="23"/>
                    <a:pt x="11" y="29"/>
                  </a:cubicBezTo>
                  <a:cubicBezTo>
                    <a:pt x="10" y="34"/>
                    <a:pt x="11" y="40"/>
                    <a:pt x="13" y="44"/>
                  </a:cubicBezTo>
                  <a:cubicBezTo>
                    <a:pt x="16" y="51"/>
                    <a:pt x="22" y="53"/>
                    <a:pt x="27" y="53"/>
                  </a:cubicBezTo>
                  <a:cubicBezTo>
                    <a:pt x="32" y="53"/>
                    <a:pt x="36" y="50"/>
                    <a:pt x="38" y="47"/>
                  </a:cubicBezTo>
                  <a:cubicBezTo>
                    <a:pt x="39" y="44"/>
                    <a:pt x="40" y="41"/>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3" name="Freeform 70"/>
            <p:cNvSpPr>
              <a:spLocks noEditPoints="1"/>
            </p:cNvSpPr>
            <p:nvPr/>
          </p:nvSpPr>
          <p:spPr bwMode="auto">
            <a:xfrm>
              <a:off x="5116" y="1396"/>
              <a:ext cx="10" cy="83"/>
            </a:xfrm>
            <a:custGeom>
              <a:avLst/>
              <a:gdLst>
                <a:gd name="T0" fmla="*/ 0 w 10"/>
                <a:gd name="T1" fmla="*/ 83 h 83"/>
                <a:gd name="T2" fmla="*/ 10 w 10"/>
                <a:gd name="T3" fmla="*/ 83 h 83"/>
                <a:gd name="T4" fmla="*/ 10 w 10"/>
                <a:gd name="T5" fmla="*/ 23 h 83"/>
                <a:gd name="T6" fmla="*/ 0 w 10"/>
                <a:gd name="T7" fmla="*/ 23 h 83"/>
                <a:gd name="T8" fmla="*/ 0 w 10"/>
                <a:gd name="T9" fmla="*/ 83 h 83"/>
                <a:gd name="T10" fmla="*/ 0 w 10"/>
                <a:gd name="T11" fmla="*/ 11 h 83"/>
                <a:gd name="T12" fmla="*/ 10 w 10"/>
                <a:gd name="T13" fmla="*/ 11 h 83"/>
                <a:gd name="T14" fmla="*/ 10 w 10"/>
                <a:gd name="T15" fmla="*/ 0 h 83"/>
                <a:gd name="T16" fmla="*/ 0 w 10"/>
                <a:gd name="T17" fmla="*/ 0 h 83"/>
                <a:gd name="T18" fmla="*/ 0 w 10"/>
                <a:gd name="T19" fmla="*/ 1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3"/>
                <a:gd name="T32" fmla="*/ 10 w 10"/>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3">
                  <a:moveTo>
                    <a:pt x="0" y="83"/>
                  </a:moveTo>
                  <a:lnTo>
                    <a:pt x="10" y="83"/>
                  </a:lnTo>
                  <a:lnTo>
                    <a:pt x="10" y="23"/>
                  </a:lnTo>
                  <a:lnTo>
                    <a:pt x="0" y="23"/>
                  </a:lnTo>
                  <a:lnTo>
                    <a:pt x="0" y="83"/>
                  </a:lnTo>
                  <a:close/>
                  <a:moveTo>
                    <a:pt x="0" y="11"/>
                  </a:moveTo>
                  <a:lnTo>
                    <a:pt x="10" y="11"/>
                  </a:lnTo>
                  <a:lnTo>
                    <a:pt x="10" y="0"/>
                  </a:lnTo>
                  <a:lnTo>
                    <a:pt x="0" y="0"/>
                  </a:lnTo>
                  <a:lnTo>
                    <a:pt x="0" y="1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4" name="Freeform 71"/>
            <p:cNvSpPr>
              <a:spLocks noEditPoints="1"/>
            </p:cNvSpPr>
            <p:nvPr/>
          </p:nvSpPr>
          <p:spPr bwMode="auto">
            <a:xfrm>
              <a:off x="5139" y="1417"/>
              <a:ext cx="55" cy="65"/>
            </a:xfrm>
            <a:custGeom>
              <a:avLst/>
              <a:gdLst>
                <a:gd name="T0" fmla="*/ 189 w 52"/>
                <a:gd name="T1" fmla="*/ 143 h 61"/>
                <a:gd name="T2" fmla="*/ 164 w 52"/>
                <a:gd name="T3" fmla="*/ 39 h 61"/>
                <a:gd name="T4" fmla="*/ 104 w 52"/>
                <a:gd name="T5" fmla="*/ 0 h 61"/>
                <a:gd name="T6" fmla="*/ 7 w 52"/>
                <a:gd name="T7" fmla="*/ 42 h 61"/>
                <a:gd name="T8" fmla="*/ 0 w 52"/>
                <a:gd name="T9" fmla="*/ 133 h 61"/>
                <a:gd name="T10" fmla="*/ 6 w 52"/>
                <a:gd name="T11" fmla="*/ 223 h 61"/>
                <a:gd name="T12" fmla="*/ 98 w 52"/>
                <a:gd name="T13" fmla="*/ 265 h 61"/>
                <a:gd name="T14" fmla="*/ 169 w 52"/>
                <a:gd name="T15" fmla="*/ 224 h 61"/>
                <a:gd name="T16" fmla="*/ 183 w 52"/>
                <a:gd name="T17" fmla="*/ 183 h 61"/>
                <a:gd name="T18" fmla="*/ 147 w 52"/>
                <a:gd name="T19" fmla="*/ 183 h 61"/>
                <a:gd name="T20" fmla="*/ 98 w 52"/>
                <a:gd name="T21" fmla="*/ 224 h 61"/>
                <a:gd name="T22" fmla="*/ 47 w 52"/>
                <a:gd name="T23" fmla="*/ 196 h 61"/>
                <a:gd name="T24" fmla="*/ 40 w 52"/>
                <a:gd name="T25" fmla="*/ 143 h 61"/>
                <a:gd name="T26" fmla="*/ 189 w 52"/>
                <a:gd name="T27" fmla="*/ 143 h 61"/>
                <a:gd name="T28" fmla="*/ 40 w 52"/>
                <a:gd name="T29" fmla="*/ 111 h 61"/>
                <a:gd name="T30" fmla="*/ 53 w 52"/>
                <a:gd name="T31" fmla="*/ 54 h 61"/>
                <a:gd name="T32" fmla="*/ 104 w 52"/>
                <a:gd name="T33" fmla="*/ 39 h 61"/>
                <a:gd name="T34" fmla="*/ 138 w 52"/>
                <a:gd name="T35" fmla="*/ 54 h 61"/>
                <a:gd name="T36" fmla="*/ 154 w 52"/>
                <a:gd name="T37" fmla="*/ 111 h 61"/>
                <a:gd name="T38" fmla="*/ 40 w 52"/>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1"/>
                <a:gd name="T62" fmla="*/ 52 w 52"/>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1">
                  <a:moveTo>
                    <a:pt x="52" y="34"/>
                  </a:moveTo>
                  <a:cubicBezTo>
                    <a:pt x="52" y="23"/>
                    <a:pt x="52" y="17"/>
                    <a:pt x="45" y="8"/>
                  </a:cubicBezTo>
                  <a:cubicBezTo>
                    <a:pt x="42" y="4"/>
                    <a:pt x="35" y="1"/>
                    <a:pt x="28" y="0"/>
                  </a:cubicBezTo>
                  <a:cubicBezTo>
                    <a:pt x="21" y="0"/>
                    <a:pt x="14" y="2"/>
                    <a:pt x="7" y="9"/>
                  </a:cubicBezTo>
                  <a:cubicBezTo>
                    <a:pt x="3" y="14"/>
                    <a:pt x="0" y="22"/>
                    <a:pt x="0" y="31"/>
                  </a:cubicBezTo>
                  <a:cubicBezTo>
                    <a:pt x="0" y="39"/>
                    <a:pt x="2" y="47"/>
                    <a:pt x="6" y="52"/>
                  </a:cubicBezTo>
                  <a:cubicBezTo>
                    <a:pt x="11" y="58"/>
                    <a:pt x="19" y="61"/>
                    <a:pt x="26" y="61"/>
                  </a:cubicBezTo>
                  <a:cubicBezTo>
                    <a:pt x="34" y="61"/>
                    <a:pt x="41" y="59"/>
                    <a:pt x="46" y="53"/>
                  </a:cubicBezTo>
                  <a:cubicBezTo>
                    <a:pt x="49" y="49"/>
                    <a:pt x="50" y="45"/>
                    <a:pt x="51" y="42"/>
                  </a:cubicBezTo>
                  <a:cubicBezTo>
                    <a:pt x="41" y="42"/>
                    <a:pt x="41" y="42"/>
                    <a:pt x="41" y="42"/>
                  </a:cubicBezTo>
                  <a:cubicBezTo>
                    <a:pt x="40" y="45"/>
                    <a:pt x="37" y="53"/>
                    <a:pt x="26" y="53"/>
                  </a:cubicBezTo>
                  <a:cubicBezTo>
                    <a:pt x="19" y="53"/>
                    <a:pt x="16" y="50"/>
                    <a:pt x="13" y="46"/>
                  </a:cubicBezTo>
                  <a:cubicBezTo>
                    <a:pt x="10" y="41"/>
                    <a:pt x="10" y="38"/>
                    <a:pt x="10" y="34"/>
                  </a:cubicBezTo>
                  <a:cubicBezTo>
                    <a:pt x="52" y="34"/>
                    <a:pt x="52" y="34"/>
                    <a:pt x="52" y="34"/>
                  </a:cubicBezTo>
                  <a:moveTo>
                    <a:pt x="10" y="26"/>
                  </a:moveTo>
                  <a:cubicBezTo>
                    <a:pt x="11" y="20"/>
                    <a:pt x="14" y="14"/>
                    <a:pt x="15" y="13"/>
                  </a:cubicBezTo>
                  <a:cubicBezTo>
                    <a:pt x="18" y="8"/>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5" name="Freeform 72"/>
            <p:cNvSpPr>
              <a:spLocks/>
            </p:cNvSpPr>
            <p:nvPr/>
          </p:nvSpPr>
          <p:spPr bwMode="auto">
            <a:xfrm>
              <a:off x="5200" y="1402"/>
              <a:ext cx="28" cy="81"/>
            </a:xfrm>
            <a:custGeom>
              <a:avLst/>
              <a:gdLst>
                <a:gd name="T0" fmla="*/ 90 w 26"/>
                <a:gd name="T1" fmla="*/ 66 h 76"/>
                <a:gd name="T2" fmla="*/ 140 w 26"/>
                <a:gd name="T3" fmla="*/ 66 h 76"/>
                <a:gd name="T4" fmla="*/ 140 w 26"/>
                <a:gd name="T5" fmla="*/ 106 h 76"/>
                <a:gd name="T6" fmla="*/ 90 w 26"/>
                <a:gd name="T7" fmla="*/ 106 h 76"/>
                <a:gd name="T8" fmla="*/ 90 w 26"/>
                <a:gd name="T9" fmla="*/ 275 h 76"/>
                <a:gd name="T10" fmla="*/ 140 w 26"/>
                <a:gd name="T11" fmla="*/ 289 h 76"/>
                <a:gd name="T12" fmla="*/ 140 w 26"/>
                <a:gd name="T13" fmla="*/ 327 h 76"/>
                <a:gd name="T14" fmla="*/ 84 w 26"/>
                <a:gd name="T15" fmla="*/ 327 h 76"/>
                <a:gd name="T16" fmla="*/ 46 w 26"/>
                <a:gd name="T17" fmla="*/ 289 h 76"/>
                <a:gd name="T18" fmla="*/ 46 w 26"/>
                <a:gd name="T19" fmla="*/ 106 h 76"/>
                <a:gd name="T20" fmla="*/ 0 w 26"/>
                <a:gd name="T21" fmla="*/ 106 h 76"/>
                <a:gd name="T22" fmla="*/ 0 w 26"/>
                <a:gd name="T23" fmla="*/ 66 h 76"/>
                <a:gd name="T24" fmla="*/ 46 w 26"/>
                <a:gd name="T25" fmla="*/ 66 h 76"/>
                <a:gd name="T26" fmla="*/ 46 w 26"/>
                <a:gd name="T27" fmla="*/ 0 h 76"/>
                <a:gd name="T28" fmla="*/ 90 w 26"/>
                <a:gd name="T29" fmla="*/ 0 h 76"/>
                <a:gd name="T30" fmla="*/ 90 w 26"/>
                <a:gd name="T31" fmla="*/ 66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5"/>
                    <a:pt x="20" y="76"/>
                    <a:pt x="16" y="75"/>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6" name="Freeform 73"/>
            <p:cNvSpPr>
              <a:spLocks noEditPoints="1"/>
            </p:cNvSpPr>
            <p:nvPr/>
          </p:nvSpPr>
          <p:spPr bwMode="auto">
            <a:xfrm>
              <a:off x="5239" y="1396"/>
              <a:ext cx="9" cy="83"/>
            </a:xfrm>
            <a:custGeom>
              <a:avLst/>
              <a:gdLst>
                <a:gd name="T0" fmla="*/ 0 w 9"/>
                <a:gd name="T1" fmla="*/ 83 h 83"/>
                <a:gd name="T2" fmla="*/ 9 w 9"/>
                <a:gd name="T3" fmla="*/ 83 h 83"/>
                <a:gd name="T4" fmla="*/ 9 w 9"/>
                <a:gd name="T5" fmla="*/ 23 h 83"/>
                <a:gd name="T6" fmla="*/ 0 w 9"/>
                <a:gd name="T7" fmla="*/ 23 h 83"/>
                <a:gd name="T8" fmla="*/ 0 w 9"/>
                <a:gd name="T9" fmla="*/ 83 h 83"/>
                <a:gd name="T10" fmla="*/ 0 w 9"/>
                <a:gd name="T11" fmla="*/ 11 h 83"/>
                <a:gd name="T12" fmla="*/ 9 w 9"/>
                <a:gd name="T13" fmla="*/ 11 h 83"/>
                <a:gd name="T14" fmla="*/ 9 w 9"/>
                <a:gd name="T15" fmla="*/ 0 h 83"/>
                <a:gd name="T16" fmla="*/ 0 w 9"/>
                <a:gd name="T17" fmla="*/ 0 h 83"/>
                <a:gd name="T18" fmla="*/ 0 w 9"/>
                <a:gd name="T19" fmla="*/ 1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83"/>
                <a:gd name="T32" fmla="*/ 9 w 9"/>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83">
                  <a:moveTo>
                    <a:pt x="0" y="83"/>
                  </a:moveTo>
                  <a:lnTo>
                    <a:pt x="9" y="83"/>
                  </a:lnTo>
                  <a:lnTo>
                    <a:pt x="9" y="23"/>
                  </a:lnTo>
                  <a:lnTo>
                    <a:pt x="0" y="23"/>
                  </a:lnTo>
                  <a:lnTo>
                    <a:pt x="0" y="83"/>
                  </a:lnTo>
                  <a:close/>
                  <a:moveTo>
                    <a:pt x="0" y="11"/>
                  </a:moveTo>
                  <a:lnTo>
                    <a:pt x="9" y="11"/>
                  </a:lnTo>
                  <a:lnTo>
                    <a:pt x="9" y="0"/>
                  </a:lnTo>
                  <a:lnTo>
                    <a:pt x="0" y="0"/>
                  </a:lnTo>
                  <a:lnTo>
                    <a:pt x="0" y="11"/>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7" name="Freeform 74"/>
            <p:cNvSpPr>
              <a:spLocks noEditPoints="1"/>
            </p:cNvSpPr>
            <p:nvPr/>
          </p:nvSpPr>
          <p:spPr bwMode="auto">
            <a:xfrm>
              <a:off x="5261" y="1417"/>
              <a:ext cx="55" cy="65"/>
            </a:xfrm>
            <a:custGeom>
              <a:avLst/>
              <a:gdLst>
                <a:gd name="T0" fmla="*/ 189 w 52"/>
                <a:gd name="T1" fmla="*/ 143 h 61"/>
                <a:gd name="T2" fmla="*/ 164 w 52"/>
                <a:gd name="T3" fmla="*/ 39 h 61"/>
                <a:gd name="T4" fmla="*/ 104 w 52"/>
                <a:gd name="T5" fmla="*/ 0 h 61"/>
                <a:gd name="T6" fmla="*/ 7 w 52"/>
                <a:gd name="T7" fmla="*/ 42 h 61"/>
                <a:gd name="T8" fmla="*/ 0 w 52"/>
                <a:gd name="T9" fmla="*/ 133 h 61"/>
                <a:gd name="T10" fmla="*/ 6 w 52"/>
                <a:gd name="T11" fmla="*/ 223 h 61"/>
                <a:gd name="T12" fmla="*/ 98 w 52"/>
                <a:gd name="T13" fmla="*/ 265 h 61"/>
                <a:gd name="T14" fmla="*/ 169 w 52"/>
                <a:gd name="T15" fmla="*/ 224 h 61"/>
                <a:gd name="T16" fmla="*/ 183 w 52"/>
                <a:gd name="T17" fmla="*/ 183 h 61"/>
                <a:gd name="T18" fmla="*/ 147 w 52"/>
                <a:gd name="T19" fmla="*/ 183 h 61"/>
                <a:gd name="T20" fmla="*/ 98 w 52"/>
                <a:gd name="T21" fmla="*/ 224 h 61"/>
                <a:gd name="T22" fmla="*/ 47 w 52"/>
                <a:gd name="T23" fmla="*/ 196 h 61"/>
                <a:gd name="T24" fmla="*/ 40 w 52"/>
                <a:gd name="T25" fmla="*/ 143 h 61"/>
                <a:gd name="T26" fmla="*/ 189 w 52"/>
                <a:gd name="T27" fmla="*/ 143 h 61"/>
                <a:gd name="T28" fmla="*/ 40 w 52"/>
                <a:gd name="T29" fmla="*/ 111 h 61"/>
                <a:gd name="T30" fmla="*/ 53 w 52"/>
                <a:gd name="T31" fmla="*/ 54 h 61"/>
                <a:gd name="T32" fmla="*/ 104 w 52"/>
                <a:gd name="T33" fmla="*/ 39 h 61"/>
                <a:gd name="T34" fmla="*/ 138 w 52"/>
                <a:gd name="T35" fmla="*/ 54 h 61"/>
                <a:gd name="T36" fmla="*/ 154 w 52"/>
                <a:gd name="T37" fmla="*/ 111 h 61"/>
                <a:gd name="T38" fmla="*/ 40 w 52"/>
                <a:gd name="T39" fmla="*/ 111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1"/>
                <a:gd name="T62" fmla="*/ 52 w 52"/>
                <a:gd name="T63" fmla="*/ 61 h 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1">
                  <a:moveTo>
                    <a:pt x="52" y="34"/>
                  </a:moveTo>
                  <a:cubicBezTo>
                    <a:pt x="52" y="23"/>
                    <a:pt x="52" y="17"/>
                    <a:pt x="45" y="8"/>
                  </a:cubicBezTo>
                  <a:cubicBezTo>
                    <a:pt x="42" y="4"/>
                    <a:pt x="36" y="1"/>
                    <a:pt x="28" y="0"/>
                  </a:cubicBezTo>
                  <a:cubicBezTo>
                    <a:pt x="21" y="0"/>
                    <a:pt x="14" y="2"/>
                    <a:pt x="7" y="9"/>
                  </a:cubicBezTo>
                  <a:cubicBezTo>
                    <a:pt x="3" y="14"/>
                    <a:pt x="0" y="22"/>
                    <a:pt x="0" y="31"/>
                  </a:cubicBezTo>
                  <a:cubicBezTo>
                    <a:pt x="0" y="39"/>
                    <a:pt x="2" y="47"/>
                    <a:pt x="6" y="52"/>
                  </a:cubicBezTo>
                  <a:cubicBezTo>
                    <a:pt x="11" y="58"/>
                    <a:pt x="19" y="61"/>
                    <a:pt x="26" y="61"/>
                  </a:cubicBezTo>
                  <a:cubicBezTo>
                    <a:pt x="34" y="61"/>
                    <a:pt x="41" y="59"/>
                    <a:pt x="46" y="53"/>
                  </a:cubicBezTo>
                  <a:cubicBezTo>
                    <a:pt x="49" y="49"/>
                    <a:pt x="50" y="45"/>
                    <a:pt x="51" y="42"/>
                  </a:cubicBezTo>
                  <a:cubicBezTo>
                    <a:pt x="41" y="42"/>
                    <a:pt x="41" y="42"/>
                    <a:pt x="41" y="42"/>
                  </a:cubicBezTo>
                  <a:cubicBezTo>
                    <a:pt x="40" y="45"/>
                    <a:pt x="37" y="53"/>
                    <a:pt x="26" y="53"/>
                  </a:cubicBezTo>
                  <a:cubicBezTo>
                    <a:pt x="20" y="53"/>
                    <a:pt x="16" y="50"/>
                    <a:pt x="13" y="46"/>
                  </a:cubicBezTo>
                  <a:cubicBezTo>
                    <a:pt x="10" y="41"/>
                    <a:pt x="10" y="38"/>
                    <a:pt x="10" y="34"/>
                  </a:cubicBezTo>
                  <a:cubicBezTo>
                    <a:pt x="52" y="34"/>
                    <a:pt x="52" y="34"/>
                    <a:pt x="52" y="34"/>
                  </a:cubicBezTo>
                  <a:moveTo>
                    <a:pt x="10" y="26"/>
                  </a:moveTo>
                  <a:cubicBezTo>
                    <a:pt x="11" y="20"/>
                    <a:pt x="14" y="14"/>
                    <a:pt x="15" y="13"/>
                  </a:cubicBezTo>
                  <a:cubicBezTo>
                    <a:pt x="18" y="8"/>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8" name="Freeform 75"/>
            <p:cNvSpPr>
              <a:spLocks/>
            </p:cNvSpPr>
            <p:nvPr/>
          </p:nvSpPr>
          <p:spPr bwMode="auto">
            <a:xfrm>
              <a:off x="5324" y="1417"/>
              <a:ext cx="51" cy="66"/>
            </a:xfrm>
            <a:custGeom>
              <a:avLst/>
              <a:gdLst>
                <a:gd name="T0" fmla="*/ 43 w 48"/>
                <a:gd name="T1" fmla="*/ 175 h 62"/>
                <a:gd name="T2" fmla="*/ 79 w 48"/>
                <a:gd name="T3" fmla="*/ 224 h 62"/>
                <a:gd name="T4" fmla="*/ 114 w 48"/>
                <a:gd name="T5" fmla="*/ 224 h 62"/>
                <a:gd name="T6" fmla="*/ 141 w 48"/>
                <a:gd name="T7" fmla="*/ 211 h 62"/>
                <a:gd name="T8" fmla="*/ 159 w 48"/>
                <a:gd name="T9" fmla="*/ 185 h 62"/>
                <a:gd name="T10" fmla="*/ 129 w 48"/>
                <a:gd name="T11" fmla="*/ 154 h 62"/>
                <a:gd name="T12" fmla="*/ 46 w 48"/>
                <a:gd name="T13" fmla="*/ 128 h 62"/>
                <a:gd name="T14" fmla="*/ 3 w 48"/>
                <a:gd name="T15" fmla="*/ 67 h 62"/>
                <a:gd name="T16" fmla="*/ 101 w 48"/>
                <a:gd name="T17" fmla="*/ 0 h 62"/>
                <a:gd name="T18" fmla="*/ 185 w 48"/>
                <a:gd name="T19" fmla="*/ 71 h 62"/>
                <a:gd name="T20" fmla="*/ 146 w 48"/>
                <a:gd name="T21" fmla="*/ 71 h 62"/>
                <a:gd name="T22" fmla="*/ 95 w 48"/>
                <a:gd name="T23" fmla="*/ 40 h 62"/>
                <a:gd name="T24" fmla="*/ 49 w 48"/>
                <a:gd name="T25" fmla="*/ 59 h 62"/>
                <a:gd name="T26" fmla="*/ 58 w 48"/>
                <a:gd name="T27" fmla="*/ 98 h 62"/>
                <a:gd name="T28" fmla="*/ 114 w 48"/>
                <a:gd name="T29" fmla="*/ 113 h 62"/>
                <a:gd name="T30" fmla="*/ 169 w 48"/>
                <a:gd name="T31" fmla="*/ 128 h 62"/>
                <a:gd name="T32" fmla="*/ 191 w 48"/>
                <a:gd name="T33" fmla="*/ 186 h 62"/>
                <a:gd name="T34" fmla="*/ 150 w 48"/>
                <a:gd name="T35" fmla="*/ 250 h 62"/>
                <a:gd name="T36" fmla="*/ 111 w 48"/>
                <a:gd name="T37" fmla="*/ 255 h 62"/>
                <a:gd name="T38" fmla="*/ 62 w 48"/>
                <a:gd name="T39" fmla="*/ 255 h 62"/>
                <a:gd name="T40" fmla="*/ 1 w 48"/>
                <a:gd name="T41" fmla="*/ 175 h 62"/>
                <a:gd name="T42" fmla="*/ 43 w 48"/>
                <a:gd name="T43" fmla="*/ 17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3"/>
                  </a:cubicBezTo>
                  <a:cubicBezTo>
                    <a:pt x="31" y="53"/>
                    <a:pt x="33" y="52"/>
                    <a:pt x="35" y="51"/>
                  </a:cubicBezTo>
                  <a:cubicBezTo>
                    <a:pt x="37" y="50"/>
                    <a:pt x="39" y="47"/>
                    <a:pt x="39" y="44"/>
                  </a:cubicBezTo>
                  <a:cubicBezTo>
                    <a:pt x="39" y="41"/>
                    <a:pt x="37" y="38"/>
                    <a:pt x="32" y="37"/>
                  </a:cubicBezTo>
                  <a:cubicBezTo>
                    <a:pt x="25" y="35"/>
                    <a:pt x="16" y="33"/>
                    <a:pt x="11" y="31"/>
                  </a:cubicBezTo>
                  <a:cubicBezTo>
                    <a:pt x="7" y="30"/>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4"/>
                    <a:pt x="22" y="25"/>
                    <a:pt x="28" y="27"/>
                  </a:cubicBezTo>
                  <a:cubicBezTo>
                    <a:pt x="33" y="28"/>
                    <a:pt x="37" y="29"/>
                    <a:pt x="41" y="31"/>
                  </a:cubicBezTo>
                  <a:cubicBezTo>
                    <a:pt x="46" y="34"/>
                    <a:pt x="48" y="40"/>
                    <a:pt x="47" y="45"/>
                  </a:cubicBezTo>
                  <a:cubicBezTo>
                    <a:pt x="47" y="51"/>
                    <a:pt x="43" y="56"/>
                    <a:pt x="37" y="59"/>
                  </a:cubicBezTo>
                  <a:cubicBezTo>
                    <a:pt x="34" y="60"/>
                    <a:pt x="31" y="61"/>
                    <a:pt x="27" y="61"/>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49" name="Rectangle 76"/>
            <p:cNvSpPr>
              <a:spLocks noChangeArrowheads="1"/>
            </p:cNvSpPr>
            <p:nvPr/>
          </p:nvSpPr>
          <p:spPr bwMode="auto">
            <a:xfrm>
              <a:off x="4283" y="1558"/>
              <a:ext cx="964" cy="497"/>
            </a:xfrm>
            <a:prstGeom prst="rect">
              <a:avLst/>
            </a:prstGeom>
            <a:solidFill>
              <a:srgbClr val="FAFD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6050" name="Rectangle 77"/>
            <p:cNvSpPr>
              <a:spLocks noChangeArrowheads="1"/>
            </p:cNvSpPr>
            <p:nvPr/>
          </p:nvSpPr>
          <p:spPr bwMode="auto">
            <a:xfrm>
              <a:off x="4283" y="1558"/>
              <a:ext cx="964" cy="497"/>
            </a:xfrm>
            <a:prstGeom prst="rect">
              <a:avLst/>
            </a:prstGeom>
            <a:noFill/>
            <a:ln w="26988">
              <a:solidFill>
                <a:srgbClr val="ED1C24"/>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6051" name="Freeform 78"/>
            <p:cNvSpPr>
              <a:spLocks/>
            </p:cNvSpPr>
            <p:nvPr/>
          </p:nvSpPr>
          <p:spPr bwMode="auto">
            <a:xfrm>
              <a:off x="4350" y="1603"/>
              <a:ext cx="384" cy="409"/>
            </a:xfrm>
            <a:custGeom>
              <a:avLst/>
              <a:gdLst>
                <a:gd name="T0" fmla="*/ 384 w 384"/>
                <a:gd name="T1" fmla="*/ 147 h 409"/>
                <a:gd name="T2" fmla="*/ 248 w 384"/>
                <a:gd name="T3" fmla="*/ 147 h 409"/>
                <a:gd name="T4" fmla="*/ 248 w 384"/>
                <a:gd name="T5" fmla="*/ 0 h 409"/>
                <a:gd name="T6" fmla="*/ 135 w 384"/>
                <a:gd name="T7" fmla="*/ 0 h 409"/>
                <a:gd name="T8" fmla="*/ 135 w 384"/>
                <a:gd name="T9" fmla="*/ 147 h 409"/>
                <a:gd name="T10" fmla="*/ 0 w 384"/>
                <a:gd name="T11" fmla="*/ 147 h 409"/>
                <a:gd name="T12" fmla="*/ 0 w 384"/>
                <a:gd name="T13" fmla="*/ 260 h 409"/>
                <a:gd name="T14" fmla="*/ 135 w 384"/>
                <a:gd name="T15" fmla="*/ 260 h 409"/>
                <a:gd name="T16" fmla="*/ 135 w 384"/>
                <a:gd name="T17" fmla="*/ 409 h 409"/>
                <a:gd name="T18" fmla="*/ 248 w 384"/>
                <a:gd name="T19" fmla="*/ 409 h 409"/>
                <a:gd name="T20" fmla="*/ 248 w 384"/>
                <a:gd name="T21" fmla="*/ 260 h 409"/>
                <a:gd name="T22" fmla="*/ 384 w 384"/>
                <a:gd name="T23" fmla="*/ 260 h 409"/>
                <a:gd name="T24" fmla="*/ 384 w 384"/>
                <a:gd name="T25" fmla="*/ 147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4"/>
                <a:gd name="T40" fmla="*/ 0 h 409"/>
                <a:gd name="T41" fmla="*/ 384 w 384"/>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4" h="409">
                  <a:moveTo>
                    <a:pt x="384" y="147"/>
                  </a:moveTo>
                  <a:lnTo>
                    <a:pt x="248" y="147"/>
                  </a:lnTo>
                  <a:lnTo>
                    <a:pt x="248" y="0"/>
                  </a:lnTo>
                  <a:lnTo>
                    <a:pt x="135" y="0"/>
                  </a:lnTo>
                  <a:lnTo>
                    <a:pt x="135" y="147"/>
                  </a:lnTo>
                  <a:lnTo>
                    <a:pt x="0" y="147"/>
                  </a:lnTo>
                  <a:lnTo>
                    <a:pt x="0" y="260"/>
                  </a:lnTo>
                  <a:lnTo>
                    <a:pt x="135" y="260"/>
                  </a:lnTo>
                  <a:lnTo>
                    <a:pt x="135" y="409"/>
                  </a:lnTo>
                  <a:lnTo>
                    <a:pt x="248" y="409"/>
                  </a:lnTo>
                  <a:lnTo>
                    <a:pt x="248" y="260"/>
                  </a:lnTo>
                  <a:lnTo>
                    <a:pt x="384" y="260"/>
                  </a:lnTo>
                  <a:lnTo>
                    <a:pt x="384" y="147"/>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52" name="Freeform 79"/>
            <p:cNvSpPr>
              <a:spLocks/>
            </p:cNvSpPr>
            <p:nvPr/>
          </p:nvSpPr>
          <p:spPr bwMode="auto">
            <a:xfrm>
              <a:off x="4350" y="1603"/>
              <a:ext cx="384" cy="409"/>
            </a:xfrm>
            <a:custGeom>
              <a:avLst/>
              <a:gdLst>
                <a:gd name="T0" fmla="*/ 384 w 384"/>
                <a:gd name="T1" fmla="*/ 147 h 409"/>
                <a:gd name="T2" fmla="*/ 248 w 384"/>
                <a:gd name="T3" fmla="*/ 147 h 409"/>
                <a:gd name="T4" fmla="*/ 248 w 384"/>
                <a:gd name="T5" fmla="*/ 0 h 409"/>
                <a:gd name="T6" fmla="*/ 135 w 384"/>
                <a:gd name="T7" fmla="*/ 0 h 409"/>
                <a:gd name="T8" fmla="*/ 135 w 384"/>
                <a:gd name="T9" fmla="*/ 147 h 409"/>
                <a:gd name="T10" fmla="*/ 0 w 384"/>
                <a:gd name="T11" fmla="*/ 147 h 409"/>
                <a:gd name="T12" fmla="*/ 0 w 384"/>
                <a:gd name="T13" fmla="*/ 260 h 409"/>
                <a:gd name="T14" fmla="*/ 135 w 384"/>
                <a:gd name="T15" fmla="*/ 260 h 409"/>
                <a:gd name="T16" fmla="*/ 135 w 384"/>
                <a:gd name="T17" fmla="*/ 409 h 409"/>
                <a:gd name="T18" fmla="*/ 248 w 384"/>
                <a:gd name="T19" fmla="*/ 409 h 409"/>
                <a:gd name="T20" fmla="*/ 248 w 384"/>
                <a:gd name="T21" fmla="*/ 260 h 409"/>
                <a:gd name="T22" fmla="*/ 384 w 384"/>
                <a:gd name="T23" fmla="*/ 260 h 409"/>
                <a:gd name="T24" fmla="*/ 384 w 384"/>
                <a:gd name="T25" fmla="*/ 147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4"/>
                <a:gd name="T40" fmla="*/ 0 h 409"/>
                <a:gd name="T41" fmla="*/ 384 w 384"/>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4" h="409">
                  <a:moveTo>
                    <a:pt x="384" y="147"/>
                  </a:moveTo>
                  <a:lnTo>
                    <a:pt x="248" y="147"/>
                  </a:lnTo>
                  <a:lnTo>
                    <a:pt x="248" y="0"/>
                  </a:lnTo>
                  <a:lnTo>
                    <a:pt x="135" y="0"/>
                  </a:lnTo>
                  <a:lnTo>
                    <a:pt x="135" y="147"/>
                  </a:lnTo>
                  <a:lnTo>
                    <a:pt x="0" y="147"/>
                  </a:lnTo>
                  <a:lnTo>
                    <a:pt x="0" y="260"/>
                  </a:lnTo>
                  <a:lnTo>
                    <a:pt x="135" y="260"/>
                  </a:lnTo>
                  <a:lnTo>
                    <a:pt x="135" y="409"/>
                  </a:lnTo>
                  <a:lnTo>
                    <a:pt x="248" y="409"/>
                  </a:lnTo>
                  <a:lnTo>
                    <a:pt x="248" y="260"/>
                  </a:lnTo>
                  <a:lnTo>
                    <a:pt x="384" y="260"/>
                  </a:lnTo>
                  <a:lnTo>
                    <a:pt x="384" y="1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6053" name="Freeform 80"/>
            <p:cNvSpPr>
              <a:spLocks/>
            </p:cNvSpPr>
            <p:nvPr/>
          </p:nvSpPr>
          <p:spPr bwMode="auto">
            <a:xfrm>
              <a:off x="4815" y="1610"/>
              <a:ext cx="358" cy="393"/>
            </a:xfrm>
            <a:custGeom>
              <a:avLst/>
              <a:gdLst>
                <a:gd name="T0" fmla="*/ 979 w 337"/>
                <a:gd name="T1" fmla="*/ 1302 h 370"/>
                <a:gd name="T2" fmla="*/ 422 w 337"/>
                <a:gd name="T3" fmla="*/ 746 h 370"/>
                <a:gd name="T4" fmla="*/ 979 w 337"/>
                <a:gd name="T5" fmla="*/ 181 h 370"/>
                <a:gd name="T6" fmla="*/ 1351 w 337"/>
                <a:gd name="T7" fmla="*/ 323 h 370"/>
                <a:gd name="T8" fmla="*/ 748 w 337"/>
                <a:gd name="T9" fmla="*/ 0 h 370"/>
                <a:gd name="T10" fmla="*/ 0 w 337"/>
                <a:gd name="T11" fmla="*/ 746 h 370"/>
                <a:gd name="T12" fmla="*/ 748 w 337"/>
                <a:gd name="T13" fmla="*/ 1479 h 370"/>
                <a:gd name="T14" fmla="*/ 1351 w 337"/>
                <a:gd name="T15" fmla="*/ 1158 h 370"/>
                <a:gd name="T16" fmla="*/ 979 w 337"/>
                <a:gd name="T17" fmla="*/ 1302 h 3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7"/>
                <a:gd name="T28" fmla="*/ 0 h 370"/>
                <a:gd name="T29" fmla="*/ 337 w 337"/>
                <a:gd name="T30" fmla="*/ 370 h 3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7" h="370">
                  <a:moveTo>
                    <a:pt x="245" y="325"/>
                  </a:moveTo>
                  <a:cubicBezTo>
                    <a:pt x="168" y="325"/>
                    <a:pt x="106" y="262"/>
                    <a:pt x="106" y="185"/>
                  </a:cubicBezTo>
                  <a:cubicBezTo>
                    <a:pt x="106" y="108"/>
                    <a:pt x="168" y="45"/>
                    <a:pt x="245" y="45"/>
                  </a:cubicBezTo>
                  <a:cubicBezTo>
                    <a:pt x="280" y="45"/>
                    <a:pt x="312" y="58"/>
                    <a:pt x="337" y="80"/>
                  </a:cubicBezTo>
                  <a:cubicBezTo>
                    <a:pt x="304" y="32"/>
                    <a:pt x="248" y="0"/>
                    <a:pt x="185" y="0"/>
                  </a:cubicBezTo>
                  <a:cubicBezTo>
                    <a:pt x="83" y="0"/>
                    <a:pt x="0" y="83"/>
                    <a:pt x="0" y="185"/>
                  </a:cubicBezTo>
                  <a:cubicBezTo>
                    <a:pt x="0" y="287"/>
                    <a:pt x="83" y="370"/>
                    <a:pt x="185" y="370"/>
                  </a:cubicBezTo>
                  <a:cubicBezTo>
                    <a:pt x="248" y="370"/>
                    <a:pt x="304" y="339"/>
                    <a:pt x="337" y="290"/>
                  </a:cubicBezTo>
                  <a:cubicBezTo>
                    <a:pt x="312" y="312"/>
                    <a:pt x="280" y="325"/>
                    <a:pt x="245" y="325"/>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grpSp>
        <p:nvGrpSpPr>
          <p:cNvPr id="35850" name="Group 4"/>
          <p:cNvGrpSpPr>
            <a:grpSpLocks noChangeAspect="1"/>
          </p:cNvGrpSpPr>
          <p:nvPr/>
        </p:nvGrpSpPr>
        <p:grpSpPr bwMode="auto">
          <a:xfrm>
            <a:off x="3825667" y="4032250"/>
            <a:ext cx="2255838" cy="2257425"/>
            <a:chOff x="1832" y="2283"/>
            <a:chExt cx="2058" cy="2058"/>
          </a:xfrm>
        </p:grpSpPr>
        <p:sp>
          <p:nvSpPr>
            <p:cNvPr id="35855" name="AutoShape 3"/>
            <p:cNvSpPr>
              <a:spLocks noChangeAspect="1" noChangeArrowheads="1" noTextEdit="1"/>
            </p:cNvSpPr>
            <p:nvPr/>
          </p:nvSpPr>
          <p:spPr bwMode="auto">
            <a:xfrm>
              <a:off x="1832" y="2283"/>
              <a:ext cx="2058" cy="2058"/>
            </a:xfrm>
            <a:prstGeom prst="ellipse">
              <a:avLst/>
            </a:prstGeom>
            <a:solidFill>
              <a:srgbClr val="FFFFFF"/>
            </a:solidFill>
            <a:ln w="38100">
              <a:solidFill>
                <a:srgbClr val="C00000"/>
              </a:solidFill>
              <a:miter lim="800000"/>
              <a:headEnd/>
              <a:tailEnd/>
            </a:ln>
          </p:spPr>
          <p:txBody>
            <a:bodyPr/>
            <a:lstStyle/>
            <a:p>
              <a:endParaRPr lang="ja-JP" altLang="en-US"/>
            </a:p>
          </p:txBody>
        </p:sp>
        <p:sp>
          <p:nvSpPr>
            <p:cNvPr id="35856" name="Freeform 5"/>
            <p:cNvSpPr>
              <a:spLocks/>
            </p:cNvSpPr>
            <p:nvPr/>
          </p:nvSpPr>
          <p:spPr bwMode="auto">
            <a:xfrm>
              <a:off x="2108" y="2468"/>
              <a:ext cx="1579" cy="157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857" name="Freeform 7"/>
            <p:cNvSpPr>
              <a:spLocks noEditPoints="1"/>
            </p:cNvSpPr>
            <p:nvPr/>
          </p:nvSpPr>
          <p:spPr bwMode="auto">
            <a:xfrm>
              <a:off x="2343" y="2581"/>
              <a:ext cx="145" cy="138"/>
            </a:xfrm>
            <a:custGeom>
              <a:avLst/>
              <a:gdLst>
                <a:gd name="T0" fmla="*/ 1608 w 127"/>
                <a:gd name="T1" fmla="*/ 520 h 121"/>
                <a:gd name="T2" fmla="*/ 1371 w 127"/>
                <a:gd name="T3" fmla="*/ 784 h 121"/>
                <a:gd name="T4" fmla="*/ 1141 w 127"/>
                <a:gd name="T5" fmla="*/ 520 h 121"/>
                <a:gd name="T6" fmla="*/ 1608 w 127"/>
                <a:gd name="T7" fmla="*/ 520 h 121"/>
                <a:gd name="T8" fmla="*/ 996 w 127"/>
                <a:gd name="T9" fmla="*/ 1483 h 121"/>
                <a:gd name="T10" fmla="*/ 996 w 127"/>
                <a:gd name="T11" fmla="*/ 1460 h 121"/>
                <a:gd name="T12" fmla="*/ 1371 w 127"/>
                <a:gd name="T13" fmla="*/ 1237 h 121"/>
                <a:gd name="T14" fmla="*/ 1749 w 127"/>
                <a:gd name="T15" fmla="*/ 1460 h 121"/>
                <a:gd name="T16" fmla="*/ 1749 w 127"/>
                <a:gd name="T17" fmla="*/ 1483 h 121"/>
                <a:gd name="T18" fmla="*/ 996 w 127"/>
                <a:gd name="T19" fmla="*/ 1483 h 121"/>
                <a:gd name="T20" fmla="*/ 406 w 127"/>
                <a:gd name="T21" fmla="*/ 1122 h 121"/>
                <a:gd name="T22" fmla="*/ 875 w 127"/>
                <a:gd name="T23" fmla="*/ 676 h 121"/>
                <a:gd name="T24" fmla="*/ 1141 w 127"/>
                <a:gd name="T25" fmla="*/ 1020 h 121"/>
                <a:gd name="T26" fmla="*/ 0 w 127"/>
                <a:gd name="T27" fmla="*/ 1512 h 121"/>
                <a:gd name="T28" fmla="*/ 239 w 127"/>
                <a:gd name="T29" fmla="*/ 1781 h 121"/>
                <a:gd name="T30" fmla="*/ 605 w 127"/>
                <a:gd name="T31" fmla="*/ 1623 h 121"/>
                <a:gd name="T32" fmla="*/ 605 w 127"/>
                <a:gd name="T33" fmla="*/ 2484 h 121"/>
                <a:gd name="T34" fmla="*/ 935 w 127"/>
                <a:gd name="T35" fmla="*/ 2484 h 121"/>
                <a:gd name="T36" fmla="*/ 935 w 127"/>
                <a:gd name="T37" fmla="*/ 2408 h 121"/>
                <a:gd name="T38" fmla="*/ 1814 w 127"/>
                <a:gd name="T39" fmla="*/ 2408 h 121"/>
                <a:gd name="T40" fmla="*/ 1814 w 127"/>
                <a:gd name="T41" fmla="*/ 2484 h 121"/>
                <a:gd name="T42" fmla="*/ 2177 w 127"/>
                <a:gd name="T43" fmla="*/ 2484 h 121"/>
                <a:gd name="T44" fmla="*/ 2177 w 127"/>
                <a:gd name="T45" fmla="*/ 1649 h 121"/>
                <a:gd name="T46" fmla="*/ 2519 w 127"/>
                <a:gd name="T47" fmla="*/ 1724 h 121"/>
                <a:gd name="T48" fmla="*/ 2694 w 127"/>
                <a:gd name="T49" fmla="*/ 1423 h 121"/>
                <a:gd name="T50" fmla="*/ 1608 w 127"/>
                <a:gd name="T51" fmla="*/ 1002 h 121"/>
                <a:gd name="T52" fmla="*/ 2206 w 127"/>
                <a:gd name="T53" fmla="*/ 325 h 121"/>
                <a:gd name="T54" fmla="*/ 1975 w 127"/>
                <a:gd name="T55" fmla="*/ 208 h 121"/>
                <a:gd name="T56" fmla="*/ 1907 w 127"/>
                <a:gd name="T57" fmla="*/ 250 h 121"/>
                <a:gd name="T58" fmla="*/ 1175 w 127"/>
                <a:gd name="T59" fmla="*/ 250 h 121"/>
                <a:gd name="T60" fmla="*/ 1224 w 127"/>
                <a:gd name="T61" fmla="*/ 160 h 121"/>
                <a:gd name="T62" fmla="*/ 1342 w 127"/>
                <a:gd name="T63" fmla="*/ 108 h 121"/>
                <a:gd name="T64" fmla="*/ 996 w 127"/>
                <a:gd name="T65" fmla="*/ 0 h 121"/>
                <a:gd name="T66" fmla="*/ 123 w 127"/>
                <a:gd name="T67" fmla="*/ 894 h 121"/>
                <a:gd name="T68" fmla="*/ 406 w 127"/>
                <a:gd name="T69" fmla="*/ 1122 h 121"/>
                <a:gd name="T70" fmla="*/ 935 w 127"/>
                <a:gd name="T71" fmla="*/ 1753 h 121"/>
                <a:gd name="T72" fmla="*/ 1814 w 127"/>
                <a:gd name="T73" fmla="*/ 1753 h 121"/>
                <a:gd name="T74" fmla="*/ 1814 w 127"/>
                <a:gd name="T75" fmla="*/ 2145 h 121"/>
                <a:gd name="T76" fmla="*/ 935 w 127"/>
                <a:gd name="T77" fmla="*/ 2145 h 121"/>
                <a:gd name="T78" fmla="*/ 935 w 127"/>
                <a:gd name="T79" fmla="*/ 1753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7"/>
                <a:gd name="T121" fmla="*/ 0 h 121"/>
                <a:gd name="T122" fmla="*/ 127 w 127"/>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7" h="121">
                  <a:moveTo>
                    <a:pt x="77" y="25"/>
                  </a:moveTo>
                  <a:cubicBezTo>
                    <a:pt x="73" y="31"/>
                    <a:pt x="70" y="35"/>
                    <a:pt x="65" y="39"/>
                  </a:cubicBezTo>
                  <a:cubicBezTo>
                    <a:pt x="59" y="32"/>
                    <a:pt x="57" y="28"/>
                    <a:pt x="54" y="25"/>
                  </a:cubicBezTo>
                  <a:cubicBezTo>
                    <a:pt x="77" y="25"/>
                    <a:pt x="77" y="25"/>
                    <a:pt x="77" y="25"/>
                  </a:cubicBezTo>
                  <a:moveTo>
                    <a:pt x="46" y="72"/>
                  </a:moveTo>
                  <a:cubicBezTo>
                    <a:pt x="46" y="71"/>
                    <a:pt x="46" y="71"/>
                    <a:pt x="46" y="71"/>
                  </a:cubicBezTo>
                  <a:cubicBezTo>
                    <a:pt x="56" y="66"/>
                    <a:pt x="60" y="63"/>
                    <a:pt x="65" y="60"/>
                  </a:cubicBezTo>
                  <a:cubicBezTo>
                    <a:pt x="72" y="65"/>
                    <a:pt x="77" y="68"/>
                    <a:pt x="83" y="71"/>
                  </a:cubicBezTo>
                  <a:cubicBezTo>
                    <a:pt x="83" y="72"/>
                    <a:pt x="83" y="72"/>
                    <a:pt x="83" y="72"/>
                  </a:cubicBezTo>
                  <a:lnTo>
                    <a:pt x="46" y="72"/>
                  </a:lnTo>
                  <a:close/>
                  <a:moveTo>
                    <a:pt x="19" y="54"/>
                  </a:moveTo>
                  <a:cubicBezTo>
                    <a:pt x="29" y="46"/>
                    <a:pt x="34" y="41"/>
                    <a:pt x="41" y="33"/>
                  </a:cubicBezTo>
                  <a:cubicBezTo>
                    <a:pt x="46" y="40"/>
                    <a:pt x="49" y="44"/>
                    <a:pt x="54" y="50"/>
                  </a:cubicBezTo>
                  <a:cubicBezTo>
                    <a:pt x="36" y="63"/>
                    <a:pt x="20" y="68"/>
                    <a:pt x="0" y="74"/>
                  </a:cubicBezTo>
                  <a:cubicBezTo>
                    <a:pt x="11" y="86"/>
                    <a:pt x="11" y="86"/>
                    <a:pt x="11" y="86"/>
                  </a:cubicBezTo>
                  <a:cubicBezTo>
                    <a:pt x="20" y="83"/>
                    <a:pt x="24" y="81"/>
                    <a:pt x="29" y="79"/>
                  </a:cubicBezTo>
                  <a:cubicBezTo>
                    <a:pt x="29" y="121"/>
                    <a:pt x="29" y="121"/>
                    <a:pt x="29" y="121"/>
                  </a:cubicBezTo>
                  <a:cubicBezTo>
                    <a:pt x="45" y="121"/>
                    <a:pt x="45" y="121"/>
                    <a:pt x="45" y="121"/>
                  </a:cubicBezTo>
                  <a:cubicBezTo>
                    <a:pt x="45" y="117"/>
                    <a:pt x="45" y="117"/>
                    <a:pt x="45" y="117"/>
                  </a:cubicBezTo>
                  <a:cubicBezTo>
                    <a:pt x="86" y="117"/>
                    <a:pt x="86" y="117"/>
                    <a:pt x="86" y="117"/>
                  </a:cubicBezTo>
                  <a:cubicBezTo>
                    <a:pt x="86" y="121"/>
                    <a:pt x="86" y="121"/>
                    <a:pt x="86" y="121"/>
                  </a:cubicBezTo>
                  <a:cubicBezTo>
                    <a:pt x="103" y="121"/>
                    <a:pt x="103" y="121"/>
                    <a:pt x="103" y="121"/>
                  </a:cubicBezTo>
                  <a:cubicBezTo>
                    <a:pt x="103" y="80"/>
                    <a:pt x="103" y="80"/>
                    <a:pt x="103" y="80"/>
                  </a:cubicBezTo>
                  <a:cubicBezTo>
                    <a:pt x="110" y="82"/>
                    <a:pt x="114" y="83"/>
                    <a:pt x="119" y="84"/>
                  </a:cubicBezTo>
                  <a:cubicBezTo>
                    <a:pt x="127" y="69"/>
                    <a:pt x="127" y="69"/>
                    <a:pt x="127" y="69"/>
                  </a:cubicBezTo>
                  <a:cubicBezTo>
                    <a:pt x="105" y="65"/>
                    <a:pt x="92" y="60"/>
                    <a:pt x="77" y="49"/>
                  </a:cubicBezTo>
                  <a:cubicBezTo>
                    <a:pt x="89" y="37"/>
                    <a:pt x="96" y="28"/>
                    <a:pt x="104" y="16"/>
                  </a:cubicBezTo>
                  <a:cubicBezTo>
                    <a:pt x="94" y="10"/>
                    <a:pt x="94" y="10"/>
                    <a:pt x="94" y="10"/>
                  </a:cubicBezTo>
                  <a:cubicBezTo>
                    <a:pt x="93" y="11"/>
                    <a:pt x="91" y="11"/>
                    <a:pt x="90" y="12"/>
                  </a:cubicBezTo>
                  <a:cubicBezTo>
                    <a:pt x="56" y="12"/>
                    <a:pt x="56" y="12"/>
                    <a:pt x="56" y="12"/>
                  </a:cubicBezTo>
                  <a:cubicBezTo>
                    <a:pt x="57" y="11"/>
                    <a:pt x="58" y="9"/>
                    <a:pt x="59" y="8"/>
                  </a:cubicBezTo>
                  <a:cubicBezTo>
                    <a:pt x="61" y="7"/>
                    <a:pt x="64" y="6"/>
                    <a:pt x="64" y="5"/>
                  </a:cubicBezTo>
                  <a:cubicBezTo>
                    <a:pt x="64" y="3"/>
                    <a:pt x="62" y="3"/>
                    <a:pt x="46" y="0"/>
                  </a:cubicBezTo>
                  <a:cubicBezTo>
                    <a:pt x="29" y="29"/>
                    <a:pt x="14" y="39"/>
                    <a:pt x="6" y="44"/>
                  </a:cubicBezTo>
                  <a:lnTo>
                    <a:pt x="19" y="54"/>
                  </a:lnTo>
                  <a:close/>
                  <a:moveTo>
                    <a:pt x="45" y="85"/>
                  </a:moveTo>
                  <a:cubicBezTo>
                    <a:pt x="86" y="85"/>
                    <a:pt x="86" y="85"/>
                    <a:pt x="86" y="85"/>
                  </a:cubicBezTo>
                  <a:cubicBezTo>
                    <a:pt x="86" y="104"/>
                    <a:pt x="86" y="104"/>
                    <a:pt x="86" y="104"/>
                  </a:cubicBezTo>
                  <a:cubicBezTo>
                    <a:pt x="45" y="104"/>
                    <a:pt x="45" y="104"/>
                    <a:pt x="45" y="104"/>
                  </a:cubicBezTo>
                  <a:lnTo>
                    <a:pt x="45" y="8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58" name="Freeform 8"/>
            <p:cNvSpPr>
              <a:spLocks noEditPoints="1"/>
            </p:cNvSpPr>
            <p:nvPr/>
          </p:nvSpPr>
          <p:spPr bwMode="auto">
            <a:xfrm>
              <a:off x="2509" y="2587"/>
              <a:ext cx="130" cy="131"/>
            </a:xfrm>
            <a:custGeom>
              <a:avLst/>
              <a:gdLst>
                <a:gd name="T0" fmla="*/ 1322 w 114"/>
                <a:gd name="T1" fmla="*/ 1144 h 115"/>
                <a:gd name="T2" fmla="*/ 1571 w 114"/>
                <a:gd name="T3" fmla="*/ 1144 h 115"/>
                <a:gd name="T4" fmla="*/ 1571 w 114"/>
                <a:gd name="T5" fmla="*/ 1144 h 115"/>
                <a:gd name="T6" fmla="*/ 1388 w 114"/>
                <a:gd name="T7" fmla="*/ 1276 h 115"/>
                <a:gd name="T8" fmla="*/ 1550 w 114"/>
                <a:gd name="T9" fmla="*/ 1526 h 115"/>
                <a:gd name="T10" fmla="*/ 1322 w 114"/>
                <a:gd name="T11" fmla="*/ 1526 h 115"/>
                <a:gd name="T12" fmla="*/ 1322 w 114"/>
                <a:gd name="T13" fmla="*/ 1144 h 115"/>
                <a:gd name="T14" fmla="*/ 1798 w 114"/>
                <a:gd name="T15" fmla="*/ 1438 h 115"/>
                <a:gd name="T16" fmla="*/ 1612 w 114"/>
                <a:gd name="T17" fmla="*/ 1144 h 115"/>
                <a:gd name="T18" fmla="*/ 1798 w 114"/>
                <a:gd name="T19" fmla="*/ 1144 h 115"/>
                <a:gd name="T20" fmla="*/ 1798 w 114"/>
                <a:gd name="T21" fmla="*/ 906 h 115"/>
                <a:gd name="T22" fmla="*/ 1322 w 114"/>
                <a:gd name="T23" fmla="*/ 906 h 115"/>
                <a:gd name="T24" fmla="*/ 1322 w 114"/>
                <a:gd name="T25" fmla="*/ 665 h 115"/>
                <a:gd name="T26" fmla="*/ 1882 w 114"/>
                <a:gd name="T27" fmla="*/ 665 h 115"/>
                <a:gd name="T28" fmla="*/ 1882 w 114"/>
                <a:gd name="T29" fmla="*/ 444 h 115"/>
                <a:gd name="T30" fmla="*/ 462 w 114"/>
                <a:gd name="T31" fmla="*/ 444 h 115"/>
                <a:gd name="T32" fmla="*/ 462 w 114"/>
                <a:gd name="T33" fmla="*/ 665 h 115"/>
                <a:gd name="T34" fmla="*/ 1002 w 114"/>
                <a:gd name="T35" fmla="*/ 665 h 115"/>
                <a:gd name="T36" fmla="*/ 1002 w 114"/>
                <a:gd name="T37" fmla="*/ 906 h 115"/>
                <a:gd name="T38" fmla="*/ 578 w 114"/>
                <a:gd name="T39" fmla="*/ 906 h 115"/>
                <a:gd name="T40" fmla="*/ 578 w 114"/>
                <a:gd name="T41" fmla="*/ 1144 h 115"/>
                <a:gd name="T42" fmla="*/ 1002 w 114"/>
                <a:gd name="T43" fmla="*/ 1144 h 115"/>
                <a:gd name="T44" fmla="*/ 1002 w 114"/>
                <a:gd name="T45" fmla="*/ 1526 h 115"/>
                <a:gd name="T46" fmla="*/ 405 w 114"/>
                <a:gd name="T47" fmla="*/ 1526 h 115"/>
                <a:gd name="T48" fmla="*/ 405 w 114"/>
                <a:gd name="T49" fmla="*/ 1738 h 115"/>
                <a:gd name="T50" fmla="*/ 1882 w 114"/>
                <a:gd name="T51" fmla="*/ 1738 h 115"/>
                <a:gd name="T52" fmla="*/ 1882 w 114"/>
                <a:gd name="T53" fmla="*/ 1526 h 115"/>
                <a:gd name="T54" fmla="*/ 1650 w 114"/>
                <a:gd name="T55" fmla="*/ 1526 h 115"/>
                <a:gd name="T56" fmla="*/ 1650 w 114"/>
                <a:gd name="T57" fmla="*/ 1484 h 115"/>
                <a:gd name="T58" fmla="*/ 1798 w 114"/>
                <a:gd name="T59" fmla="*/ 1438 h 115"/>
                <a:gd name="T60" fmla="*/ 308 w 114"/>
                <a:gd name="T61" fmla="*/ 2304 h 115"/>
                <a:gd name="T62" fmla="*/ 308 w 114"/>
                <a:gd name="T63" fmla="*/ 2177 h 115"/>
                <a:gd name="T64" fmla="*/ 2042 w 114"/>
                <a:gd name="T65" fmla="*/ 2177 h 115"/>
                <a:gd name="T66" fmla="*/ 2042 w 114"/>
                <a:gd name="T67" fmla="*/ 2302 h 115"/>
                <a:gd name="T68" fmla="*/ 2338 w 114"/>
                <a:gd name="T69" fmla="*/ 2302 h 115"/>
                <a:gd name="T70" fmla="*/ 2338 w 114"/>
                <a:gd name="T71" fmla="*/ 0 h 115"/>
                <a:gd name="T72" fmla="*/ 0 w 114"/>
                <a:gd name="T73" fmla="*/ 0 h 115"/>
                <a:gd name="T74" fmla="*/ 0 w 114"/>
                <a:gd name="T75" fmla="*/ 2304 h 115"/>
                <a:gd name="T76" fmla="*/ 308 w 114"/>
                <a:gd name="T77" fmla="*/ 2304 h 115"/>
                <a:gd name="T78" fmla="*/ 308 w 114"/>
                <a:gd name="T79" fmla="*/ 280 h 115"/>
                <a:gd name="T80" fmla="*/ 2042 w 114"/>
                <a:gd name="T81" fmla="*/ 280 h 115"/>
                <a:gd name="T82" fmla="*/ 2042 w 114"/>
                <a:gd name="T83" fmla="*/ 1911 h 115"/>
                <a:gd name="T84" fmla="*/ 308 w 114"/>
                <a:gd name="T85" fmla="*/ 1911 h 115"/>
                <a:gd name="T86" fmla="*/ 308 w 114"/>
                <a:gd name="T87" fmla="*/ 280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115"/>
                <a:gd name="T134" fmla="*/ 114 w 114"/>
                <a:gd name="T135" fmla="*/ 115 h 1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115">
                  <a:moveTo>
                    <a:pt x="65" y="58"/>
                  </a:moveTo>
                  <a:cubicBezTo>
                    <a:pt x="76" y="58"/>
                    <a:pt x="76" y="58"/>
                    <a:pt x="76" y="58"/>
                  </a:cubicBezTo>
                  <a:cubicBezTo>
                    <a:pt x="76" y="58"/>
                    <a:pt x="76" y="58"/>
                    <a:pt x="76" y="58"/>
                  </a:cubicBezTo>
                  <a:cubicBezTo>
                    <a:pt x="68" y="64"/>
                    <a:pt x="68" y="64"/>
                    <a:pt x="68" y="64"/>
                  </a:cubicBezTo>
                  <a:cubicBezTo>
                    <a:pt x="71" y="68"/>
                    <a:pt x="74" y="73"/>
                    <a:pt x="75" y="76"/>
                  </a:cubicBezTo>
                  <a:cubicBezTo>
                    <a:pt x="65" y="76"/>
                    <a:pt x="65" y="76"/>
                    <a:pt x="65" y="76"/>
                  </a:cubicBezTo>
                  <a:cubicBezTo>
                    <a:pt x="65" y="58"/>
                    <a:pt x="65" y="58"/>
                    <a:pt x="65" y="58"/>
                  </a:cubicBezTo>
                  <a:moveTo>
                    <a:pt x="88" y="72"/>
                  </a:moveTo>
                  <a:cubicBezTo>
                    <a:pt x="85" y="67"/>
                    <a:pt x="81" y="61"/>
                    <a:pt x="79" y="58"/>
                  </a:cubicBezTo>
                  <a:cubicBezTo>
                    <a:pt x="88" y="58"/>
                    <a:pt x="88" y="58"/>
                    <a:pt x="88" y="58"/>
                  </a:cubicBezTo>
                  <a:cubicBezTo>
                    <a:pt x="88" y="46"/>
                    <a:pt x="88" y="46"/>
                    <a:pt x="88" y="46"/>
                  </a:cubicBezTo>
                  <a:cubicBezTo>
                    <a:pt x="65" y="46"/>
                    <a:pt x="65" y="46"/>
                    <a:pt x="65" y="46"/>
                  </a:cubicBezTo>
                  <a:cubicBezTo>
                    <a:pt x="65" y="33"/>
                    <a:pt x="65" y="33"/>
                    <a:pt x="65" y="33"/>
                  </a:cubicBezTo>
                  <a:cubicBezTo>
                    <a:pt x="92" y="33"/>
                    <a:pt x="92" y="33"/>
                    <a:pt x="92" y="33"/>
                  </a:cubicBezTo>
                  <a:cubicBezTo>
                    <a:pt x="92" y="22"/>
                    <a:pt x="92" y="22"/>
                    <a:pt x="92" y="22"/>
                  </a:cubicBezTo>
                  <a:cubicBezTo>
                    <a:pt x="23" y="22"/>
                    <a:pt x="23" y="22"/>
                    <a:pt x="23" y="22"/>
                  </a:cubicBezTo>
                  <a:cubicBezTo>
                    <a:pt x="23" y="33"/>
                    <a:pt x="23" y="33"/>
                    <a:pt x="23" y="33"/>
                  </a:cubicBezTo>
                  <a:cubicBezTo>
                    <a:pt x="49" y="33"/>
                    <a:pt x="49" y="33"/>
                    <a:pt x="49" y="33"/>
                  </a:cubicBezTo>
                  <a:cubicBezTo>
                    <a:pt x="49" y="46"/>
                    <a:pt x="49" y="46"/>
                    <a:pt x="49" y="46"/>
                  </a:cubicBezTo>
                  <a:cubicBezTo>
                    <a:pt x="28" y="46"/>
                    <a:pt x="28" y="46"/>
                    <a:pt x="28" y="46"/>
                  </a:cubicBezTo>
                  <a:cubicBezTo>
                    <a:pt x="28" y="58"/>
                    <a:pt x="28" y="58"/>
                    <a:pt x="28" y="58"/>
                  </a:cubicBezTo>
                  <a:cubicBezTo>
                    <a:pt x="49" y="58"/>
                    <a:pt x="49" y="58"/>
                    <a:pt x="49" y="58"/>
                  </a:cubicBezTo>
                  <a:cubicBezTo>
                    <a:pt x="49" y="76"/>
                    <a:pt x="49" y="76"/>
                    <a:pt x="49" y="76"/>
                  </a:cubicBezTo>
                  <a:cubicBezTo>
                    <a:pt x="20" y="76"/>
                    <a:pt x="20" y="76"/>
                    <a:pt x="20" y="76"/>
                  </a:cubicBezTo>
                  <a:cubicBezTo>
                    <a:pt x="20" y="87"/>
                    <a:pt x="20" y="87"/>
                    <a:pt x="20" y="87"/>
                  </a:cubicBezTo>
                  <a:cubicBezTo>
                    <a:pt x="92" y="87"/>
                    <a:pt x="92" y="87"/>
                    <a:pt x="92" y="87"/>
                  </a:cubicBezTo>
                  <a:cubicBezTo>
                    <a:pt x="92" y="76"/>
                    <a:pt x="92" y="76"/>
                    <a:pt x="92" y="76"/>
                  </a:cubicBezTo>
                  <a:cubicBezTo>
                    <a:pt x="81" y="76"/>
                    <a:pt x="81" y="76"/>
                    <a:pt x="81" y="76"/>
                  </a:cubicBezTo>
                  <a:cubicBezTo>
                    <a:pt x="81" y="75"/>
                    <a:pt x="81" y="75"/>
                    <a:pt x="81" y="75"/>
                  </a:cubicBezTo>
                  <a:lnTo>
                    <a:pt x="88" y="72"/>
                  </a:lnTo>
                  <a:close/>
                  <a:moveTo>
                    <a:pt x="15" y="115"/>
                  </a:moveTo>
                  <a:cubicBezTo>
                    <a:pt x="15" y="109"/>
                    <a:pt x="15" y="109"/>
                    <a:pt x="15" y="109"/>
                  </a:cubicBezTo>
                  <a:cubicBezTo>
                    <a:pt x="99" y="109"/>
                    <a:pt x="99" y="109"/>
                    <a:pt x="99" y="109"/>
                  </a:cubicBezTo>
                  <a:cubicBezTo>
                    <a:pt x="99" y="114"/>
                    <a:pt x="99" y="114"/>
                    <a:pt x="99" y="114"/>
                  </a:cubicBezTo>
                  <a:cubicBezTo>
                    <a:pt x="114" y="114"/>
                    <a:pt x="114" y="114"/>
                    <a:pt x="114" y="114"/>
                  </a:cubicBezTo>
                  <a:cubicBezTo>
                    <a:pt x="114" y="0"/>
                    <a:pt x="114" y="0"/>
                    <a:pt x="114" y="0"/>
                  </a:cubicBezTo>
                  <a:cubicBezTo>
                    <a:pt x="0" y="0"/>
                    <a:pt x="0" y="0"/>
                    <a:pt x="0" y="0"/>
                  </a:cubicBezTo>
                  <a:cubicBezTo>
                    <a:pt x="0" y="115"/>
                    <a:pt x="0" y="115"/>
                    <a:pt x="0" y="115"/>
                  </a:cubicBezTo>
                  <a:lnTo>
                    <a:pt x="15" y="115"/>
                  </a:lnTo>
                  <a:close/>
                  <a:moveTo>
                    <a:pt x="15" y="14"/>
                  </a:moveTo>
                  <a:cubicBezTo>
                    <a:pt x="99" y="14"/>
                    <a:pt x="99" y="14"/>
                    <a:pt x="99" y="14"/>
                  </a:cubicBezTo>
                  <a:cubicBezTo>
                    <a:pt x="99" y="96"/>
                    <a:pt x="99" y="96"/>
                    <a:pt x="99" y="96"/>
                  </a:cubicBezTo>
                  <a:cubicBezTo>
                    <a:pt x="15" y="96"/>
                    <a:pt x="15" y="96"/>
                    <a:pt x="15" y="96"/>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59" name="Freeform 9"/>
            <p:cNvSpPr>
              <a:spLocks noEditPoints="1"/>
            </p:cNvSpPr>
            <p:nvPr/>
          </p:nvSpPr>
          <p:spPr bwMode="auto">
            <a:xfrm>
              <a:off x="2664" y="2593"/>
              <a:ext cx="128" cy="119"/>
            </a:xfrm>
            <a:custGeom>
              <a:avLst/>
              <a:gdLst>
                <a:gd name="T0" fmla="*/ 1268 w 113"/>
                <a:gd name="T1" fmla="*/ 1867 h 105"/>
                <a:gd name="T2" fmla="*/ 1989 w 113"/>
                <a:gd name="T3" fmla="*/ 919 h 105"/>
                <a:gd name="T4" fmla="*/ 1066 w 113"/>
                <a:gd name="T5" fmla="*/ 0 h 105"/>
                <a:gd name="T6" fmla="*/ 0 w 113"/>
                <a:gd name="T7" fmla="*/ 1047 h 105"/>
                <a:gd name="T8" fmla="*/ 493 w 113"/>
                <a:gd name="T9" fmla="*/ 1718 h 105"/>
                <a:gd name="T10" fmla="*/ 716 w 113"/>
                <a:gd name="T11" fmla="*/ 1516 h 105"/>
                <a:gd name="T12" fmla="*/ 1108 w 113"/>
                <a:gd name="T13" fmla="*/ 264 h 105"/>
                <a:gd name="T14" fmla="*/ 1682 w 113"/>
                <a:gd name="T15" fmla="*/ 838 h 105"/>
                <a:gd name="T16" fmla="*/ 1434 w 113"/>
                <a:gd name="T17" fmla="*/ 1444 h 105"/>
                <a:gd name="T18" fmla="*/ 1066 w 113"/>
                <a:gd name="T19" fmla="*/ 1598 h 105"/>
                <a:gd name="T20" fmla="*/ 1268 w 113"/>
                <a:gd name="T21" fmla="*/ 1867 h 105"/>
                <a:gd name="T22" fmla="*/ 811 w 113"/>
                <a:gd name="T23" fmla="*/ 299 h 105"/>
                <a:gd name="T24" fmla="*/ 426 w 113"/>
                <a:gd name="T25" fmla="*/ 1338 h 105"/>
                <a:gd name="T26" fmla="*/ 271 w 113"/>
                <a:gd name="T27" fmla="*/ 1042 h 105"/>
                <a:gd name="T28" fmla="*/ 547 w 113"/>
                <a:gd name="T29" fmla="*/ 447 h 105"/>
                <a:gd name="T30" fmla="*/ 811 w 113"/>
                <a:gd name="T31" fmla="*/ 299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3"/>
                <a:gd name="T49" fmla="*/ 0 h 105"/>
                <a:gd name="T50" fmla="*/ 113 w 113"/>
                <a:gd name="T51" fmla="*/ 105 h 10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3" h="105">
                  <a:moveTo>
                    <a:pt x="72" y="105"/>
                  </a:moveTo>
                  <a:cubicBezTo>
                    <a:pt x="82" y="100"/>
                    <a:pt x="113" y="87"/>
                    <a:pt x="113" y="51"/>
                  </a:cubicBezTo>
                  <a:cubicBezTo>
                    <a:pt x="113" y="21"/>
                    <a:pt x="91" y="0"/>
                    <a:pt x="61" y="0"/>
                  </a:cubicBezTo>
                  <a:cubicBezTo>
                    <a:pt x="25" y="0"/>
                    <a:pt x="0" y="29"/>
                    <a:pt x="0" y="59"/>
                  </a:cubicBezTo>
                  <a:cubicBezTo>
                    <a:pt x="0" y="84"/>
                    <a:pt x="23" y="96"/>
                    <a:pt x="28" y="96"/>
                  </a:cubicBezTo>
                  <a:cubicBezTo>
                    <a:pt x="33" y="96"/>
                    <a:pt x="37" y="92"/>
                    <a:pt x="41" y="85"/>
                  </a:cubicBezTo>
                  <a:cubicBezTo>
                    <a:pt x="56" y="61"/>
                    <a:pt x="61" y="28"/>
                    <a:pt x="63" y="15"/>
                  </a:cubicBezTo>
                  <a:cubicBezTo>
                    <a:pt x="93" y="17"/>
                    <a:pt x="96" y="40"/>
                    <a:pt x="96" y="48"/>
                  </a:cubicBezTo>
                  <a:cubicBezTo>
                    <a:pt x="96" y="61"/>
                    <a:pt x="91" y="73"/>
                    <a:pt x="81" y="81"/>
                  </a:cubicBezTo>
                  <a:cubicBezTo>
                    <a:pt x="76" y="85"/>
                    <a:pt x="72" y="87"/>
                    <a:pt x="61" y="90"/>
                  </a:cubicBezTo>
                  <a:cubicBezTo>
                    <a:pt x="72" y="105"/>
                    <a:pt x="72" y="105"/>
                    <a:pt x="72" y="105"/>
                  </a:cubicBezTo>
                  <a:moveTo>
                    <a:pt x="46" y="17"/>
                  </a:moveTo>
                  <a:cubicBezTo>
                    <a:pt x="41" y="50"/>
                    <a:pt x="30" y="75"/>
                    <a:pt x="24" y="75"/>
                  </a:cubicBezTo>
                  <a:cubicBezTo>
                    <a:pt x="22" y="75"/>
                    <a:pt x="16" y="68"/>
                    <a:pt x="16" y="58"/>
                  </a:cubicBezTo>
                  <a:cubicBezTo>
                    <a:pt x="16" y="46"/>
                    <a:pt x="22" y="34"/>
                    <a:pt x="31" y="26"/>
                  </a:cubicBezTo>
                  <a:cubicBezTo>
                    <a:pt x="35" y="22"/>
                    <a:pt x="38" y="20"/>
                    <a:pt x="46" y="17"/>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0" name="Freeform 10"/>
            <p:cNvSpPr>
              <a:spLocks noEditPoints="1"/>
            </p:cNvSpPr>
            <p:nvPr/>
          </p:nvSpPr>
          <p:spPr bwMode="auto">
            <a:xfrm>
              <a:off x="2814" y="2581"/>
              <a:ext cx="138" cy="139"/>
            </a:xfrm>
            <a:custGeom>
              <a:avLst/>
              <a:gdLst>
                <a:gd name="T0" fmla="*/ 2093 w 121"/>
                <a:gd name="T1" fmla="*/ 2071 h 122"/>
                <a:gd name="T2" fmla="*/ 1781 w 121"/>
                <a:gd name="T3" fmla="*/ 1401 h 122"/>
                <a:gd name="T4" fmla="*/ 2057 w 121"/>
                <a:gd name="T5" fmla="*/ 1266 h 122"/>
                <a:gd name="T6" fmla="*/ 2387 w 121"/>
                <a:gd name="T7" fmla="*/ 1900 h 122"/>
                <a:gd name="T8" fmla="*/ 2093 w 121"/>
                <a:gd name="T9" fmla="*/ 2071 h 122"/>
                <a:gd name="T10" fmla="*/ 0 w 121"/>
                <a:gd name="T11" fmla="*/ 1818 h 122"/>
                <a:gd name="T12" fmla="*/ 400 w 121"/>
                <a:gd name="T13" fmla="*/ 1230 h 122"/>
                <a:gd name="T14" fmla="*/ 676 w 121"/>
                <a:gd name="T15" fmla="*/ 1368 h 122"/>
                <a:gd name="T16" fmla="*/ 757 w 121"/>
                <a:gd name="T17" fmla="*/ 1401 h 122"/>
                <a:gd name="T18" fmla="*/ 664 w 121"/>
                <a:gd name="T19" fmla="*/ 1464 h 122"/>
                <a:gd name="T20" fmla="*/ 285 w 121"/>
                <a:gd name="T21" fmla="*/ 2035 h 122"/>
                <a:gd name="T22" fmla="*/ 0 w 121"/>
                <a:gd name="T23" fmla="*/ 1818 h 122"/>
                <a:gd name="T24" fmla="*/ 1061 w 121"/>
                <a:gd name="T25" fmla="*/ 0 h 122"/>
                <a:gd name="T26" fmla="*/ 1423 w 121"/>
                <a:gd name="T27" fmla="*/ 2 h 122"/>
                <a:gd name="T28" fmla="*/ 1483 w 121"/>
                <a:gd name="T29" fmla="*/ 3 h 122"/>
                <a:gd name="T30" fmla="*/ 1423 w 121"/>
                <a:gd name="T31" fmla="*/ 137 h 122"/>
                <a:gd name="T32" fmla="*/ 1423 w 121"/>
                <a:gd name="T33" fmla="*/ 300 h 122"/>
                <a:gd name="T34" fmla="*/ 2280 w 121"/>
                <a:gd name="T35" fmla="*/ 300 h 122"/>
                <a:gd name="T36" fmla="*/ 2280 w 121"/>
                <a:gd name="T37" fmla="*/ 588 h 122"/>
                <a:gd name="T38" fmla="*/ 1423 w 121"/>
                <a:gd name="T39" fmla="*/ 588 h 122"/>
                <a:gd name="T40" fmla="*/ 1423 w 121"/>
                <a:gd name="T41" fmla="*/ 856 h 122"/>
                <a:gd name="T42" fmla="*/ 2484 w 121"/>
                <a:gd name="T43" fmla="*/ 856 h 122"/>
                <a:gd name="T44" fmla="*/ 2484 w 121"/>
                <a:gd name="T45" fmla="*/ 1139 h 122"/>
                <a:gd name="T46" fmla="*/ 1623 w 121"/>
                <a:gd name="T47" fmla="*/ 1139 h 122"/>
                <a:gd name="T48" fmla="*/ 1623 w 121"/>
                <a:gd name="T49" fmla="*/ 2199 h 122"/>
                <a:gd name="T50" fmla="*/ 1237 w 121"/>
                <a:gd name="T51" fmla="*/ 2448 h 122"/>
                <a:gd name="T52" fmla="*/ 1122 w 121"/>
                <a:gd name="T53" fmla="*/ 2448 h 122"/>
                <a:gd name="T54" fmla="*/ 1002 w 121"/>
                <a:gd name="T55" fmla="*/ 2133 h 122"/>
                <a:gd name="T56" fmla="*/ 1201 w 121"/>
                <a:gd name="T57" fmla="*/ 2149 h 122"/>
                <a:gd name="T58" fmla="*/ 1300 w 121"/>
                <a:gd name="T59" fmla="*/ 2039 h 122"/>
                <a:gd name="T60" fmla="*/ 1300 w 121"/>
                <a:gd name="T61" fmla="*/ 1139 h 122"/>
                <a:gd name="T62" fmla="*/ 1143 w 121"/>
                <a:gd name="T63" fmla="*/ 1139 h 122"/>
                <a:gd name="T64" fmla="*/ 400 w 121"/>
                <a:gd name="T65" fmla="*/ 2448 h 122"/>
                <a:gd name="T66" fmla="*/ 123 w 121"/>
                <a:gd name="T67" fmla="*/ 2165 h 122"/>
                <a:gd name="T68" fmla="*/ 815 w 121"/>
                <a:gd name="T69" fmla="*/ 1139 h 122"/>
                <a:gd name="T70" fmla="*/ 0 w 121"/>
                <a:gd name="T71" fmla="*/ 1139 h 122"/>
                <a:gd name="T72" fmla="*/ 0 w 121"/>
                <a:gd name="T73" fmla="*/ 856 h 122"/>
                <a:gd name="T74" fmla="*/ 1061 w 121"/>
                <a:gd name="T75" fmla="*/ 856 h 122"/>
                <a:gd name="T76" fmla="*/ 1061 w 121"/>
                <a:gd name="T77" fmla="*/ 588 h 122"/>
                <a:gd name="T78" fmla="*/ 250 w 121"/>
                <a:gd name="T79" fmla="*/ 588 h 122"/>
                <a:gd name="T80" fmla="*/ 250 w 121"/>
                <a:gd name="T81" fmla="*/ 300 h 122"/>
                <a:gd name="T82" fmla="*/ 1061 w 121"/>
                <a:gd name="T83" fmla="*/ 300 h 122"/>
                <a:gd name="T84" fmla="*/ 1061 w 121"/>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22"/>
                <a:gd name="T131" fmla="*/ 121 w 12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22">
                  <a:moveTo>
                    <a:pt x="102" y="104"/>
                  </a:moveTo>
                  <a:cubicBezTo>
                    <a:pt x="98" y="92"/>
                    <a:pt x="93" y="82"/>
                    <a:pt x="86" y="70"/>
                  </a:cubicBezTo>
                  <a:cubicBezTo>
                    <a:pt x="100" y="63"/>
                    <a:pt x="100" y="63"/>
                    <a:pt x="100" y="63"/>
                  </a:cubicBezTo>
                  <a:cubicBezTo>
                    <a:pt x="104" y="69"/>
                    <a:pt x="111" y="83"/>
                    <a:pt x="116" y="95"/>
                  </a:cubicBezTo>
                  <a:cubicBezTo>
                    <a:pt x="102" y="104"/>
                    <a:pt x="102" y="104"/>
                    <a:pt x="102" y="104"/>
                  </a:cubicBezTo>
                  <a:moveTo>
                    <a:pt x="0" y="91"/>
                  </a:moveTo>
                  <a:cubicBezTo>
                    <a:pt x="8" y="83"/>
                    <a:pt x="14" y="77"/>
                    <a:pt x="19" y="61"/>
                  </a:cubicBezTo>
                  <a:cubicBezTo>
                    <a:pt x="33" y="68"/>
                    <a:pt x="33" y="68"/>
                    <a:pt x="33" y="68"/>
                  </a:cubicBezTo>
                  <a:cubicBezTo>
                    <a:pt x="35" y="68"/>
                    <a:pt x="36" y="69"/>
                    <a:pt x="36" y="70"/>
                  </a:cubicBezTo>
                  <a:cubicBezTo>
                    <a:pt x="36" y="71"/>
                    <a:pt x="34" y="72"/>
                    <a:pt x="32" y="73"/>
                  </a:cubicBezTo>
                  <a:cubicBezTo>
                    <a:pt x="30"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2"/>
                    <a:pt x="60" y="122"/>
                  </a:cubicBezTo>
                  <a:cubicBezTo>
                    <a:pt x="54" y="122"/>
                    <a:pt x="54" y="122"/>
                    <a:pt x="54" y="122"/>
                  </a:cubicBezTo>
                  <a:cubicBezTo>
                    <a:pt x="49" y="106"/>
                    <a:pt x="49" y="106"/>
                    <a:pt x="49" y="106"/>
                  </a:cubicBezTo>
                  <a:cubicBezTo>
                    <a:pt x="53" y="106"/>
                    <a:pt x="56" y="107"/>
                    <a:pt x="58" y="107"/>
                  </a:cubicBezTo>
                  <a:cubicBezTo>
                    <a:pt x="61" y="107"/>
                    <a:pt x="63" y="105"/>
                    <a:pt x="63" y="102"/>
                  </a:cubicBezTo>
                  <a:cubicBezTo>
                    <a:pt x="63" y="57"/>
                    <a:pt x="63" y="57"/>
                    <a:pt x="63" y="57"/>
                  </a:cubicBezTo>
                  <a:cubicBezTo>
                    <a:pt x="56" y="57"/>
                    <a:pt x="56" y="57"/>
                    <a:pt x="56" y="57"/>
                  </a:cubicBezTo>
                  <a:cubicBezTo>
                    <a:pt x="55" y="97"/>
                    <a:pt x="48" y="110"/>
                    <a:pt x="19" y="122"/>
                  </a:cubicBezTo>
                  <a:cubicBezTo>
                    <a:pt x="6" y="108"/>
                    <a:pt x="6" y="108"/>
                    <a:pt x="6" y="108"/>
                  </a:cubicBezTo>
                  <a:cubicBezTo>
                    <a:pt x="34" y="100"/>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1" name="Freeform 11"/>
            <p:cNvSpPr>
              <a:spLocks/>
            </p:cNvSpPr>
            <p:nvPr/>
          </p:nvSpPr>
          <p:spPr bwMode="auto">
            <a:xfrm>
              <a:off x="2974" y="2585"/>
              <a:ext cx="133" cy="136"/>
            </a:xfrm>
            <a:custGeom>
              <a:avLst/>
              <a:gdLst>
                <a:gd name="T0" fmla="*/ 956 w 117"/>
                <a:gd name="T1" fmla="*/ 739 h 120"/>
                <a:gd name="T2" fmla="*/ 956 w 117"/>
                <a:gd name="T3" fmla="*/ 0 h 120"/>
                <a:gd name="T4" fmla="*/ 1316 w 117"/>
                <a:gd name="T5" fmla="*/ 1 h 120"/>
                <a:gd name="T6" fmla="*/ 1352 w 117"/>
                <a:gd name="T7" fmla="*/ 3 h 120"/>
                <a:gd name="T8" fmla="*/ 1307 w 117"/>
                <a:gd name="T9" fmla="*/ 100 h 120"/>
                <a:gd name="T10" fmla="*/ 1307 w 117"/>
                <a:gd name="T11" fmla="*/ 739 h 120"/>
                <a:gd name="T12" fmla="*/ 2243 w 117"/>
                <a:gd name="T13" fmla="*/ 739 h 120"/>
                <a:gd name="T14" fmla="*/ 2243 w 117"/>
                <a:gd name="T15" fmla="*/ 1047 h 120"/>
                <a:gd name="T16" fmla="*/ 1307 w 117"/>
                <a:gd name="T17" fmla="*/ 1047 h 120"/>
                <a:gd name="T18" fmla="*/ 1307 w 117"/>
                <a:gd name="T19" fmla="*/ 2128 h 120"/>
                <a:gd name="T20" fmla="*/ 956 w 117"/>
                <a:gd name="T21" fmla="*/ 2128 h 120"/>
                <a:gd name="T22" fmla="*/ 956 w 117"/>
                <a:gd name="T23" fmla="*/ 1047 h 120"/>
                <a:gd name="T24" fmla="*/ 0 w 117"/>
                <a:gd name="T25" fmla="*/ 1047 h 120"/>
                <a:gd name="T26" fmla="*/ 0 w 117"/>
                <a:gd name="T27" fmla="*/ 739 h 120"/>
                <a:gd name="T28" fmla="*/ 956 w 117"/>
                <a:gd name="T29" fmla="*/ 739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0"/>
                <a:gd name="T47" fmla="*/ 117 w 117"/>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0">
                  <a:moveTo>
                    <a:pt x="50" y="42"/>
                  </a:moveTo>
                  <a:cubicBezTo>
                    <a:pt x="50" y="0"/>
                    <a:pt x="50" y="0"/>
                    <a:pt x="50" y="0"/>
                  </a:cubicBezTo>
                  <a:cubicBezTo>
                    <a:pt x="69" y="1"/>
                    <a:pt x="69" y="1"/>
                    <a:pt x="69" y="1"/>
                  </a:cubicBezTo>
                  <a:cubicBezTo>
                    <a:pt x="70" y="1"/>
                    <a:pt x="71" y="2"/>
                    <a:pt x="71" y="3"/>
                  </a:cubicBezTo>
                  <a:cubicBezTo>
                    <a:pt x="71" y="4"/>
                    <a:pt x="69" y="6"/>
                    <a:pt x="68" y="6"/>
                  </a:cubicBezTo>
                  <a:cubicBezTo>
                    <a:pt x="68" y="42"/>
                    <a:pt x="68" y="42"/>
                    <a:pt x="68" y="42"/>
                  </a:cubicBezTo>
                  <a:cubicBezTo>
                    <a:pt x="117" y="42"/>
                    <a:pt x="117" y="42"/>
                    <a:pt x="117" y="42"/>
                  </a:cubicBezTo>
                  <a:cubicBezTo>
                    <a:pt x="117" y="59"/>
                    <a:pt x="117" y="59"/>
                    <a:pt x="117" y="59"/>
                  </a:cubicBezTo>
                  <a:cubicBezTo>
                    <a:pt x="68" y="59"/>
                    <a:pt x="68" y="59"/>
                    <a:pt x="68" y="59"/>
                  </a:cubicBezTo>
                  <a:cubicBezTo>
                    <a:pt x="68" y="120"/>
                    <a:pt x="68" y="120"/>
                    <a:pt x="68" y="120"/>
                  </a:cubicBezTo>
                  <a:cubicBezTo>
                    <a:pt x="50" y="120"/>
                    <a:pt x="50" y="120"/>
                    <a:pt x="50" y="120"/>
                  </a:cubicBezTo>
                  <a:cubicBezTo>
                    <a:pt x="50" y="59"/>
                    <a:pt x="50" y="59"/>
                    <a:pt x="50" y="59"/>
                  </a:cubicBezTo>
                  <a:cubicBezTo>
                    <a:pt x="0" y="59"/>
                    <a:pt x="0" y="59"/>
                    <a:pt x="0" y="59"/>
                  </a:cubicBezTo>
                  <a:cubicBezTo>
                    <a:pt x="0" y="42"/>
                    <a:pt x="0" y="42"/>
                    <a:pt x="0" y="42"/>
                  </a:cubicBezTo>
                  <a:cubicBezTo>
                    <a:pt x="50" y="42"/>
                    <a:pt x="50" y="42"/>
                    <a:pt x="5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2" name="Freeform 12"/>
            <p:cNvSpPr>
              <a:spLocks noEditPoints="1"/>
            </p:cNvSpPr>
            <p:nvPr/>
          </p:nvSpPr>
          <p:spPr bwMode="auto">
            <a:xfrm>
              <a:off x="3131" y="2581"/>
              <a:ext cx="133" cy="140"/>
            </a:xfrm>
            <a:custGeom>
              <a:avLst/>
              <a:gdLst>
                <a:gd name="T0" fmla="*/ 651 w 117"/>
                <a:gd name="T1" fmla="*/ 2111 h 123"/>
                <a:gd name="T2" fmla="*/ 862 w 117"/>
                <a:gd name="T3" fmla="*/ 2113 h 123"/>
                <a:gd name="T4" fmla="*/ 956 w 117"/>
                <a:gd name="T5" fmla="*/ 2016 h 123"/>
                <a:gd name="T6" fmla="*/ 956 w 117"/>
                <a:gd name="T7" fmla="*/ 1647 h 123"/>
                <a:gd name="T8" fmla="*/ 0 w 117"/>
                <a:gd name="T9" fmla="*/ 1647 h 123"/>
                <a:gd name="T10" fmla="*/ 0 w 117"/>
                <a:gd name="T11" fmla="*/ 1365 h 123"/>
                <a:gd name="T12" fmla="*/ 956 w 117"/>
                <a:gd name="T13" fmla="*/ 1365 h 123"/>
                <a:gd name="T14" fmla="*/ 956 w 117"/>
                <a:gd name="T15" fmla="*/ 1128 h 123"/>
                <a:gd name="T16" fmla="*/ 1098 w 117"/>
                <a:gd name="T17" fmla="*/ 1164 h 123"/>
                <a:gd name="T18" fmla="*/ 1307 w 117"/>
                <a:gd name="T19" fmla="*/ 1022 h 123"/>
                <a:gd name="T20" fmla="*/ 469 w 117"/>
                <a:gd name="T21" fmla="*/ 1022 h 123"/>
                <a:gd name="T22" fmla="*/ 469 w 117"/>
                <a:gd name="T23" fmla="*/ 749 h 123"/>
                <a:gd name="T24" fmla="*/ 1597 w 117"/>
                <a:gd name="T25" fmla="*/ 749 h 123"/>
                <a:gd name="T26" fmla="*/ 1669 w 117"/>
                <a:gd name="T27" fmla="*/ 694 h 123"/>
                <a:gd name="T28" fmla="*/ 1834 w 117"/>
                <a:gd name="T29" fmla="*/ 898 h 123"/>
                <a:gd name="T30" fmla="*/ 1266 w 117"/>
                <a:gd name="T31" fmla="*/ 1365 h 123"/>
                <a:gd name="T32" fmla="*/ 1266 w 117"/>
                <a:gd name="T33" fmla="*/ 1365 h 123"/>
                <a:gd name="T34" fmla="*/ 2243 w 117"/>
                <a:gd name="T35" fmla="*/ 1365 h 123"/>
                <a:gd name="T36" fmla="*/ 2243 w 117"/>
                <a:gd name="T37" fmla="*/ 1647 h 123"/>
                <a:gd name="T38" fmla="*/ 1266 w 117"/>
                <a:gd name="T39" fmla="*/ 1647 h 123"/>
                <a:gd name="T40" fmla="*/ 1266 w 117"/>
                <a:gd name="T41" fmla="*/ 2174 h 123"/>
                <a:gd name="T42" fmla="*/ 980 w 117"/>
                <a:gd name="T43" fmla="*/ 2405 h 123"/>
                <a:gd name="T44" fmla="*/ 783 w 117"/>
                <a:gd name="T45" fmla="*/ 2405 h 123"/>
                <a:gd name="T46" fmla="*/ 651 w 117"/>
                <a:gd name="T47" fmla="*/ 2111 h 123"/>
                <a:gd name="T48" fmla="*/ 966 w 117"/>
                <a:gd name="T49" fmla="*/ 0 h 123"/>
                <a:gd name="T50" fmla="*/ 1307 w 117"/>
                <a:gd name="T51" fmla="*/ 1 h 123"/>
                <a:gd name="T52" fmla="*/ 1366 w 117"/>
                <a:gd name="T53" fmla="*/ 3 h 123"/>
                <a:gd name="T54" fmla="*/ 1307 w 117"/>
                <a:gd name="T55" fmla="*/ 130 h 123"/>
                <a:gd name="T56" fmla="*/ 1307 w 117"/>
                <a:gd name="T57" fmla="*/ 247 h 123"/>
                <a:gd name="T58" fmla="*/ 2210 w 117"/>
                <a:gd name="T59" fmla="*/ 247 h 123"/>
                <a:gd name="T60" fmla="*/ 2210 w 117"/>
                <a:gd name="T61" fmla="*/ 862 h 123"/>
                <a:gd name="T62" fmla="*/ 1934 w 117"/>
                <a:gd name="T63" fmla="*/ 862 h 123"/>
                <a:gd name="T64" fmla="*/ 1934 w 117"/>
                <a:gd name="T65" fmla="*/ 513 h 123"/>
                <a:gd name="T66" fmla="*/ 343 w 117"/>
                <a:gd name="T67" fmla="*/ 513 h 123"/>
                <a:gd name="T68" fmla="*/ 343 w 117"/>
                <a:gd name="T69" fmla="*/ 862 h 123"/>
                <a:gd name="T70" fmla="*/ 2 w 117"/>
                <a:gd name="T71" fmla="*/ 862 h 123"/>
                <a:gd name="T72" fmla="*/ 2 w 117"/>
                <a:gd name="T73" fmla="*/ 247 h 123"/>
                <a:gd name="T74" fmla="*/ 966 w 117"/>
                <a:gd name="T75" fmla="*/ 247 h 123"/>
                <a:gd name="T76" fmla="*/ 966 w 117"/>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7"/>
                <a:gd name="T118" fmla="*/ 0 h 123"/>
                <a:gd name="T119" fmla="*/ 117 w 117"/>
                <a:gd name="T120" fmla="*/ 123 h 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7" h="123">
                  <a:moveTo>
                    <a:pt x="34" y="107"/>
                  </a:moveTo>
                  <a:cubicBezTo>
                    <a:pt x="38" y="107"/>
                    <a:pt x="42" y="108"/>
                    <a:pt x="46" y="108"/>
                  </a:cubicBezTo>
                  <a:cubicBezTo>
                    <a:pt x="49" y="108"/>
                    <a:pt x="50" y="106"/>
                    <a:pt x="50" y="103"/>
                  </a:cubicBezTo>
                  <a:cubicBezTo>
                    <a:pt x="50" y="84"/>
                    <a:pt x="50" y="84"/>
                    <a:pt x="50" y="84"/>
                  </a:cubicBezTo>
                  <a:cubicBezTo>
                    <a:pt x="0" y="84"/>
                    <a:pt x="0" y="84"/>
                    <a:pt x="0" y="84"/>
                  </a:cubicBezTo>
                  <a:cubicBezTo>
                    <a:pt x="0" y="69"/>
                    <a:pt x="0" y="69"/>
                    <a:pt x="0" y="69"/>
                  </a:cubicBezTo>
                  <a:cubicBezTo>
                    <a:pt x="50" y="69"/>
                    <a:pt x="50" y="69"/>
                    <a:pt x="50" y="69"/>
                  </a:cubicBezTo>
                  <a:cubicBezTo>
                    <a:pt x="50" y="58"/>
                    <a:pt x="50" y="58"/>
                    <a:pt x="50" y="58"/>
                  </a:cubicBezTo>
                  <a:cubicBezTo>
                    <a:pt x="58" y="60"/>
                    <a:pt x="58" y="60"/>
                    <a:pt x="58" y="60"/>
                  </a:cubicBezTo>
                  <a:cubicBezTo>
                    <a:pt x="62" y="57"/>
                    <a:pt x="64" y="55"/>
                    <a:pt x="68" y="52"/>
                  </a:cubicBezTo>
                  <a:cubicBezTo>
                    <a:pt x="25" y="52"/>
                    <a:pt x="25" y="52"/>
                    <a:pt x="25" y="52"/>
                  </a:cubicBezTo>
                  <a:cubicBezTo>
                    <a:pt x="25" y="38"/>
                    <a:pt x="25" y="38"/>
                    <a:pt x="25" y="38"/>
                  </a:cubicBezTo>
                  <a:cubicBezTo>
                    <a:pt x="84" y="38"/>
                    <a:pt x="84" y="38"/>
                    <a:pt x="84" y="38"/>
                  </a:cubicBezTo>
                  <a:cubicBezTo>
                    <a:pt x="85" y="37"/>
                    <a:pt x="86" y="36"/>
                    <a:pt x="87" y="36"/>
                  </a:cubicBezTo>
                  <a:cubicBezTo>
                    <a:pt x="97" y="46"/>
                    <a:pt x="97" y="46"/>
                    <a:pt x="97" y="46"/>
                  </a:cubicBezTo>
                  <a:cubicBezTo>
                    <a:pt x="88" y="53"/>
                    <a:pt x="77" y="62"/>
                    <a:pt x="67" y="69"/>
                  </a:cubicBezTo>
                  <a:cubicBezTo>
                    <a:pt x="67" y="69"/>
                    <a:pt x="67" y="69"/>
                    <a:pt x="67" y="69"/>
                  </a:cubicBezTo>
                  <a:cubicBezTo>
                    <a:pt x="117" y="69"/>
                    <a:pt x="117" y="69"/>
                    <a:pt x="117" y="69"/>
                  </a:cubicBezTo>
                  <a:cubicBezTo>
                    <a:pt x="117" y="84"/>
                    <a:pt x="117" y="84"/>
                    <a:pt x="117" y="84"/>
                  </a:cubicBezTo>
                  <a:cubicBezTo>
                    <a:pt x="67" y="84"/>
                    <a:pt x="67" y="84"/>
                    <a:pt x="67" y="84"/>
                  </a:cubicBezTo>
                  <a:cubicBezTo>
                    <a:pt x="67" y="111"/>
                    <a:pt x="67" y="111"/>
                    <a:pt x="67" y="111"/>
                  </a:cubicBezTo>
                  <a:cubicBezTo>
                    <a:pt x="67" y="120"/>
                    <a:pt x="61" y="123"/>
                    <a:pt x="52" y="123"/>
                  </a:cubicBezTo>
                  <a:cubicBezTo>
                    <a:pt x="41" y="123"/>
                    <a:pt x="41" y="123"/>
                    <a:pt x="41" y="123"/>
                  </a:cubicBezTo>
                  <a:cubicBezTo>
                    <a:pt x="34" y="107"/>
                    <a:pt x="34" y="107"/>
                    <a:pt x="34" y="107"/>
                  </a:cubicBezTo>
                  <a:moveTo>
                    <a:pt x="51" y="0"/>
                  </a:moveTo>
                  <a:cubicBezTo>
                    <a:pt x="68" y="1"/>
                    <a:pt x="68" y="1"/>
                    <a:pt x="68" y="1"/>
                  </a:cubicBezTo>
                  <a:cubicBezTo>
                    <a:pt x="71" y="2"/>
                    <a:pt x="72" y="2"/>
                    <a:pt x="72" y="3"/>
                  </a:cubicBezTo>
                  <a:cubicBezTo>
                    <a:pt x="72" y="4"/>
                    <a:pt x="70" y="6"/>
                    <a:pt x="68" y="7"/>
                  </a:cubicBezTo>
                  <a:cubicBezTo>
                    <a:pt x="68" y="13"/>
                    <a:pt x="68" y="13"/>
                    <a:pt x="68" y="13"/>
                  </a:cubicBezTo>
                  <a:cubicBezTo>
                    <a:pt x="116" y="13"/>
                    <a:pt x="116" y="13"/>
                    <a:pt x="116" y="13"/>
                  </a:cubicBezTo>
                  <a:cubicBezTo>
                    <a:pt x="116" y="44"/>
                    <a:pt x="116" y="44"/>
                    <a:pt x="116" y="44"/>
                  </a:cubicBezTo>
                  <a:cubicBezTo>
                    <a:pt x="101" y="44"/>
                    <a:pt x="101" y="44"/>
                    <a:pt x="101" y="44"/>
                  </a:cubicBezTo>
                  <a:cubicBezTo>
                    <a:pt x="101" y="26"/>
                    <a:pt x="101" y="26"/>
                    <a:pt x="101" y="26"/>
                  </a:cubicBezTo>
                  <a:cubicBezTo>
                    <a:pt x="18" y="26"/>
                    <a:pt x="18" y="26"/>
                    <a:pt x="18" y="26"/>
                  </a:cubicBezTo>
                  <a:cubicBezTo>
                    <a:pt x="18" y="44"/>
                    <a:pt x="18" y="44"/>
                    <a:pt x="18" y="44"/>
                  </a:cubicBezTo>
                  <a:cubicBezTo>
                    <a:pt x="2" y="44"/>
                    <a:pt x="2" y="44"/>
                    <a:pt x="2" y="44"/>
                  </a:cubicBezTo>
                  <a:cubicBezTo>
                    <a:pt x="2" y="13"/>
                    <a:pt x="2" y="13"/>
                    <a:pt x="2" y="13"/>
                  </a:cubicBezTo>
                  <a:cubicBezTo>
                    <a:pt x="51" y="13"/>
                    <a:pt x="51" y="13"/>
                    <a:pt x="51" y="13"/>
                  </a:cubicBezTo>
                  <a:lnTo>
                    <a:pt x="51"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3" name="Freeform 13"/>
            <p:cNvSpPr>
              <a:spLocks noEditPoints="1"/>
            </p:cNvSpPr>
            <p:nvPr/>
          </p:nvSpPr>
          <p:spPr bwMode="auto">
            <a:xfrm>
              <a:off x="3284" y="2583"/>
              <a:ext cx="140" cy="135"/>
            </a:xfrm>
            <a:custGeom>
              <a:avLst/>
              <a:gdLst>
                <a:gd name="T0" fmla="*/ 1533 w 123"/>
                <a:gd name="T1" fmla="*/ 0 h 118"/>
                <a:gd name="T2" fmla="*/ 1855 w 123"/>
                <a:gd name="T3" fmla="*/ 1 h 118"/>
                <a:gd name="T4" fmla="*/ 1893 w 123"/>
                <a:gd name="T5" fmla="*/ 3 h 118"/>
                <a:gd name="T6" fmla="*/ 1855 w 123"/>
                <a:gd name="T7" fmla="*/ 126 h 118"/>
                <a:gd name="T8" fmla="*/ 1855 w 123"/>
                <a:gd name="T9" fmla="*/ 907 h 118"/>
                <a:gd name="T10" fmla="*/ 2334 w 123"/>
                <a:gd name="T11" fmla="*/ 907 h 118"/>
                <a:gd name="T12" fmla="*/ 2334 w 123"/>
                <a:gd name="T13" fmla="*/ 1192 h 118"/>
                <a:gd name="T14" fmla="*/ 1855 w 123"/>
                <a:gd name="T15" fmla="*/ 1192 h 118"/>
                <a:gd name="T16" fmla="*/ 1855 w 123"/>
                <a:gd name="T17" fmla="*/ 2245 h 118"/>
                <a:gd name="T18" fmla="*/ 2405 w 123"/>
                <a:gd name="T19" fmla="*/ 2245 h 118"/>
                <a:gd name="T20" fmla="*/ 2405 w 123"/>
                <a:gd name="T21" fmla="*/ 2568 h 118"/>
                <a:gd name="T22" fmla="*/ 871 w 123"/>
                <a:gd name="T23" fmla="*/ 2568 h 118"/>
                <a:gd name="T24" fmla="*/ 871 w 123"/>
                <a:gd name="T25" fmla="*/ 2245 h 118"/>
                <a:gd name="T26" fmla="*/ 1533 w 123"/>
                <a:gd name="T27" fmla="*/ 2245 h 118"/>
                <a:gd name="T28" fmla="*/ 1533 w 123"/>
                <a:gd name="T29" fmla="*/ 1192 h 118"/>
                <a:gd name="T30" fmla="*/ 1117 w 123"/>
                <a:gd name="T31" fmla="*/ 1192 h 118"/>
                <a:gd name="T32" fmla="*/ 1117 w 123"/>
                <a:gd name="T33" fmla="*/ 907 h 118"/>
                <a:gd name="T34" fmla="*/ 1533 w 123"/>
                <a:gd name="T35" fmla="*/ 907 h 118"/>
                <a:gd name="T36" fmla="*/ 1533 w 123"/>
                <a:gd name="T37" fmla="*/ 0 h 118"/>
                <a:gd name="T38" fmla="*/ 0 w 123"/>
                <a:gd name="T39" fmla="*/ 1725 h 118"/>
                <a:gd name="T40" fmla="*/ 742 w 123"/>
                <a:gd name="T41" fmla="*/ 907 h 118"/>
                <a:gd name="T42" fmla="*/ 114 w 123"/>
                <a:gd name="T43" fmla="*/ 907 h 118"/>
                <a:gd name="T44" fmla="*/ 114 w 123"/>
                <a:gd name="T45" fmla="*/ 555 h 118"/>
                <a:gd name="T46" fmla="*/ 414 w 123"/>
                <a:gd name="T47" fmla="*/ 555 h 118"/>
                <a:gd name="T48" fmla="*/ 414 w 123"/>
                <a:gd name="T49" fmla="*/ 0 h 118"/>
                <a:gd name="T50" fmla="*/ 742 w 123"/>
                <a:gd name="T51" fmla="*/ 2 h 118"/>
                <a:gd name="T52" fmla="*/ 789 w 123"/>
                <a:gd name="T53" fmla="*/ 3 h 118"/>
                <a:gd name="T54" fmla="*/ 742 w 123"/>
                <a:gd name="T55" fmla="*/ 144 h 118"/>
                <a:gd name="T56" fmla="*/ 742 w 123"/>
                <a:gd name="T57" fmla="*/ 555 h 118"/>
                <a:gd name="T58" fmla="*/ 1022 w 123"/>
                <a:gd name="T59" fmla="*/ 555 h 118"/>
                <a:gd name="T60" fmla="*/ 1128 w 123"/>
                <a:gd name="T61" fmla="*/ 693 h 118"/>
                <a:gd name="T62" fmla="*/ 853 w 123"/>
                <a:gd name="T63" fmla="*/ 1248 h 118"/>
                <a:gd name="T64" fmla="*/ 1164 w 123"/>
                <a:gd name="T65" fmla="*/ 1629 h 118"/>
                <a:gd name="T66" fmla="*/ 1022 w 123"/>
                <a:gd name="T67" fmla="*/ 1864 h 118"/>
                <a:gd name="T68" fmla="*/ 742 w 123"/>
                <a:gd name="T69" fmla="*/ 1561 h 118"/>
                <a:gd name="T70" fmla="*/ 742 w 123"/>
                <a:gd name="T71" fmla="*/ 2595 h 118"/>
                <a:gd name="T72" fmla="*/ 414 w 123"/>
                <a:gd name="T73" fmla="*/ 2595 h 118"/>
                <a:gd name="T74" fmla="*/ 414 w 123"/>
                <a:gd name="T75" fmla="*/ 1732 h 118"/>
                <a:gd name="T76" fmla="*/ 191 w 123"/>
                <a:gd name="T77" fmla="*/ 1974 h 118"/>
                <a:gd name="T78" fmla="*/ 0 w 123"/>
                <a:gd name="T79" fmla="*/ 1725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
                <a:gd name="T121" fmla="*/ 0 h 118"/>
                <a:gd name="T122" fmla="*/ 123 w 123"/>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 h="118">
                  <a:moveTo>
                    <a:pt x="78" y="0"/>
                  </a:moveTo>
                  <a:cubicBezTo>
                    <a:pt x="94" y="1"/>
                    <a:pt x="94" y="1"/>
                    <a:pt x="94" y="1"/>
                  </a:cubicBezTo>
                  <a:cubicBezTo>
                    <a:pt x="95" y="1"/>
                    <a:pt x="97" y="2"/>
                    <a:pt x="97" y="3"/>
                  </a:cubicBezTo>
                  <a:cubicBezTo>
                    <a:pt x="97" y="4"/>
                    <a:pt x="96" y="5"/>
                    <a:pt x="94" y="6"/>
                  </a:cubicBezTo>
                  <a:cubicBezTo>
                    <a:pt x="94" y="40"/>
                    <a:pt x="94" y="40"/>
                    <a:pt x="94" y="40"/>
                  </a:cubicBezTo>
                  <a:cubicBezTo>
                    <a:pt x="119" y="40"/>
                    <a:pt x="119" y="40"/>
                    <a:pt x="119" y="40"/>
                  </a:cubicBezTo>
                  <a:cubicBezTo>
                    <a:pt x="119" y="54"/>
                    <a:pt x="119" y="54"/>
                    <a:pt x="119" y="54"/>
                  </a:cubicBezTo>
                  <a:cubicBezTo>
                    <a:pt x="94" y="54"/>
                    <a:pt x="94" y="54"/>
                    <a:pt x="94" y="54"/>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4"/>
                    <a:pt x="78" y="54"/>
                    <a:pt x="78" y="54"/>
                  </a:cubicBezTo>
                  <a:cubicBezTo>
                    <a:pt x="57" y="54"/>
                    <a:pt x="57" y="54"/>
                    <a:pt x="57" y="54"/>
                  </a:cubicBezTo>
                  <a:cubicBezTo>
                    <a:pt x="57" y="40"/>
                    <a:pt x="57" y="40"/>
                    <a:pt x="57" y="40"/>
                  </a:cubicBezTo>
                  <a:cubicBezTo>
                    <a:pt x="78" y="40"/>
                    <a:pt x="78" y="40"/>
                    <a:pt x="78" y="40"/>
                  </a:cubicBezTo>
                  <a:cubicBezTo>
                    <a:pt x="78" y="0"/>
                    <a:pt x="78" y="0"/>
                    <a:pt x="78" y="0"/>
                  </a:cubicBezTo>
                  <a:moveTo>
                    <a:pt x="0" y="78"/>
                  </a:moveTo>
                  <a:cubicBezTo>
                    <a:pt x="15" y="69"/>
                    <a:pt x="28" y="55"/>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8" y="5"/>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1" y="76"/>
                    <a:pt x="37" y="71"/>
                  </a:cubicBezTo>
                  <a:cubicBezTo>
                    <a:pt x="37" y="118"/>
                    <a:pt x="37" y="118"/>
                    <a:pt x="37" y="118"/>
                  </a:cubicBezTo>
                  <a:cubicBezTo>
                    <a:pt x="22" y="118"/>
                    <a:pt x="22" y="118"/>
                    <a:pt x="22" y="118"/>
                  </a:cubicBezTo>
                  <a:cubicBezTo>
                    <a:pt x="22" y="79"/>
                    <a:pt x="22" y="79"/>
                    <a:pt x="22" y="79"/>
                  </a:cubicBezTo>
                  <a:cubicBezTo>
                    <a:pt x="17" y="84"/>
                    <a:pt x="14" y="86"/>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4" name="Freeform 14"/>
            <p:cNvSpPr>
              <a:spLocks/>
            </p:cNvSpPr>
            <p:nvPr/>
          </p:nvSpPr>
          <p:spPr bwMode="auto">
            <a:xfrm>
              <a:off x="3448" y="2684"/>
              <a:ext cx="34" cy="35"/>
            </a:xfrm>
            <a:custGeom>
              <a:avLst/>
              <a:gdLst>
                <a:gd name="T0" fmla="*/ 128 w 30"/>
                <a:gd name="T1" fmla="*/ 0 h 31"/>
                <a:gd name="T2" fmla="*/ 546 w 30"/>
                <a:gd name="T3" fmla="*/ 373 h 31"/>
                <a:gd name="T4" fmla="*/ 348 w 30"/>
                <a:gd name="T5" fmla="*/ 508 h 31"/>
                <a:gd name="T6" fmla="*/ 0 w 30"/>
                <a:gd name="T7" fmla="*/ 141 h 31"/>
                <a:gd name="T8" fmla="*/ 128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8" y="0"/>
                  </a:moveTo>
                  <a:cubicBezTo>
                    <a:pt x="17" y="6"/>
                    <a:pt x="25" y="13"/>
                    <a:pt x="30" y="23"/>
                  </a:cubicBezTo>
                  <a:cubicBezTo>
                    <a:pt x="20" y="31"/>
                    <a:pt x="20" y="31"/>
                    <a:pt x="20" y="31"/>
                  </a:cubicBezTo>
                  <a:cubicBezTo>
                    <a:pt x="14" y="22"/>
                    <a:pt x="8" y="15"/>
                    <a:pt x="0" y="9"/>
                  </a:cubicBezTo>
                  <a:cubicBezTo>
                    <a:pt x="8" y="0"/>
                    <a:pt x="8" y="0"/>
                    <a:pt x="8" y="0"/>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5" name="Freeform 15"/>
            <p:cNvSpPr>
              <a:spLocks noEditPoints="1"/>
            </p:cNvSpPr>
            <p:nvPr/>
          </p:nvSpPr>
          <p:spPr bwMode="auto">
            <a:xfrm>
              <a:off x="2631" y="2774"/>
              <a:ext cx="138" cy="140"/>
            </a:xfrm>
            <a:custGeom>
              <a:avLst/>
              <a:gdLst>
                <a:gd name="T0" fmla="*/ 2093 w 121"/>
                <a:gd name="T1" fmla="*/ 2026 h 123"/>
                <a:gd name="T2" fmla="*/ 1781 w 121"/>
                <a:gd name="T3" fmla="*/ 1374 h 123"/>
                <a:gd name="T4" fmla="*/ 2057 w 121"/>
                <a:gd name="T5" fmla="*/ 1246 h 123"/>
                <a:gd name="T6" fmla="*/ 2408 w 121"/>
                <a:gd name="T7" fmla="*/ 1856 h 123"/>
                <a:gd name="T8" fmla="*/ 2093 w 121"/>
                <a:gd name="T9" fmla="*/ 2026 h 123"/>
                <a:gd name="T10" fmla="*/ 0 w 121"/>
                <a:gd name="T11" fmla="*/ 1780 h 123"/>
                <a:gd name="T12" fmla="*/ 400 w 121"/>
                <a:gd name="T13" fmla="*/ 1199 h 123"/>
                <a:gd name="T14" fmla="*/ 676 w 121"/>
                <a:gd name="T15" fmla="*/ 1325 h 123"/>
                <a:gd name="T16" fmla="*/ 757 w 121"/>
                <a:gd name="T17" fmla="*/ 1374 h 123"/>
                <a:gd name="T18" fmla="*/ 664 w 121"/>
                <a:gd name="T19" fmla="*/ 1432 h 123"/>
                <a:gd name="T20" fmla="*/ 285 w 121"/>
                <a:gd name="T21" fmla="*/ 1986 h 123"/>
                <a:gd name="T22" fmla="*/ 0 w 121"/>
                <a:gd name="T23" fmla="*/ 1780 h 123"/>
                <a:gd name="T24" fmla="*/ 1061 w 121"/>
                <a:gd name="T25" fmla="*/ 0 h 123"/>
                <a:gd name="T26" fmla="*/ 1423 w 121"/>
                <a:gd name="T27" fmla="*/ 2 h 123"/>
                <a:gd name="T28" fmla="*/ 1483 w 121"/>
                <a:gd name="T29" fmla="*/ 3 h 123"/>
                <a:gd name="T30" fmla="*/ 1423 w 121"/>
                <a:gd name="T31" fmla="*/ 130 h 123"/>
                <a:gd name="T32" fmla="*/ 1423 w 121"/>
                <a:gd name="T33" fmla="*/ 281 h 123"/>
                <a:gd name="T34" fmla="*/ 2280 w 121"/>
                <a:gd name="T35" fmla="*/ 281 h 123"/>
                <a:gd name="T36" fmla="*/ 2280 w 121"/>
                <a:gd name="T37" fmla="*/ 578 h 123"/>
                <a:gd name="T38" fmla="*/ 1423 w 121"/>
                <a:gd name="T39" fmla="*/ 578 h 123"/>
                <a:gd name="T40" fmla="*/ 1423 w 121"/>
                <a:gd name="T41" fmla="*/ 845 h 123"/>
                <a:gd name="T42" fmla="*/ 2484 w 121"/>
                <a:gd name="T43" fmla="*/ 845 h 123"/>
                <a:gd name="T44" fmla="*/ 2484 w 121"/>
                <a:gd name="T45" fmla="*/ 1117 h 123"/>
                <a:gd name="T46" fmla="*/ 1623 w 121"/>
                <a:gd name="T47" fmla="*/ 1117 h 123"/>
                <a:gd name="T48" fmla="*/ 1623 w 121"/>
                <a:gd name="T49" fmla="*/ 2155 h 123"/>
                <a:gd name="T50" fmla="*/ 1268 w 121"/>
                <a:gd name="T51" fmla="*/ 2405 h 123"/>
                <a:gd name="T52" fmla="*/ 1122 w 121"/>
                <a:gd name="T53" fmla="*/ 2405 h 123"/>
                <a:gd name="T54" fmla="*/ 1002 w 121"/>
                <a:gd name="T55" fmla="*/ 2091 h 123"/>
                <a:gd name="T56" fmla="*/ 1201 w 121"/>
                <a:gd name="T57" fmla="*/ 2111 h 123"/>
                <a:gd name="T58" fmla="*/ 1304 w 121"/>
                <a:gd name="T59" fmla="*/ 2013 h 123"/>
                <a:gd name="T60" fmla="*/ 1304 w 121"/>
                <a:gd name="T61" fmla="*/ 1117 h 123"/>
                <a:gd name="T62" fmla="*/ 1143 w 121"/>
                <a:gd name="T63" fmla="*/ 1117 h 123"/>
                <a:gd name="T64" fmla="*/ 400 w 121"/>
                <a:gd name="T65" fmla="*/ 2403 h 123"/>
                <a:gd name="T66" fmla="*/ 123 w 121"/>
                <a:gd name="T67" fmla="*/ 2113 h 123"/>
                <a:gd name="T68" fmla="*/ 815 w 121"/>
                <a:gd name="T69" fmla="*/ 1117 h 123"/>
                <a:gd name="T70" fmla="*/ 0 w 121"/>
                <a:gd name="T71" fmla="*/ 1117 h 123"/>
                <a:gd name="T72" fmla="*/ 0 w 121"/>
                <a:gd name="T73" fmla="*/ 845 h 123"/>
                <a:gd name="T74" fmla="*/ 1061 w 121"/>
                <a:gd name="T75" fmla="*/ 845 h 123"/>
                <a:gd name="T76" fmla="*/ 1061 w 121"/>
                <a:gd name="T77" fmla="*/ 578 h 123"/>
                <a:gd name="T78" fmla="*/ 250 w 121"/>
                <a:gd name="T79" fmla="*/ 578 h 123"/>
                <a:gd name="T80" fmla="*/ 250 w 121"/>
                <a:gd name="T81" fmla="*/ 281 h 123"/>
                <a:gd name="T82" fmla="*/ 1061 w 121"/>
                <a:gd name="T83" fmla="*/ 281 h 123"/>
                <a:gd name="T84" fmla="*/ 1061 w 121"/>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23"/>
                <a:gd name="T131" fmla="*/ 121 w 121"/>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23">
                  <a:moveTo>
                    <a:pt x="102" y="104"/>
                  </a:moveTo>
                  <a:cubicBezTo>
                    <a:pt x="98" y="92"/>
                    <a:pt x="94" y="82"/>
                    <a:pt x="86" y="70"/>
                  </a:cubicBezTo>
                  <a:cubicBezTo>
                    <a:pt x="100" y="63"/>
                    <a:pt x="100" y="63"/>
                    <a:pt x="100" y="63"/>
                  </a:cubicBezTo>
                  <a:cubicBezTo>
                    <a:pt x="104" y="69"/>
                    <a:pt x="112" y="83"/>
                    <a:pt x="117" y="95"/>
                  </a:cubicBezTo>
                  <a:cubicBezTo>
                    <a:pt x="102" y="104"/>
                    <a:pt x="102" y="104"/>
                    <a:pt x="102" y="104"/>
                  </a:cubicBezTo>
                  <a:moveTo>
                    <a:pt x="0" y="91"/>
                  </a:moveTo>
                  <a:cubicBezTo>
                    <a:pt x="8" y="84"/>
                    <a:pt x="14" y="77"/>
                    <a:pt x="19" y="61"/>
                  </a:cubicBezTo>
                  <a:cubicBezTo>
                    <a:pt x="33" y="68"/>
                    <a:pt x="33" y="68"/>
                    <a:pt x="33" y="68"/>
                  </a:cubicBezTo>
                  <a:cubicBezTo>
                    <a:pt x="35" y="68"/>
                    <a:pt x="36" y="69"/>
                    <a:pt x="36" y="70"/>
                  </a:cubicBezTo>
                  <a:cubicBezTo>
                    <a:pt x="36" y="71"/>
                    <a:pt x="34" y="72"/>
                    <a:pt x="32" y="73"/>
                  </a:cubicBezTo>
                  <a:cubicBezTo>
                    <a:pt x="31"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3"/>
                    <a:pt x="61" y="123"/>
                  </a:cubicBezTo>
                  <a:cubicBezTo>
                    <a:pt x="54" y="123"/>
                    <a:pt x="54" y="123"/>
                    <a:pt x="54" y="123"/>
                  </a:cubicBezTo>
                  <a:cubicBezTo>
                    <a:pt x="49" y="106"/>
                    <a:pt x="49" y="106"/>
                    <a:pt x="49" y="106"/>
                  </a:cubicBezTo>
                  <a:cubicBezTo>
                    <a:pt x="53" y="106"/>
                    <a:pt x="57" y="107"/>
                    <a:pt x="58" y="107"/>
                  </a:cubicBezTo>
                  <a:cubicBezTo>
                    <a:pt x="61" y="107"/>
                    <a:pt x="64" y="105"/>
                    <a:pt x="64" y="102"/>
                  </a:cubicBezTo>
                  <a:cubicBezTo>
                    <a:pt x="64" y="57"/>
                    <a:pt x="64" y="57"/>
                    <a:pt x="64" y="57"/>
                  </a:cubicBezTo>
                  <a:cubicBezTo>
                    <a:pt x="56" y="57"/>
                    <a:pt x="56" y="57"/>
                    <a:pt x="56" y="57"/>
                  </a:cubicBezTo>
                  <a:cubicBezTo>
                    <a:pt x="55" y="97"/>
                    <a:pt x="49" y="110"/>
                    <a:pt x="19" y="122"/>
                  </a:cubicBezTo>
                  <a:cubicBezTo>
                    <a:pt x="6" y="108"/>
                    <a:pt x="6" y="108"/>
                    <a:pt x="6" y="108"/>
                  </a:cubicBezTo>
                  <a:cubicBezTo>
                    <a:pt x="35" y="101"/>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6" name="Freeform 16"/>
            <p:cNvSpPr>
              <a:spLocks noEditPoints="1"/>
            </p:cNvSpPr>
            <p:nvPr/>
          </p:nvSpPr>
          <p:spPr bwMode="auto">
            <a:xfrm>
              <a:off x="2787" y="2775"/>
              <a:ext cx="139" cy="137"/>
            </a:xfrm>
            <a:custGeom>
              <a:avLst/>
              <a:gdLst>
                <a:gd name="T0" fmla="*/ 2165 w 122"/>
                <a:gd name="T1" fmla="*/ 1162 h 120"/>
                <a:gd name="T2" fmla="*/ 2430 w 122"/>
                <a:gd name="T3" fmla="*/ 1162 h 120"/>
                <a:gd name="T4" fmla="*/ 2430 w 122"/>
                <a:gd name="T5" fmla="*/ 872 h 120"/>
                <a:gd name="T6" fmla="*/ 1643 w 122"/>
                <a:gd name="T7" fmla="*/ 872 h 120"/>
                <a:gd name="T8" fmla="*/ 1643 w 122"/>
                <a:gd name="T9" fmla="*/ 482 h 120"/>
                <a:gd name="T10" fmla="*/ 2323 w 122"/>
                <a:gd name="T11" fmla="*/ 356 h 120"/>
                <a:gd name="T12" fmla="*/ 2448 w 122"/>
                <a:gd name="T13" fmla="*/ 344 h 120"/>
                <a:gd name="T14" fmla="*/ 2430 w 122"/>
                <a:gd name="T15" fmla="*/ 273 h 120"/>
                <a:gd name="T16" fmla="*/ 2242 w 122"/>
                <a:gd name="T17" fmla="*/ 3 h 120"/>
                <a:gd name="T18" fmla="*/ 1527 w 122"/>
                <a:gd name="T19" fmla="*/ 239 h 120"/>
                <a:gd name="T20" fmla="*/ 1340 w 122"/>
                <a:gd name="T21" fmla="*/ 209 h 120"/>
                <a:gd name="T22" fmla="*/ 1368 w 122"/>
                <a:gd name="T23" fmla="*/ 999 h 120"/>
                <a:gd name="T24" fmla="*/ 1021 w 122"/>
                <a:gd name="T25" fmla="*/ 2423 h 120"/>
                <a:gd name="T26" fmla="*/ 1298 w 122"/>
                <a:gd name="T27" fmla="*/ 2529 h 120"/>
                <a:gd name="T28" fmla="*/ 1643 w 122"/>
                <a:gd name="T29" fmla="*/ 1162 h 120"/>
                <a:gd name="T30" fmla="*/ 1886 w 122"/>
                <a:gd name="T31" fmla="*/ 1162 h 120"/>
                <a:gd name="T32" fmla="*/ 1886 w 122"/>
                <a:gd name="T33" fmla="*/ 2519 h 120"/>
                <a:gd name="T34" fmla="*/ 2165 w 122"/>
                <a:gd name="T35" fmla="*/ 2519 h 120"/>
                <a:gd name="T36" fmla="*/ 2165 w 122"/>
                <a:gd name="T37" fmla="*/ 1162 h 120"/>
                <a:gd name="T38" fmla="*/ 1230 w 122"/>
                <a:gd name="T39" fmla="*/ 1303 h 120"/>
                <a:gd name="T40" fmla="*/ 856 w 122"/>
                <a:gd name="T41" fmla="*/ 1303 h 120"/>
                <a:gd name="T42" fmla="*/ 856 w 122"/>
                <a:gd name="T43" fmla="*/ 1137 h 120"/>
                <a:gd name="T44" fmla="*/ 1266 w 122"/>
                <a:gd name="T45" fmla="*/ 1137 h 120"/>
                <a:gd name="T46" fmla="*/ 1266 w 122"/>
                <a:gd name="T47" fmla="*/ 872 h 120"/>
                <a:gd name="T48" fmla="*/ 1032 w 122"/>
                <a:gd name="T49" fmla="*/ 872 h 120"/>
                <a:gd name="T50" fmla="*/ 1139 w 122"/>
                <a:gd name="T51" fmla="*/ 530 h 120"/>
                <a:gd name="T52" fmla="*/ 1261 w 122"/>
                <a:gd name="T53" fmla="*/ 530 h 120"/>
                <a:gd name="T54" fmla="*/ 1261 w 122"/>
                <a:gd name="T55" fmla="*/ 264 h 120"/>
                <a:gd name="T56" fmla="*/ 878 w 122"/>
                <a:gd name="T57" fmla="*/ 264 h 120"/>
                <a:gd name="T58" fmla="*/ 878 w 122"/>
                <a:gd name="T59" fmla="*/ 140 h 120"/>
                <a:gd name="T60" fmla="*/ 972 w 122"/>
                <a:gd name="T61" fmla="*/ 3 h 120"/>
                <a:gd name="T62" fmla="*/ 869 w 122"/>
                <a:gd name="T63" fmla="*/ 2 h 120"/>
                <a:gd name="T64" fmla="*/ 577 w 122"/>
                <a:gd name="T65" fmla="*/ 0 h 120"/>
                <a:gd name="T66" fmla="*/ 577 w 122"/>
                <a:gd name="T67" fmla="*/ 264 h 120"/>
                <a:gd name="T68" fmla="*/ 156 w 122"/>
                <a:gd name="T69" fmla="*/ 264 h 120"/>
                <a:gd name="T70" fmla="*/ 156 w 122"/>
                <a:gd name="T71" fmla="*/ 530 h 120"/>
                <a:gd name="T72" fmla="*/ 280 w 122"/>
                <a:gd name="T73" fmla="*/ 530 h 120"/>
                <a:gd name="T74" fmla="*/ 363 w 122"/>
                <a:gd name="T75" fmla="*/ 872 h 120"/>
                <a:gd name="T76" fmla="*/ 105 w 122"/>
                <a:gd name="T77" fmla="*/ 872 h 120"/>
                <a:gd name="T78" fmla="*/ 105 w 122"/>
                <a:gd name="T79" fmla="*/ 1137 h 120"/>
                <a:gd name="T80" fmla="*/ 538 w 122"/>
                <a:gd name="T81" fmla="*/ 1137 h 120"/>
                <a:gd name="T82" fmla="*/ 538 w 122"/>
                <a:gd name="T83" fmla="*/ 1303 h 120"/>
                <a:gd name="T84" fmla="*/ 120 w 122"/>
                <a:gd name="T85" fmla="*/ 1303 h 120"/>
                <a:gd name="T86" fmla="*/ 120 w 122"/>
                <a:gd name="T87" fmla="*/ 1588 h 120"/>
                <a:gd name="T88" fmla="*/ 444 w 122"/>
                <a:gd name="T89" fmla="*/ 1588 h 120"/>
                <a:gd name="T90" fmla="*/ 0 w 122"/>
                <a:gd name="T91" fmla="*/ 2206 h 120"/>
                <a:gd name="T92" fmla="*/ 246 w 122"/>
                <a:gd name="T93" fmla="*/ 2363 h 120"/>
                <a:gd name="T94" fmla="*/ 538 w 122"/>
                <a:gd name="T95" fmla="*/ 1948 h 120"/>
                <a:gd name="T96" fmla="*/ 538 w 122"/>
                <a:gd name="T97" fmla="*/ 1948 h 120"/>
                <a:gd name="T98" fmla="*/ 538 w 122"/>
                <a:gd name="T99" fmla="*/ 2529 h 120"/>
                <a:gd name="T100" fmla="*/ 856 w 122"/>
                <a:gd name="T101" fmla="*/ 2529 h 120"/>
                <a:gd name="T102" fmla="*/ 856 w 122"/>
                <a:gd name="T103" fmla="*/ 1996 h 120"/>
                <a:gd name="T104" fmla="*/ 869 w 122"/>
                <a:gd name="T105" fmla="*/ 1996 h 120"/>
                <a:gd name="T106" fmla="*/ 990 w 122"/>
                <a:gd name="T107" fmla="*/ 2124 h 120"/>
                <a:gd name="T108" fmla="*/ 1163 w 122"/>
                <a:gd name="T109" fmla="*/ 1932 h 120"/>
                <a:gd name="T110" fmla="*/ 856 w 122"/>
                <a:gd name="T111" fmla="*/ 1588 h 120"/>
                <a:gd name="T112" fmla="*/ 1230 w 122"/>
                <a:gd name="T113" fmla="*/ 1588 h 120"/>
                <a:gd name="T114" fmla="*/ 1230 w 122"/>
                <a:gd name="T115" fmla="*/ 1303 h 120"/>
                <a:gd name="T116" fmla="*/ 856 w 122"/>
                <a:gd name="T117" fmla="*/ 530 h 120"/>
                <a:gd name="T118" fmla="*/ 763 w 122"/>
                <a:gd name="T119" fmla="*/ 872 h 120"/>
                <a:gd name="T120" fmla="*/ 670 w 122"/>
                <a:gd name="T121" fmla="*/ 872 h 120"/>
                <a:gd name="T122" fmla="*/ 577 w 122"/>
                <a:gd name="T123" fmla="*/ 530 h 120"/>
                <a:gd name="T124" fmla="*/ 856 w 122"/>
                <a:gd name="T125" fmla="*/ 530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2"/>
                <a:gd name="T190" fmla="*/ 0 h 120"/>
                <a:gd name="T191" fmla="*/ 122 w 122"/>
                <a:gd name="T192" fmla="*/ 120 h 1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2" h="120">
                  <a:moveTo>
                    <a:pt x="108" y="55"/>
                  </a:moveTo>
                  <a:cubicBezTo>
                    <a:pt x="121" y="55"/>
                    <a:pt x="121" y="55"/>
                    <a:pt x="121" y="55"/>
                  </a:cubicBezTo>
                  <a:cubicBezTo>
                    <a:pt x="121" y="40"/>
                    <a:pt x="121" y="40"/>
                    <a:pt x="121" y="40"/>
                  </a:cubicBezTo>
                  <a:cubicBezTo>
                    <a:pt x="82" y="40"/>
                    <a:pt x="82" y="40"/>
                    <a:pt x="82" y="40"/>
                  </a:cubicBezTo>
                  <a:cubicBezTo>
                    <a:pt x="82" y="35"/>
                    <a:pt x="82" y="28"/>
                    <a:pt x="82" y="23"/>
                  </a:cubicBezTo>
                  <a:cubicBezTo>
                    <a:pt x="97" y="22"/>
                    <a:pt x="109" y="19"/>
                    <a:pt x="116" y="17"/>
                  </a:cubicBezTo>
                  <a:cubicBezTo>
                    <a:pt x="120" y="17"/>
                    <a:pt x="122" y="17"/>
                    <a:pt x="122" y="16"/>
                  </a:cubicBezTo>
                  <a:cubicBezTo>
                    <a:pt x="122" y="15"/>
                    <a:pt x="121" y="13"/>
                    <a:pt x="121" y="13"/>
                  </a:cubicBezTo>
                  <a:cubicBezTo>
                    <a:pt x="112" y="3"/>
                    <a:pt x="112" y="3"/>
                    <a:pt x="112" y="3"/>
                  </a:cubicBezTo>
                  <a:cubicBezTo>
                    <a:pt x="100" y="8"/>
                    <a:pt x="77" y="11"/>
                    <a:pt x="76" y="11"/>
                  </a:cubicBezTo>
                  <a:cubicBezTo>
                    <a:pt x="67" y="10"/>
                    <a:pt x="67" y="10"/>
                    <a:pt x="67" y="10"/>
                  </a:cubicBezTo>
                  <a:cubicBezTo>
                    <a:pt x="68" y="25"/>
                    <a:pt x="68" y="43"/>
                    <a:pt x="68" y="47"/>
                  </a:cubicBezTo>
                  <a:cubicBezTo>
                    <a:pt x="68" y="88"/>
                    <a:pt x="62" y="102"/>
                    <a:pt x="51" y="115"/>
                  </a:cubicBezTo>
                  <a:cubicBezTo>
                    <a:pt x="65" y="120"/>
                    <a:pt x="65" y="120"/>
                    <a:pt x="65" y="120"/>
                  </a:cubicBezTo>
                  <a:cubicBezTo>
                    <a:pt x="77" y="102"/>
                    <a:pt x="80" y="88"/>
                    <a:pt x="82" y="55"/>
                  </a:cubicBezTo>
                  <a:cubicBezTo>
                    <a:pt x="94" y="55"/>
                    <a:pt x="94" y="55"/>
                    <a:pt x="94" y="55"/>
                  </a:cubicBezTo>
                  <a:cubicBezTo>
                    <a:pt x="94" y="119"/>
                    <a:pt x="94" y="119"/>
                    <a:pt x="94" y="119"/>
                  </a:cubicBezTo>
                  <a:cubicBezTo>
                    <a:pt x="108" y="119"/>
                    <a:pt x="108" y="119"/>
                    <a:pt x="108" y="119"/>
                  </a:cubicBezTo>
                  <a:cubicBezTo>
                    <a:pt x="108" y="55"/>
                    <a:pt x="108" y="55"/>
                    <a:pt x="108" y="55"/>
                  </a:cubicBezTo>
                  <a:moveTo>
                    <a:pt x="61" y="62"/>
                  </a:moveTo>
                  <a:cubicBezTo>
                    <a:pt x="42" y="62"/>
                    <a:pt x="42" y="62"/>
                    <a:pt x="42" y="62"/>
                  </a:cubicBezTo>
                  <a:cubicBezTo>
                    <a:pt x="42" y="53"/>
                    <a:pt x="42" y="53"/>
                    <a:pt x="42" y="53"/>
                  </a:cubicBezTo>
                  <a:cubicBezTo>
                    <a:pt x="63" y="53"/>
                    <a:pt x="63" y="53"/>
                    <a:pt x="63" y="53"/>
                  </a:cubicBezTo>
                  <a:cubicBezTo>
                    <a:pt x="63" y="40"/>
                    <a:pt x="63" y="40"/>
                    <a:pt x="63" y="40"/>
                  </a:cubicBezTo>
                  <a:cubicBezTo>
                    <a:pt x="52" y="40"/>
                    <a:pt x="52" y="40"/>
                    <a:pt x="52" y="40"/>
                  </a:cubicBezTo>
                  <a:cubicBezTo>
                    <a:pt x="54" y="34"/>
                    <a:pt x="56" y="28"/>
                    <a:pt x="57" y="25"/>
                  </a:cubicBezTo>
                  <a:cubicBezTo>
                    <a:pt x="62" y="25"/>
                    <a:pt x="62" y="25"/>
                    <a:pt x="62" y="25"/>
                  </a:cubicBezTo>
                  <a:cubicBezTo>
                    <a:pt x="62" y="12"/>
                    <a:pt x="62" y="12"/>
                    <a:pt x="62" y="12"/>
                  </a:cubicBezTo>
                  <a:cubicBezTo>
                    <a:pt x="44" y="12"/>
                    <a:pt x="44" y="12"/>
                    <a:pt x="44" y="12"/>
                  </a:cubicBezTo>
                  <a:cubicBezTo>
                    <a:pt x="44" y="7"/>
                    <a:pt x="44" y="7"/>
                    <a:pt x="44" y="7"/>
                  </a:cubicBezTo>
                  <a:cubicBezTo>
                    <a:pt x="45" y="5"/>
                    <a:pt x="47" y="4"/>
                    <a:pt x="47" y="3"/>
                  </a:cubicBezTo>
                  <a:cubicBezTo>
                    <a:pt x="47" y="2"/>
                    <a:pt x="46" y="2"/>
                    <a:pt x="43" y="2"/>
                  </a:cubicBezTo>
                  <a:cubicBezTo>
                    <a:pt x="28" y="0"/>
                    <a:pt x="28" y="0"/>
                    <a:pt x="28" y="0"/>
                  </a:cubicBezTo>
                  <a:cubicBezTo>
                    <a:pt x="28" y="12"/>
                    <a:pt x="28" y="12"/>
                    <a:pt x="28" y="12"/>
                  </a:cubicBezTo>
                  <a:cubicBezTo>
                    <a:pt x="8" y="12"/>
                    <a:pt x="8" y="12"/>
                    <a:pt x="8" y="12"/>
                  </a:cubicBezTo>
                  <a:cubicBezTo>
                    <a:pt x="8" y="25"/>
                    <a:pt x="8" y="25"/>
                    <a:pt x="8" y="25"/>
                  </a:cubicBezTo>
                  <a:cubicBezTo>
                    <a:pt x="14" y="25"/>
                    <a:pt x="14" y="25"/>
                    <a:pt x="14" y="25"/>
                  </a:cubicBezTo>
                  <a:cubicBezTo>
                    <a:pt x="15" y="28"/>
                    <a:pt x="16" y="31"/>
                    <a:pt x="18" y="40"/>
                  </a:cubicBezTo>
                  <a:cubicBezTo>
                    <a:pt x="5" y="40"/>
                    <a:pt x="5" y="40"/>
                    <a:pt x="5" y="40"/>
                  </a:cubicBezTo>
                  <a:cubicBezTo>
                    <a:pt x="5" y="53"/>
                    <a:pt x="5" y="53"/>
                    <a:pt x="5" y="53"/>
                  </a:cubicBezTo>
                  <a:cubicBezTo>
                    <a:pt x="27" y="53"/>
                    <a:pt x="27" y="53"/>
                    <a:pt x="27" y="53"/>
                  </a:cubicBezTo>
                  <a:cubicBezTo>
                    <a:pt x="27" y="62"/>
                    <a:pt x="27" y="62"/>
                    <a:pt x="27" y="62"/>
                  </a:cubicBezTo>
                  <a:cubicBezTo>
                    <a:pt x="6" y="62"/>
                    <a:pt x="6" y="62"/>
                    <a:pt x="6" y="62"/>
                  </a:cubicBezTo>
                  <a:cubicBezTo>
                    <a:pt x="6" y="75"/>
                    <a:pt x="6" y="75"/>
                    <a:pt x="6" y="75"/>
                  </a:cubicBezTo>
                  <a:cubicBezTo>
                    <a:pt x="22" y="75"/>
                    <a:pt x="22" y="75"/>
                    <a:pt x="22" y="75"/>
                  </a:cubicBezTo>
                  <a:cubicBezTo>
                    <a:pt x="17" y="88"/>
                    <a:pt x="10" y="96"/>
                    <a:pt x="0" y="104"/>
                  </a:cubicBezTo>
                  <a:cubicBezTo>
                    <a:pt x="12" y="112"/>
                    <a:pt x="12" y="112"/>
                    <a:pt x="12" y="112"/>
                  </a:cubicBezTo>
                  <a:cubicBezTo>
                    <a:pt x="18" y="107"/>
                    <a:pt x="23" y="100"/>
                    <a:pt x="27" y="93"/>
                  </a:cubicBezTo>
                  <a:cubicBezTo>
                    <a:pt x="27" y="93"/>
                    <a:pt x="27" y="93"/>
                    <a:pt x="27" y="93"/>
                  </a:cubicBezTo>
                  <a:cubicBezTo>
                    <a:pt x="27" y="120"/>
                    <a:pt x="27" y="120"/>
                    <a:pt x="27" y="120"/>
                  </a:cubicBezTo>
                  <a:cubicBezTo>
                    <a:pt x="42" y="120"/>
                    <a:pt x="42" y="120"/>
                    <a:pt x="42" y="120"/>
                  </a:cubicBezTo>
                  <a:cubicBezTo>
                    <a:pt x="42" y="95"/>
                    <a:pt x="42" y="95"/>
                    <a:pt x="42" y="95"/>
                  </a:cubicBezTo>
                  <a:cubicBezTo>
                    <a:pt x="43" y="95"/>
                    <a:pt x="43" y="95"/>
                    <a:pt x="43" y="95"/>
                  </a:cubicBezTo>
                  <a:cubicBezTo>
                    <a:pt x="45" y="98"/>
                    <a:pt x="48" y="101"/>
                    <a:pt x="49" y="102"/>
                  </a:cubicBezTo>
                  <a:cubicBezTo>
                    <a:pt x="58" y="91"/>
                    <a:pt x="58" y="91"/>
                    <a:pt x="58" y="91"/>
                  </a:cubicBezTo>
                  <a:cubicBezTo>
                    <a:pt x="54" y="88"/>
                    <a:pt x="47" y="83"/>
                    <a:pt x="42" y="75"/>
                  </a:cubicBezTo>
                  <a:cubicBezTo>
                    <a:pt x="61" y="75"/>
                    <a:pt x="61" y="75"/>
                    <a:pt x="61" y="75"/>
                  </a:cubicBezTo>
                  <a:lnTo>
                    <a:pt x="61" y="62"/>
                  </a:lnTo>
                  <a:close/>
                  <a:moveTo>
                    <a:pt x="42" y="25"/>
                  </a:moveTo>
                  <a:cubicBezTo>
                    <a:pt x="41" y="31"/>
                    <a:pt x="39" y="36"/>
                    <a:pt x="38" y="40"/>
                  </a:cubicBezTo>
                  <a:cubicBezTo>
                    <a:pt x="33" y="40"/>
                    <a:pt x="33" y="40"/>
                    <a:pt x="33" y="40"/>
                  </a:cubicBezTo>
                  <a:cubicBezTo>
                    <a:pt x="31" y="36"/>
                    <a:pt x="30" y="33"/>
                    <a:pt x="28" y="25"/>
                  </a:cubicBezTo>
                  <a:lnTo>
                    <a:pt x="42" y="2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7" name="Freeform 17"/>
            <p:cNvSpPr>
              <a:spLocks noEditPoints="1"/>
            </p:cNvSpPr>
            <p:nvPr/>
          </p:nvSpPr>
          <p:spPr bwMode="auto">
            <a:xfrm>
              <a:off x="2942" y="2780"/>
              <a:ext cx="112" cy="132"/>
            </a:xfrm>
            <a:custGeom>
              <a:avLst/>
              <a:gdLst>
                <a:gd name="T0" fmla="*/ 1765 w 98"/>
                <a:gd name="T1" fmla="*/ 848 h 116"/>
                <a:gd name="T2" fmla="*/ 1765 w 98"/>
                <a:gd name="T3" fmla="*/ 1115 h 116"/>
                <a:gd name="T4" fmla="*/ 905 w 98"/>
                <a:gd name="T5" fmla="*/ 1115 h 116"/>
                <a:gd name="T6" fmla="*/ 905 w 98"/>
                <a:gd name="T7" fmla="*/ 848 h 116"/>
                <a:gd name="T8" fmla="*/ 1765 w 98"/>
                <a:gd name="T9" fmla="*/ 848 h 116"/>
                <a:gd name="T10" fmla="*/ 1765 w 98"/>
                <a:gd name="T11" fmla="*/ 1412 h 116"/>
                <a:gd name="T12" fmla="*/ 1765 w 98"/>
                <a:gd name="T13" fmla="*/ 1840 h 116"/>
                <a:gd name="T14" fmla="*/ 1653 w 98"/>
                <a:gd name="T15" fmla="*/ 1949 h 116"/>
                <a:gd name="T16" fmla="*/ 1405 w 98"/>
                <a:gd name="T17" fmla="*/ 1933 h 116"/>
                <a:gd name="T18" fmla="*/ 1544 w 98"/>
                <a:gd name="T19" fmla="*/ 2271 h 116"/>
                <a:gd name="T20" fmla="*/ 2119 w 98"/>
                <a:gd name="T21" fmla="*/ 1996 h 116"/>
                <a:gd name="T22" fmla="*/ 2119 w 98"/>
                <a:gd name="T23" fmla="*/ 0 h 116"/>
                <a:gd name="T24" fmla="*/ 542 w 98"/>
                <a:gd name="T25" fmla="*/ 0 h 116"/>
                <a:gd name="T26" fmla="*/ 542 w 98"/>
                <a:gd name="T27" fmla="*/ 864 h 116"/>
                <a:gd name="T28" fmla="*/ 0 w 98"/>
                <a:gd name="T29" fmla="*/ 2010 h 116"/>
                <a:gd name="T30" fmla="*/ 278 w 98"/>
                <a:gd name="T31" fmla="*/ 2222 h 116"/>
                <a:gd name="T32" fmla="*/ 877 w 98"/>
                <a:gd name="T33" fmla="*/ 1412 h 116"/>
                <a:gd name="T34" fmla="*/ 1765 w 98"/>
                <a:gd name="T35" fmla="*/ 1412 h 116"/>
                <a:gd name="T36" fmla="*/ 905 w 98"/>
                <a:gd name="T37" fmla="*/ 269 h 116"/>
                <a:gd name="T38" fmla="*/ 1765 w 98"/>
                <a:gd name="T39" fmla="*/ 269 h 116"/>
                <a:gd name="T40" fmla="*/ 1765 w 98"/>
                <a:gd name="T41" fmla="*/ 576 h 116"/>
                <a:gd name="T42" fmla="*/ 905 w 98"/>
                <a:gd name="T43" fmla="*/ 576 h 116"/>
                <a:gd name="T44" fmla="*/ 905 w 98"/>
                <a:gd name="T45" fmla="*/ 269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
                <a:gd name="T70" fmla="*/ 0 h 116"/>
                <a:gd name="T71" fmla="*/ 98 w 98"/>
                <a:gd name="T72" fmla="*/ 116 h 1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 h="116">
                  <a:moveTo>
                    <a:pt x="82" y="43"/>
                  </a:moveTo>
                  <a:cubicBezTo>
                    <a:pt x="82" y="57"/>
                    <a:pt x="82" y="57"/>
                    <a:pt x="82" y="57"/>
                  </a:cubicBezTo>
                  <a:cubicBezTo>
                    <a:pt x="42" y="57"/>
                    <a:pt x="42" y="57"/>
                    <a:pt x="42" y="57"/>
                  </a:cubicBezTo>
                  <a:cubicBezTo>
                    <a:pt x="42" y="52"/>
                    <a:pt x="42" y="48"/>
                    <a:pt x="42" y="43"/>
                  </a:cubicBezTo>
                  <a:cubicBezTo>
                    <a:pt x="82" y="43"/>
                    <a:pt x="82" y="43"/>
                    <a:pt x="82" y="43"/>
                  </a:cubicBezTo>
                  <a:moveTo>
                    <a:pt x="82" y="72"/>
                  </a:moveTo>
                  <a:cubicBezTo>
                    <a:pt x="82" y="94"/>
                    <a:pt x="82" y="94"/>
                    <a:pt x="82" y="94"/>
                  </a:cubicBezTo>
                  <a:cubicBezTo>
                    <a:pt x="82" y="97"/>
                    <a:pt x="81" y="99"/>
                    <a:pt x="77" y="99"/>
                  </a:cubicBezTo>
                  <a:cubicBezTo>
                    <a:pt x="71" y="99"/>
                    <a:pt x="68" y="98"/>
                    <a:pt x="65" y="98"/>
                  </a:cubicBezTo>
                  <a:cubicBezTo>
                    <a:pt x="72" y="116"/>
                    <a:pt x="72" y="116"/>
                    <a:pt x="72" y="116"/>
                  </a:cubicBezTo>
                  <a:cubicBezTo>
                    <a:pt x="87" y="116"/>
                    <a:pt x="98" y="115"/>
                    <a:pt x="98" y="102"/>
                  </a:cubicBezTo>
                  <a:cubicBezTo>
                    <a:pt x="98" y="0"/>
                    <a:pt x="98" y="0"/>
                    <a:pt x="98" y="0"/>
                  </a:cubicBezTo>
                  <a:cubicBezTo>
                    <a:pt x="25" y="0"/>
                    <a:pt x="25" y="0"/>
                    <a:pt x="25" y="0"/>
                  </a:cubicBezTo>
                  <a:cubicBezTo>
                    <a:pt x="25" y="45"/>
                    <a:pt x="25" y="45"/>
                    <a:pt x="25" y="45"/>
                  </a:cubicBezTo>
                  <a:cubicBezTo>
                    <a:pt x="25" y="80"/>
                    <a:pt x="15" y="90"/>
                    <a:pt x="0" y="103"/>
                  </a:cubicBezTo>
                  <a:cubicBezTo>
                    <a:pt x="13" y="114"/>
                    <a:pt x="13" y="114"/>
                    <a:pt x="13" y="114"/>
                  </a:cubicBezTo>
                  <a:cubicBezTo>
                    <a:pt x="29" y="102"/>
                    <a:pt x="35" y="91"/>
                    <a:pt x="40" y="72"/>
                  </a:cubicBezTo>
                  <a:lnTo>
                    <a:pt x="82" y="72"/>
                  </a:lnTo>
                  <a:close/>
                  <a:moveTo>
                    <a:pt x="42" y="14"/>
                  </a:moveTo>
                  <a:cubicBezTo>
                    <a:pt x="82" y="14"/>
                    <a:pt x="82" y="14"/>
                    <a:pt x="82" y="14"/>
                  </a:cubicBezTo>
                  <a:cubicBezTo>
                    <a:pt x="82" y="29"/>
                    <a:pt x="82" y="29"/>
                    <a:pt x="82" y="29"/>
                  </a:cubicBezTo>
                  <a:cubicBezTo>
                    <a:pt x="42" y="29"/>
                    <a:pt x="42" y="29"/>
                    <a:pt x="42" y="29"/>
                  </a:cubicBezTo>
                  <a:lnTo>
                    <a:pt x="42"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8" name="Freeform 18"/>
            <p:cNvSpPr>
              <a:spLocks noEditPoints="1"/>
            </p:cNvSpPr>
            <p:nvPr/>
          </p:nvSpPr>
          <p:spPr bwMode="auto">
            <a:xfrm>
              <a:off x="3080" y="2776"/>
              <a:ext cx="140" cy="135"/>
            </a:xfrm>
            <a:custGeom>
              <a:avLst/>
              <a:gdLst>
                <a:gd name="T0" fmla="*/ 1533 w 123"/>
                <a:gd name="T1" fmla="*/ 0 h 118"/>
                <a:gd name="T2" fmla="*/ 1855 w 123"/>
                <a:gd name="T3" fmla="*/ 1 h 118"/>
                <a:gd name="T4" fmla="*/ 1893 w 123"/>
                <a:gd name="T5" fmla="*/ 3 h 118"/>
                <a:gd name="T6" fmla="*/ 1855 w 123"/>
                <a:gd name="T7" fmla="*/ 126 h 118"/>
                <a:gd name="T8" fmla="*/ 1855 w 123"/>
                <a:gd name="T9" fmla="*/ 907 h 118"/>
                <a:gd name="T10" fmla="*/ 2334 w 123"/>
                <a:gd name="T11" fmla="*/ 907 h 118"/>
                <a:gd name="T12" fmla="*/ 2334 w 123"/>
                <a:gd name="T13" fmla="*/ 1224 h 118"/>
                <a:gd name="T14" fmla="*/ 1855 w 123"/>
                <a:gd name="T15" fmla="*/ 1224 h 118"/>
                <a:gd name="T16" fmla="*/ 1855 w 123"/>
                <a:gd name="T17" fmla="*/ 2245 h 118"/>
                <a:gd name="T18" fmla="*/ 2405 w 123"/>
                <a:gd name="T19" fmla="*/ 2245 h 118"/>
                <a:gd name="T20" fmla="*/ 2405 w 123"/>
                <a:gd name="T21" fmla="*/ 2568 h 118"/>
                <a:gd name="T22" fmla="*/ 871 w 123"/>
                <a:gd name="T23" fmla="*/ 2568 h 118"/>
                <a:gd name="T24" fmla="*/ 871 w 123"/>
                <a:gd name="T25" fmla="*/ 2245 h 118"/>
                <a:gd name="T26" fmla="*/ 1533 w 123"/>
                <a:gd name="T27" fmla="*/ 2245 h 118"/>
                <a:gd name="T28" fmla="*/ 1533 w 123"/>
                <a:gd name="T29" fmla="*/ 1224 h 118"/>
                <a:gd name="T30" fmla="*/ 1117 w 123"/>
                <a:gd name="T31" fmla="*/ 1224 h 118"/>
                <a:gd name="T32" fmla="*/ 1117 w 123"/>
                <a:gd name="T33" fmla="*/ 907 h 118"/>
                <a:gd name="T34" fmla="*/ 1533 w 123"/>
                <a:gd name="T35" fmla="*/ 907 h 118"/>
                <a:gd name="T36" fmla="*/ 1533 w 123"/>
                <a:gd name="T37" fmla="*/ 0 h 118"/>
                <a:gd name="T38" fmla="*/ 0 w 123"/>
                <a:gd name="T39" fmla="*/ 1725 h 118"/>
                <a:gd name="T40" fmla="*/ 742 w 123"/>
                <a:gd name="T41" fmla="*/ 907 h 118"/>
                <a:gd name="T42" fmla="*/ 114 w 123"/>
                <a:gd name="T43" fmla="*/ 907 h 118"/>
                <a:gd name="T44" fmla="*/ 114 w 123"/>
                <a:gd name="T45" fmla="*/ 555 h 118"/>
                <a:gd name="T46" fmla="*/ 414 w 123"/>
                <a:gd name="T47" fmla="*/ 555 h 118"/>
                <a:gd name="T48" fmla="*/ 414 w 123"/>
                <a:gd name="T49" fmla="*/ 0 h 118"/>
                <a:gd name="T50" fmla="*/ 742 w 123"/>
                <a:gd name="T51" fmla="*/ 2 h 118"/>
                <a:gd name="T52" fmla="*/ 789 w 123"/>
                <a:gd name="T53" fmla="*/ 3 h 118"/>
                <a:gd name="T54" fmla="*/ 742 w 123"/>
                <a:gd name="T55" fmla="*/ 144 h 118"/>
                <a:gd name="T56" fmla="*/ 742 w 123"/>
                <a:gd name="T57" fmla="*/ 555 h 118"/>
                <a:gd name="T58" fmla="*/ 1022 w 123"/>
                <a:gd name="T59" fmla="*/ 555 h 118"/>
                <a:gd name="T60" fmla="*/ 1128 w 123"/>
                <a:gd name="T61" fmla="*/ 693 h 118"/>
                <a:gd name="T62" fmla="*/ 853 w 123"/>
                <a:gd name="T63" fmla="*/ 1248 h 118"/>
                <a:gd name="T64" fmla="*/ 1164 w 123"/>
                <a:gd name="T65" fmla="*/ 1629 h 118"/>
                <a:gd name="T66" fmla="*/ 1022 w 123"/>
                <a:gd name="T67" fmla="*/ 1864 h 118"/>
                <a:gd name="T68" fmla="*/ 742 w 123"/>
                <a:gd name="T69" fmla="*/ 1561 h 118"/>
                <a:gd name="T70" fmla="*/ 742 w 123"/>
                <a:gd name="T71" fmla="*/ 2595 h 118"/>
                <a:gd name="T72" fmla="*/ 451 w 123"/>
                <a:gd name="T73" fmla="*/ 2595 h 118"/>
                <a:gd name="T74" fmla="*/ 451 w 123"/>
                <a:gd name="T75" fmla="*/ 1732 h 118"/>
                <a:gd name="T76" fmla="*/ 191 w 123"/>
                <a:gd name="T77" fmla="*/ 1974 h 118"/>
                <a:gd name="T78" fmla="*/ 0 w 123"/>
                <a:gd name="T79" fmla="*/ 1725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
                <a:gd name="T121" fmla="*/ 0 h 118"/>
                <a:gd name="T122" fmla="*/ 123 w 123"/>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 h="118">
                  <a:moveTo>
                    <a:pt x="78" y="0"/>
                  </a:moveTo>
                  <a:cubicBezTo>
                    <a:pt x="94" y="1"/>
                    <a:pt x="94" y="1"/>
                    <a:pt x="94" y="1"/>
                  </a:cubicBezTo>
                  <a:cubicBezTo>
                    <a:pt x="96" y="2"/>
                    <a:pt x="97" y="2"/>
                    <a:pt x="97" y="3"/>
                  </a:cubicBezTo>
                  <a:cubicBezTo>
                    <a:pt x="97" y="4"/>
                    <a:pt x="96" y="5"/>
                    <a:pt x="94" y="6"/>
                  </a:cubicBezTo>
                  <a:cubicBezTo>
                    <a:pt x="94" y="40"/>
                    <a:pt x="94" y="40"/>
                    <a:pt x="94" y="40"/>
                  </a:cubicBezTo>
                  <a:cubicBezTo>
                    <a:pt x="119" y="40"/>
                    <a:pt x="119" y="40"/>
                    <a:pt x="119" y="40"/>
                  </a:cubicBezTo>
                  <a:cubicBezTo>
                    <a:pt x="119" y="55"/>
                    <a:pt x="119" y="55"/>
                    <a:pt x="119" y="55"/>
                  </a:cubicBezTo>
                  <a:cubicBezTo>
                    <a:pt x="94" y="55"/>
                    <a:pt x="94" y="55"/>
                    <a:pt x="94" y="55"/>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5"/>
                    <a:pt x="78" y="55"/>
                    <a:pt x="78" y="55"/>
                  </a:cubicBezTo>
                  <a:cubicBezTo>
                    <a:pt x="57" y="55"/>
                    <a:pt x="57" y="55"/>
                    <a:pt x="57" y="55"/>
                  </a:cubicBezTo>
                  <a:cubicBezTo>
                    <a:pt x="57" y="40"/>
                    <a:pt x="57" y="40"/>
                    <a:pt x="57" y="40"/>
                  </a:cubicBezTo>
                  <a:cubicBezTo>
                    <a:pt x="78" y="40"/>
                    <a:pt x="78" y="40"/>
                    <a:pt x="78" y="40"/>
                  </a:cubicBezTo>
                  <a:cubicBezTo>
                    <a:pt x="78" y="0"/>
                    <a:pt x="78" y="0"/>
                    <a:pt x="78" y="0"/>
                  </a:cubicBezTo>
                  <a:moveTo>
                    <a:pt x="0" y="78"/>
                  </a:moveTo>
                  <a:cubicBezTo>
                    <a:pt x="15" y="69"/>
                    <a:pt x="28" y="56"/>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9" y="6"/>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2" y="76"/>
                    <a:pt x="37" y="71"/>
                  </a:cubicBezTo>
                  <a:cubicBezTo>
                    <a:pt x="37" y="118"/>
                    <a:pt x="37" y="118"/>
                    <a:pt x="37" y="118"/>
                  </a:cubicBezTo>
                  <a:cubicBezTo>
                    <a:pt x="23" y="118"/>
                    <a:pt x="23" y="118"/>
                    <a:pt x="23" y="118"/>
                  </a:cubicBezTo>
                  <a:cubicBezTo>
                    <a:pt x="23" y="79"/>
                    <a:pt x="23" y="79"/>
                    <a:pt x="23" y="79"/>
                  </a:cubicBezTo>
                  <a:cubicBezTo>
                    <a:pt x="17" y="84"/>
                    <a:pt x="14" y="87"/>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69" name="Freeform 19"/>
            <p:cNvSpPr>
              <a:spLocks/>
            </p:cNvSpPr>
            <p:nvPr/>
          </p:nvSpPr>
          <p:spPr bwMode="auto">
            <a:xfrm>
              <a:off x="2363" y="2968"/>
              <a:ext cx="70" cy="90"/>
            </a:xfrm>
            <a:custGeom>
              <a:avLst/>
              <a:gdLst>
                <a:gd name="T0" fmla="*/ 57 w 70"/>
                <a:gd name="T1" fmla="*/ 90 h 90"/>
                <a:gd name="T2" fmla="*/ 11 w 70"/>
                <a:gd name="T3" fmla="*/ 18 h 90"/>
                <a:gd name="T4" fmla="*/ 11 w 70"/>
                <a:gd name="T5" fmla="*/ 90 h 90"/>
                <a:gd name="T6" fmla="*/ 0 w 70"/>
                <a:gd name="T7" fmla="*/ 90 h 90"/>
                <a:gd name="T8" fmla="*/ 0 w 70"/>
                <a:gd name="T9" fmla="*/ 0 h 90"/>
                <a:gd name="T10" fmla="*/ 13 w 70"/>
                <a:gd name="T11" fmla="*/ 0 h 90"/>
                <a:gd name="T12" fmla="*/ 59 w 70"/>
                <a:gd name="T13" fmla="*/ 73 h 90"/>
                <a:gd name="T14" fmla="*/ 59 w 70"/>
                <a:gd name="T15" fmla="*/ 0 h 90"/>
                <a:gd name="T16" fmla="*/ 70 w 70"/>
                <a:gd name="T17" fmla="*/ 0 h 90"/>
                <a:gd name="T18" fmla="*/ 70 w 70"/>
                <a:gd name="T19" fmla="*/ 90 h 90"/>
                <a:gd name="T20" fmla="*/ 57 w 70"/>
                <a:gd name="T21" fmla="*/ 9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90"/>
                <a:gd name="T35" fmla="*/ 70 w 70"/>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90">
                  <a:moveTo>
                    <a:pt x="57" y="90"/>
                  </a:moveTo>
                  <a:lnTo>
                    <a:pt x="11" y="18"/>
                  </a:lnTo>
                  <a:lnTo>
                    <a:pt x="11" y="90"/>
                  </a:lnTo>
                  <a:lnTo>
                    <a:pt x="0" y="90"/>
                  </a:lnTo>
                  <a:lnTo>
                    <a:pt x="0" y="0"/>
                  </a:lnTo>
                  <a:lnTo>
                    <a:pt x="13" y="0"/>
                  </a:lnTo>
                  <a:lnTo>
                    <a:pt x="59" y="73"/>
                  </a:lnTo>
                  <a:lnTo>
                    <a:pt x="59" y="0"/>
                  </a:lnTo>
                  <a:lnTo>
                    <a:pt x="70" y="0"/>
                  </a:lnTo>
                  <a:lnTo>
                    <a:pt x="70" y="90"/>
                  </a:lnTo>
                  <a:lnTo>
                    <a:pt x="57" y="9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0" name="Freeform 20"/>
            <p:cNvSpPr>
              <a:spLocks/>
            </p:cNvSpPr>
            <p:nvPr/>
          </p:nvSpPr>
          <p:spPr bwMode="auto">
            <a:xfrm>
              <a:off x="2363" y="2968"/>
              <a:ext cx="70" cy="90"/>
            </a:xfrm>
            <a:custGeom>
              <a:avLst/>
              <a:gdLst>
                <a:gd name="T0" fmla="*/ 57 w 70"/>
                <a:gd name="T1" fmla="*/ 90 h 90"/>
                <a:gd name="T2" fmla="*/ 11 w 70"/>
                <a:gd name="T3" fmla="*/ 18 h 90"/>
                <a:gd name="T4" fmla="*/ 11 w 70"/>
                <a:gd name="T5" fmla="*/ 90 h 90"/>
                <a:gd name="T6" fmla="*/ 0 w 70"/>
                <a:gd name="T7" fmla="*/ 90 h 90"/>
                <a:gd name="T8" fmla="*/ 0 w 70"/>
                <a:gd name="T9" fmla="*/ 0 h 90"/>
                <a:gd name="T10" fmla="*/ 13 w 70"/>
                <a:gd name="T11" fmla="*/ 0 h 90"/>
                <a:gd name="T12" fmla="*/ 59 w 70"/>
                <a:gd name="T13" fmla="*/ 73 h 90"/>
                <a:gd name="T14" fmla="*/ 59 w 70"/>
                <a:gd name="T15" fmla="*/ 0 h 90"/>
                <a:gd name="T16" fmla="*/ 70 w 70"/>
                <a:gd name="T17" fmla="*/ 0 h 90"/>
                <a:gd name="T18" fmla="*/ 70 w 70"/>
                <a:gd name="T19" fmla="*/ 90 h 90"/>
                <a:gd name="T20" fmla="*/ 57 w 70"/>
                <a:gd name="T21" fmla="*/ 9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90"/>
                <a:gd name="T35" fmla="*/ 70 w 70"/>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90">
                  <a:moveTo>
                    <a:pt x="57" y="90"/>
                  </a:moveTo>
                  <a:lnTo>
                    <a:pt x="11" y="18"/>
                  </a:lnTo>
                  <a:lnTo>
                    <a:pt x="11" y="90"/>
                  </a:lnTo>
                  <a:lnTo>
                    <a:pt x="0" y="90"/>
                  </a:lnTo>
                  <a:lnTo>
                    <a:pt x="0" y="0"/>
                  </a:lnTo>
                  <a:lnTo>
                    <a:pt x="13" y="0"/>
                  </a:lnTo>
                  <a:lnTo>
                    <a:pt x="59" y="73"/>
                  </a:lnTo>
                  <a:lnTo>
                    <a:pt x="59" y="0"/>
                  </a:lnTo>
                  <a:lnTo>
                    <a:pt x="70" y="0"/>
                  </a:lnTo>
                  <a:lnTo>
                    <a:pt x="70" y="90"/>
                  </a:lnTo>
                  <a:lnTo>
                    <a:pt x="57"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1" name="Freeform 21"/>
            <p:cNvSpPr>
              <a:spLocks noEditPoints="1"/>
            </p:cNvSpPr>
            <p:nvPr/>
          </p:nvSpPr>
          <p:spPr bwMode="auto">
            <a:xfrm>
              <a:off x="2447" y="2990"/>
              <a:ext cx="62" cy="71"/>
            </a:xfrm>
            <a:custGeom>
              <a:avLst/>
              <a:gdLst>
                <a:gd name="T0" fmla="*/ 1140 w 54"/>
                <a:gd name="T1" fmla="*/ 277 h 62"/>
                <a:gd name="T2" fmla="*/ 839 w 54"/>
                <a:gd name="T3" fmla="*/ 1 h 62"/>
                <a:gd name="T4" fmla="*/ 543 w 54"/>
                <a:gd name="T5" fmla="*/ 0 h 62"/>
                <a:gd name="T6" fmla="*/ 313 w 54"/>
                <a:gd name="T7" fmla="*/ 3 h 62"/>
                <a:gd name="T8" fmla="*/ 104 w 54"/>
                <a:gd name="T9" fmla="*/ 317 h 62"/>
                <a:gd name="T10" fmla="*/ 3 w 54"/>
                <a:gd name="T11" fmla="*/ 431 h 62"/>
                <a:gd name="T12" fmla="*/ 286 w 54"/>
                <a:gd name="T13" fmla="*/ 431 h 62"/>
                <a:gd name="T14" fmla="*/ 543 w 54"/>
                <a:gd name="T15" fmla="*/ 190 h 62"/>
                <a:gd name="T16" fmla="*/ 933 w 54"/>
                <a:gd name="T17" fmla="*/ 317 h 62"/>
                <a:gd name="T18" fmla="*/ 933 w 54"/>
                <a:gd name="T19" fmla="*/ 476 h 62"/>
                <a:gd name="T20" fmla="*/ 821 w 54"/>
                <a:gd name="T21" fmla="*/ 606 h 62"/>
                <a:gd name="T22" fmla="*/ 313 w 54"/>
                <a:gd name="T23" fmla="*/ 648 h 62"/>
                <a:gd name="T24" fmla="*/ 1 w 54"/>
                <a:gd name="T25" fmla="*/ 973 h 62"/>
                <a:gd name="T26" fmla="*/ 497 w 54"/>
                <a:gd name="T27" fmla="*/ 1409 h 62"/>
                <a:gd name="T28" fmla="*/ 943 w 54"/>
                <a:gd name="T29" fmla="*/ 1198 h 62"/>
                <a:gd name="T30" fmla="*/ 1130 w 54"/>
                <a:gd name="T31" fmla="*/ 1409 h 62"/>
                <a:gd name="T32" fmla="*/ 1297 w 54"/>
                <a:gd name="T33" fmla="*/ 1372 h 62"/>
                <a:gd name="T34" fmla="*/ 1297 w 54"/>
                <a:gd name="T35" fmla="*/ 1230 h 62"/>
                <a:gd name="T36" fmla="*/ 1140 w 54"/>
                <a:gd name="T37" fmla="*/ 1157 h 62"/>
                <a:gd name="T38" fmla="*/ 1140 w 54"/>
                <a:gd name="T39" fmla="*/ 277 h 62"/>
                <a:gd name="T40" fmla="*/ 943 w 54"/>
                <a:gd name="T41" fmla="*/ 960 h 62"/>
                <a:gd name="T42" fmla="*/ 473 w 54"/>
                <a:gd name="T43" fmla="*/ 1230 h 62"/>
                <a:gd name="T44" fmla="*/ 238 w 54"/>
                <a:gd name="T45" fmla="*/ 973 h 62"/>
                <a:gd name="T46" fmla="*/ 377 w 54"/>
                <a:gd name="T47" fmla="*/ 819 h 62"/>
                <a:gd name="T48" fmla="*/ 943 w 54"/>
                <a:gd name="T49" fmla="*/ 715 h 62"/>
                <a:gd name="T50" fmla="*/ 943 w 54"/>
                <a:gd name="T51" fmla="*/ 960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62"/>
                <a:gd name="T80" fmla="*/ 54 w 54"/>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62">
                  <a:moveTo>
                    <a:pt x="48" y="12"/>
                  </a:moveTo>
                  <a:cubicBezTo>
                    <a:pt x="48" y="7"/>
                    <a:pt x="42" y="3"/>
                    <a:pt x="35" y="1"/>
                  </a:cubicBezTo>
                  <a:cubicBezTo>
                    <a:pt x="31" y="1"/>
                    <a:pt x="27" y="0"/>
                    <a:pt x="23" y="0"/>
                  </a:cubicBezTo>
                  <a:cubicBezTo>
                    <a:pt x="20" y="1"/>
                    <a:pt x="16" y="2"/>
                    <a:pt x="13" y="3"/>
                  </a:cubicBezTo>
                  <a:cubicBezTo>
                    <a:pt x="7" y="6"/>
                    <a:pt x="4" y="11"/>
                    <a:pt x="4" y="14"/>
                  </a:cubicBezTo>
                  <a:cubicBezTo>
                    <a:pt x="3" y="19"/>
                    <a:pt x="3" y="19"/>
                    <a:pt x="3" y="19"/>
                  </a:cubicBezTo>
                  <a:cubicBezTo>
                    <a:pt x="12" y="19"/>
                    <a:pt x="12" y="19"/>
                    <a:pt x="12" y="19"/>
                  </a:cubicBezTo>
                  <a:cubicBezTo>
                    <a:pt x="12" y="17"/>
                    <a:pt x="13" y="9"/>
                    <a:pt x="23" y="9"/>
                  </a:cubicBezTo>
                  <a:cubicBezTo>
                    <a:pt x="29" y="8"/>
                    <a:pt x="38" y="10"/>
                    <a:pt x="38" y="14"/>
                  </a:cubicBezTo>
                  <a:cubicBezTo>
                    <a:pt x="38" y="21"/>
                    <a:pt x="38" y="21"/>
                    <a:pt x="38" y="21"/>
                  </a:cubicBezTo>
                  <a:cubicBezTo>
                    <a:pt x="38" y="24"/>
                    <a:pt x="35" y="25"/>
                    <a:pt x="34" y="26"/>
                  </a:cubicBezTo>
                  <a:cubicBezTo>
                    <a:pt x="28" y="27"/>
                    <a:pt x="23" y="26"/>
                    <a:pt x="13" y="29"/>
                  </a:cubicBezTo>
                  <a:cubicBezTo>
                    <a:pt x="7" y="31"/>
                    <a:pt x="1" y="34"/>
                    <a:pt x="1" y="44"/>
                  </a:cubicBezTo>
                  <a:cubicBezTo>
                    <a:pt x="0" y="55"/>
                    <a:pt x="8" y="62"/>
                    <a:pt x="21" y="62"/>
                  </a:cubicBezTo>
                  <a:cubicBezTo>
                    <a:pt x="29" y="61"/>
                    <a:pt x="34" y="57"/>
                    <a:pt x="39" y="53"/>
                  </a:cubicBezTo>
                  <a:cubicBezTo>
                    <a:pt x="39" y="57"/>
                    <a:pt x="42" y="61"/>
                    <a:pt x="47" y="62"/>
                  </a:cubicBezTo>
                  <a:cubicBezTo>
                    <a:pt x="54" y="61"/>
                    <a:pt x="54" y="61"/>
                    <a:pt x="54" y="61"/>
                  </a:cubicBezTo>
                  <a:cubicBezTo>
                    <a:pt x="54" y="54"/>
                    <a:pt x="54" y="54"/>
                    <a:pt x="54" y="54"/>
                  </a:cubicBezTo>
                  <a:cubicBezTo>
                    <a:pt x="51"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2" name="Freeform 22"/>
            <p:cNvSpPr>
              <a:spLocks/>
            </p:cNvSpPr>
            <p:nvPr/>
          </p:nvSpPr>
          <p:spPr bwMode="auto">
            <a:xfrm>
              <a:off x="2513" y="2976"/>
              <a:ext cx="30" cy="85"/>
            </a:xfrm>
            <a:custGeom>
              <a:avLst/>
              <a:gdLst>
                <a:gd name="T0" fmla="*/ 466 w 26"/>
                <a:gd name="T1" fmla="*/ 264 h 75"/>
                <a:gd name="T2" fmla="*/ 689 w 26"/>
                <a:gd name="T3" fmla="*/ 264 h 75"/>
                <a:gd name="T4" fmla="*/ 689 w 26"/>
                <a:gd name="T5" fmla="*/ 394 h 75"/>
                <a:gd name="T6" fmla="*/ 466 w 26"/>
                <a:gd name="T7" fmla="*/ 394 h 75"/>
                <a:gd name="T8" fmla="*/ 466 w 26"/>
                <a:gd name="T9" fmla="*/ 1117 h 75"/>
                <a:gd name="T10" fmla="*/ 689 w 26"/>
                <a:gd name="T11" fmla="*/ 1181 h 75"/>
                <a:gd name="T12" fmla="*/ 689 w 26"/>
                <a:gd name="T13" fmla="*/ 1312 h 75"/>
                <a:gd name="T14" fmla="*/ 429 w 26"/>
                <a:gd name="T15" fmla="*/ 1338 h 75"/>
                <a:gd name="T16" fmla="*/ 210 w 26"/>
                <a:gd name="T17" fmla="*/ 1187 h 75"/>
                <a:gd name="T18" fmla="*/ 210 w 26"/>
                <a:gd name="T19" fmla="*/ 394 h 75"/>
                <a:gd name="T20" fmla="*/ 0 w 26"/>
                <a:gd name="T21" fmla="*/ 394 h 75"/>
                <a:gd name="T22" fmla="*/ 0 w 26"/>
                <a:gd name="T23" fmla="*/ 264 h 75"/>
                <a:gd name="T24" fmla="*/ 210 w 26"/>
                <a:gd name="T25" fmla="*/ 264 h 75"/>
                <a:gd name="T26" fmla="*/ 210 w 26"/>
                <a:gd name="T27" fmla="*/ 0 h 75"/>
                <a:gd name="T28" fmla="*/ 466 w 26"/>
                <a:gd name="T29" fmla="*/ 0 h 75"/>
                <a:gd name="T30" fmla="*/ 466 w 26"/>
                <a:gd name="T31" fmla="*/ 264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5"/>
                <a:gd name="T50" fmla="*/ 26 w 2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5">
                  <a:moveTo>
                    <a:pt x="17" y="15"/>
                  </a:moveTo>
                  <a:cubicBezTo>
                    <a:pt x="26" y="15"/>
                    <a:pt x="26" y="15"/>
                    <a:pt x="26" y="15"/>
                  </a:cubicBezTo>
                  <a:cubicBezTo>
                    <a:pt x="26" y="23"/>
                    <a:pt x="26" y="23"/>
                    <a:pt x="26" y="23"/>
                  </a:cubicBezTo>
                  <a:cubicBezTo>
                    <a:pt x="17" y="23"/>
                    <a:pt x="17" y="23"/>
                    <a:pt x="17" y="23"/>
                  </a:cubicBezTo>
                  <a:cubicBezTo>
                    <a:pt x="17" y="63"/>
                    <a:pt x="17" y="63"/>
                    <a:pt x="17" y="63"/>
                  </a:cubicBezTo>
                  <a:cubicBezTo>
                    <a:pt x="17" y="67"/>
                    <a:pt x="21" y="67"/>
                    <a:pt x="26" y="66"/>
                  </a:cubicBezTo>
                  <a:cubicBezTo>
                    <a:pt x="26" y="74"/>
                    <a:pt x="26" y="74"/>
                    <a:pt x="26" y="74"/>
                  </a:cubicBezTo>
                  <a:cubicBezTo>
                    <a:pt x="23" y="75"/>
                    <a:pt x="20" y="75"/>
                    <a:pt x="16"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7" y="0"/>
                    <a:pt x="17" y="0"/>
                    <a:pt x="17" y="0"/>
                  </a:cubicBezTo>
                  <a:cubicBezTo>
                    <a:pt x="17" y="15"/>
                    <a:pt x="17" y="15"/>
                    <a:pt x="17" y="1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3" name="Freeform 23"/>
            <p:cNvSpPr>
              <a:spLocks noEditPoints="1"/>
            </p:cNvSpPr>
            <p:nvPr/>
          </p:nvSpPr>
          <p:spPr bwMode="auto">
            <a:xfrm>
              <a:off x="2554" y="2968"/>
              <a:ext cx="10" cy="90"/>
            </a:xfrm>
            <a:custGeom>
              <a:avLst/>
              <a:gdLst>
                <a:gd name="T0" fmla="*/ 0 w 10"/>
                <a:gd name="T1" fmla="*/ 0 h 90"/>
                <a:gd name="T2" fmla="*/ 10 w 10"/>
                <a:gd name="T3" fmla="*/ 0 h 90"/>
                <a:gd name="T4" fmla="*/ 10 w 10"/>
                <a:gd name="T5" fmla="*/ 12 h 90"/>
                <a:gd name="T6" fmla="*/ 0 w 10"/>
                <a:gd name="T7" fmla="*/ 12 h 90"/>
                <a:gd name="T8" fmla="*/ 0 w 10"/>
                <a:gd name="T9" fmla="*/ 0 h 90"/>
                <a:gd name="T10" fmla="*/ 0 w 10"/>
                <a:gd name="T11" fmla="*/ 25 h 90"/>
                <a:gd name="T12" fmla="*/ 10 w 10"/>
                <a:gd name="T13" fmla="*/ 25 h 90"/>
                <a:gd name="T14" fmla="*/ 10 w 10"/>
                <a:gd name="T15" fmla="*/ 90 h 90"/>
                <a:gd name="T16" fmla="*/ 0 w 10"/>
                <a:gd name="T17" fmla="*/ 90 h 90"/>
                <a:gd name="T18" fmla="*/ 0 w 10"/>
                <a:gd name="T19" fmla="*/ 25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0"/>
                <a:gd name="T32" fmla="*/ 10 w 10"/>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0">
                  <a:moveTo>
                    <a:pt x="0" y="0"/>
                  </a:moveTo>
                  <a:lnTo>
                    <a:pt x="10" y="0"/>
                  </a:lnTo>
                  <a:lnTo>
                    <a:pt x="10" y="12"/>
                  </a:lnTo>
                  <a:lnTo>
                    <a:pt x="0" y="12"/>
                  </a:lnTo>
                  <a:lnTo>
                    <a:pt x="0" y="0"/>
                  </a:lnTo>
                  <a:close/>
                  <a:moveTo>
                    <a:pt x="0" y="25"/>
                  </a:moveTo>
                  <a:lnTo>
                    <a:pt x="10" y="25"/>
                  </a:lnTo>
                  <a:lnTo>
                    <a:pt x="10" y="90"/>
                  </a:lnTo>
                  <a:lnTo>
                    <a:pt x="0" y="90"/>
                  </a:lnTo>
                  <a:lnTo>
                    <a:pt x="0" y="2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4" name="Freeform 24"/>
            <p:cNvSpPr>
              <a:spLocks noEditPoints="1"/>
            </p:cNvSpPr>
            <p:nvPr/>
          </p:nvSpPr>
          <p:spPr bwMode="auto">
            <a:xfrm>
              <a:off x="2578" y="2990"/>
              <a:ext cx="59" cy="71"/>
            </a:xfrm>
            <a:custGeom>
              <a:avLst/>
              <a:gdLst>
                <a:gd name="T0" fmla="*/ 95 w 52"/>
                <a:gd name="T1" fmla="*/ 1157 h 62"/>
                <a:gd name="T2" fmla="*/ 491 w 52"/>
                <a:gd name="T3" fmla="*/ 1409 h 62"/>
                <a:gd name="T4" fmla="*/ 840 w 52"/>
                <a:gd name="T5" fmla="*/ 1157 h 62"/>
                <a:gd name="T6" fmla="*/ 951 w 52"/>
                <a:gd name="T7" fmla="*/ 715 h 62"/>
                <a:gd name="T8" fmla="*/ 840 w 52"/>
                <a:gd name="T9" fmla="*/ 277 h 62"/>
                <a:gd name="T10" fmla="*/ 491 w 52"/>
                <a:gd name="T11" fmla="*/ 0 h 62"/>
                <a:gd name="T12" fmla="*/ 95 w 52"/>
                <a:gd name="T13" fmla="*/ 277 h 62"/>
                <a:gd name="T14" fmla="*/ 0 w 52"/>
                <a:gd name="T15" fmla="*/ 715 h 62"/>
                <a:gd name="T16" fmla="*/ 95 w 52"/>
                <a:gd name="T17" fmla="*/ 1157 h 62"/>
                <a:gd name="T18" fmla="*/ 491 w 52"/>
                <a:gd name="T19" fmla="*/ 1198 h 62"/>
                <a:gd name="T20" fmla="*/ 231 w 52"/>
                <a:gd name="T21" fmla="*/ 973 h 62"/>
                <a:gd name="T22" fmla="*/ 159 w 52"/>
                <a:gd name="T23" fmla="*/ 715 h 62"/>
                <a:gd name="T24" fmla="*/ 231 w 52"/>
                <a:gd name="T25" fmla="*/ 416 h 62"/>
                <a:gd name="T26" fmla="*/ 491 w 52"/>
                <a:gd name="T27" fmla="*/ 218 h 62"/>
                <a:gd name="T28" fmla="*/ 717 w 52"/>
                <a:gd name="T29" fmla="*/ 416 h 62"/>
                <a:gd name="T30" fmla="*/ 767 w 52"/>
                <a:gd name="T31" fmla="*/ 715 h 62"/>
                <a:gd name="T32" fmla="*/ 717 w 52"/>
                <a:gd name="T33" fmla="*/ 973 h 62"/>
                <a:gd name="T34" fmla="*/ 491 w 52"/>
                <a:gd name="T35" fmla="*/ 1198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1"/>
                  </a:moveTo>
                  <a:cubicBezTo>
                    <a:pt x="9" y="59"/>
                    <a:pt x="18" y="62"/>
                    <a:pt x="26" y="62"/>
                  </a:cubicBezTo>
                  <a:cubicBezTo>
                    <a:pt x="34" y="62"/>
                    <a:pt x="42" y="59"/>
                    <a:pt x="47" y="51"/>
                  </a:cubicBezTo>
                  <a:cubicBezTo>
                    <a:pt x="51" y="45"/>
                    <a:pt x="52" y="38"/>
                    <a:pt x="52" y="31"/>
                  </a:cubicBezTo>
                  <a:cubicBezTo>
                    <a:pt x="52" y="24"/>
                    <a:pt x="51" y="17"/>
                    <a:pt x="47" y="12"/>
                  </a:cubicBezTo>
                  <a:cubicBezTo>
                    <a:pt x="42" y="3"/>
                    <a:pt x="34" y="0"/>
                    <a:pt x="26" y="0"/>
                  </a:cubicBezTo>
                  <a:cubicBezTo>
                    <a:pt x="18" y="0"/>
                    <a:pt x="9" y="3"/>
                    <a:pt x="5" y="12"/>
                  </a:cubicBezTo>
                  <a:cubicBezTo>
                    <a:pt x="1" y="17"/>
                    <a:pt x="0" y="24"/>
                    <a:pt x="0" y="31"/>
                  </a:cubicBezTo>
                  <a:cubicBezTo>
                    <a:pt x="0" y="38"/>
                    <a:pt x="1" y="45"/>
                    <a:pt x="5" y="51"/>
                  </a:cubicBezTo>
                  <a:moveTo>
                    <a:pt x="26" y="53"/>
                  </a:moveTo>
                  <a:cubicBezTo>
                    <a:pt x="21" y="53"/>
                    <a:pt x="15" y="50"/>
                    <a:pt x="12" y="44"/>
                  </a:cubicBezTo>
                  <a:cubicBezTo>
                    <a:pt x="11" y="40"/>
                    <a:pt x="9" y="35"/>
                    <a:pt x="9" y="31"/>
                  </a:cubicBezTo>
                  <a:cubicBezTo>
                    <a:pt x="9" y="27"/>
                    <a:pt x="11" y="23"/>
                    <a:pt x="12" y="18"/>
                  </a:cubicBezTo>
                  <a:cubicBezTo>
                    <a:pt x="15" y="12"/>
                    <a:pt x="21" y="9"/>
                    <a:pt x="26" y="10"/>
                  </a:cubicBezTo>
                  <a:cubicBezTo>
                    <a:pt x="31" y="10"/>
                    <a:pt x="37" y="12"/>
                    <a:pt x="39" y="18"/>
                  </a:cubicBezTo>
                  <a:cubicBezTo>
                    <a:pt x="41" y="23"/>
                    <a:pt x="42" y="27"/>
                    <a:pt x="42" y="31"/>
                  </a:cubicBezTo>
                  <a:cubicBezTo>
                    <a:pt x="42" y="35"/>
                    <a:pt x="41" y="40"/>
                    <a:pt x="39"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5" name="Freeform 25"/>
            <p:cNvSpPr>
              <a:spLocks/>
            </p:cNvSpPr>
            <p:nvPr/>
          </p:nvSpPr>
          <p:spPr bwMode="auto">
            <a:xfrm>
              <a:off x="2651" y="2990"/>
              <a:ext cx="53" cy="68"/>
            </a:xfrm>
            <a:custGeom>
              <a:avLst/>
              <a:gdLst>
                <a:gd name="T0" fmla="*/ 279 w 46"/>
                <a:gd name="T1" fmla="*/ 2 h 59"/>
                <a:gd name="T2" fmla="*/ 279 w 46"/>
                <a:gd name="T3" fmla="*/ 242 h 59"/>
                <a:gd name="T4" fmla="*/ 426 w 46"/>
                <a:gd name="T5" fmla="*/ 3 h 59"/>
                <a:gd name="T6" fmla="*/ 680 w 46"/>
                <a:gd name="T7" fmla="*/ 0 h 59"/>
                <a:gd name="T8" fmla="*/ 997 w 46"/>
                <a:gd name="T9" fmla="*/ 2 h 59"/>
                <a:gd name="T10" fmla="*/ 1189 w 46"/>
                <a:gd name="T11" fmla="*/ 391 h 59"/>
                <a:gd name="T12" fmla="*/ 1189 w 46"/>
                <a:gd name="T13" fmla="*/ 1536 h 59"/>
                <a:gd name="T14" fmla="*/ 997 w 46"/>
                <a:gd name="T15" fmla="*/ 1536 h 59"/>
                <a:gd name="T16" fmla="*/ 997 w 46"/>
                <a:gd name="T17" fmla="*/ 494 h 59"/>
                <a:gd name="T18" fmla="*/ 656 w 46"/>
                <a:gd name="T19" fmla="*/ 242 h 59"/>
                <a:gd name="T20" fmla="*/ 279 w 46"/>
                <a:gd name="T21" fmla="*/ 756 h 59"/>
                <a:gd name="T22" fmla="*/ 279 w 46"/>
                <a:gd name="T23" fmla="*/ 1536 h 59"/>
                <a:gd name="T24" fmla="*/ 0 w 46"/>
                <a:gd name="T25" fmla="*/ 1536 h 59"/>
                <a:gd name="T26" fmla="*/ 0 w 46"/>
                <a:gd name="T27" fmla="*/ 2 h 59"/>
                <a:gd name="T28" fmla="*/ 279 w 46"/>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9"/>
                <a:gd name="T47" fmla="*/ 46 w 46"/>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9">
                  <a:moveTo>
                    <a:pt x="10" y="2"/>
                  </a:moveTo>
                  <a:cubicBezTo>
                    <a:pt x="10" y="9"/>
                    <a:pt x="10" y="9"/>
                    <a:pt x="10" y="9"/>
                  </a:cubicBezTo>
                  <a:cubicBezTo>
                    <a:pt x="11" y="7"/>
                    <a:pt x="14" y="4"/>
                    <a:pt x="16" y="3"/>
                  </a:cubicBezTo>
                  <a:cubicBezTo>
                    <a:pt x="19" y="1"/>
                    <a:pt x="23" y="0"/>
                    <a:pt x="27" y="0"/>
                  </a:cubicBezTo>
                  <a:cubicBezTo>
                    <a:pt x="32" y="1"/>
                    <a:pt x="35" y="1"/>
                    <a:pt x="37" y="2"/>
                  </a:cubicBezTo>
                  <a:cubicBezTo>
                    <a:pt x="40" y="3"/>
                    <a:pt x="45" y="6"/>
                    <a:pt x="46" y="15"/>
                  </a:cubicBezTo>
                  <a:cubicBezTo>
                    <a:pt x="46" y="59"/>
                    <a:pt x="46" y="59"/>
                    <a:pt x="46" y="59"/>
                  </a:cubicBezTo>
                  <a:cubicBezTo>
                    <a:pt x="37" y="59"/>
                    <a:pt x="37" y="59"/>
                    <a:pt x="37" y="59"/>
                  </a:cubicBezTo>
                  <a:cubicBezTo>
                    <a:pt x="37" y="19"/>
                    <a:pt x="37" y="19"/>
                    <a:pt x="37" y="19"/>
                  </a:cubicBezTo>
                  <a:cubicBezTo>
                    <a:pt x="37" y="12"/>
                    <a:pt x="32" y="9"/>
                    <a:pt x="25" y="9"/>
                  </a:cubicBezTo>
                  <a:cubicBezTo>
                    <a:pt x="18" y="9"/>
                    <a:pt x="9" y="13"/>
                    <a:pt x="10" y="29"/>
                  </a:cubicBezTo>
                  <a:cubicBezTo>
                    <a:pt x="10" y="59"/>
                    <a:pt x="10" y="59"/>
                    <a:pt x="10" y="59"/>
                  </a:cubicBezTo>
                  <a:cubicBezTo>
                    <a:pt x="0" y="59"/>
                    <a:pt x="0" y="59"/>
                    <a:pt x="0" y="59"/>
                  </a:cubicBezTo>
                  <a:cubicBezTo>
                    <a:pt x="0" y="2"/>
                    <a:pt x="0" y="2"/>
                    <a:pt x="0" y="2"/>
                  </a:cubicBezTo>
                  <a:cubicBezTo>
                    <a:pt x="10" y="2"/>
                    <a:pt x="10" y="2"/>
                    <a:pt x="1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6" name="Freeform 26"/>
            <p:cNvSpPr>
              <a:spLocks noEditPoints="1"/>
            </p:cNvSpPr>
            <p:nvPr/>
          </p:nvSpPr>
          <p:spPr bwMode="auto">
            <a:xfrm>
              <a:off x="2716" y="2990"/>
              <a:ext cx="63" cy="71"/>
            </a:xfrm>
            <a:custGeom>
              <a:avLst/>
              <a:gdLst>
                <a:gd name="T0" fmla="*/ 1097 w 55"/>
                <a:gd name="T1" fmla="*/ 277 h 62"/>
                <a:gd name="T2" fmla="*/ 797 w 55"/>
                <a:gd name="T3" fmla="*/ 1 h 62"/>
                <a:gd name="T4" fmla="*/ 551 w 55"/>
                <a:gd name="T5" fmla="*/ 0 h 62"/>
                <a:gd name="T6" fmla="*/ 286 w 55"/>
                <a:gd name="T7" fmla="*/ 3 h 62"/>
                <a:gd name="T8" fmla="*/ 97 w 55"/>
                <a:gd name="T9" fmla="*/ 317 h 62"/>
                <a:gd name="T10" fmla="*/ 97 w 55"/>
                <a:gd name="T11" fmla="*/ 431 h 62"/>
                <a:gd name="T12" fmla="*/ 279 w 55"/>
                <a:gd name="T13" fmla="*/ 431 h 62"/>
                <a:gd name="T14" fmla="*/ 529 w 55"/>
                <a:gd name="T15" fmla="*/ 190 h 62"/>
                <a:gd name="T16" fmla="*/ 911 w 55"/>
                <a:gd name="T17" fmla="*/ 317 h 62"/>
                <a:gd name="T18" fmla="*/ 911 w 55"/>
                <a:gd name="T19" fmla="*/ 476 h 62"/>
                <a:gd name="T20" fmla="*/ 795 w 55"/>
                <a:gd name="T21" fmla="*/ 606 h 62"/>
                <a:gd name="T22" fmla="*/ 286 w 55"/>
                <a:gd name="T23" fmla="*/ 648 h 62"/>
                <a:gd name="T24" fmla="*/ 1 w 55"/>
                <a:gd name="T25" fmla="*/ 973 h 62"/>
                <a:gd name="T26" fmla="*/ 481 w 55"/>
                <a:gd name="T27" fmla="*/ 1409 h 62"/>
                <a:gd name="T28" fmla="*/ 911 w 55"/>
                <a:gd name="T29" fmla="*/ 1198 h 62"/>
                <a:gd name="T30" fmla="*/ 1086 w 55"/>
                <a:gd name="T31" fmla="*/ 1409 h 62"/>
                <a:gd name="T32" fmla="*/ 1257 w 55"/>
                <a:gd name="T33" fmla="*/ 1372 h 62"/>
                <a:gd name="T34" fmla="*/ 1257 w 55"/>
                <a:gd name="T35" fmla="*/ 1230 h 62"/>
                <a:gd name="T36" fmla="*/ 1097 w 55"/>
                <a:gd name="T37" fmla="*/ 1157 h 62"/>
                <a:gd name="T38" fmla="*/ 1097 w 55"/>
                <a:gd name="T39" fmla="*/ 277 h 62"/>
                <a:gd name="T40" fmla="*/ 911 w 55"/>
                <a:gd name="T41" fmla="*/ 960 h 62"/>
                <a:gd name="T42" fmla="*/ 462 w 55"/>
                <a:gd name="T43" fmla="*/ 1230 h 62"/>
                <a:gd name="T44" fmla="*/ 218 w 55"/>
                <a:gd name="T45" fmla="*/ 973 h 62"/>
                <a:gd name="T46" fmla="*/ 367 w 55"/>
                <a:gd name="T47" fmla="*/ 819 h 62"/>
                <a:gd name="T48" fmla="*/ 911 w 55"/>
                <a:gd name="T49" fmla="*/ 715 h 62"/>
                <a:gd name="T50" fmla="*/ 911 w 55"/>
                <a:gd name="T51" fmla="*/ 960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8" y="12"/>
                  </a:moveTo>
                  <a:cubicBezTo>
                    <a:pt x="48" y="7"/>
                    <a:pt x="42" y="3"/>
                    <a:pt x="35" y="1"/>
                  </a:cubicBezTo>
                  <a:cubicBezTo>
                    <a:pt x="31" y="1"/>
                    <a:pt x="27" y="0"/>
                    <a:pt x="24" y="0"/>
                  </a:cubicBezTo>
                  <a:cubicBezTo>
                    <a:pt x="20" y="1"/>
                    <a:pt x="16" y="2"/>
                    <a:pt x="13" y="3"/>
                  </a:cubicBezTo>
                  <a:cubicBezTo>
                    <a:pt x="7" y="6"/>
                    <a:pt x="5" y="11"/>
                    <a:pt x="4" y="14"/>
                  </a:cubicBezTo>
                  <a:cubicBezTo>
                    <a:pt x="4" y="19"/>
                    <a:pt x="4" y="19"/>
                    <a:pt x="4" y="19"/>
                  </a:cubicBezTo>
                  <a:cubicBezTo>
                    <a:pt x="12" y="19"/>
                    <a:pt x="12" y="19"/>
                    <a:pt x="12" y="19"/>
                  </a:cubicBezTo>
                  <a:cubicBezTo>
                    <a:pt x="12" y="17"/>
                    <a:pt x="13" y="9"/>
                    <a:pt x="23" y="9"/>
                  </a:cubicBezTo>
                  <a:cubicBezTo>
                    <a:pt x="29" y="8"/>
                    <a:pt x="38" y="10"/>
                    <a:pt x="39" y="14"/>
                  </a:cubicBezTo>
                  <a:cubicBezTo>
                    <a:pt x="39" y="21"/>
                    <a:pt x="39" y="21"/>
                    <a:pt x="39" y="21"/>
                  </a:cubicBezTo>
                  <a:cubicBezTo>
                    <a:pt x="39" y="24"/>
                    <a:pt x="35" y="25"/>
                    <a:pt x="34" y="26"/>
                  </a:cubicBezTo>
                  <a:cubicBezTo>
                    <a:pt x="29" y="27"/>
                    <a:pt x="23" y="26"/>
                    <a:pt x="13" y="29"/>
                  </a:cubicBezTo>
                  <a:cubicBezTo>
                    <a:pt x="7" y="31"/>
                    <a:pt x="2" y="34"/>
                    <a:pt x="1" y="44"/>
                  </a:cubicBezTo>
                  <a:cubicBezTo>
                    <a:pt x="0" y="55"/>
                    <a:pt x="8" y="62"/>
                    <a:pt x="21" y="62"/>
                  </a:cubicBezTo>
                  <a:cubicBezTo>
                    <a:pt x="30" y="61"/>
                    <a:pt x="35" y="57"/>
                    <a:pt x="39" y="53"/>
                  </a:cubicBezTo>
                  <a:cubicBezTo>
                    <a:pt x="39" y="57"/>
                    <a:pt x="42" y="61"/>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7" name="Rectangle 27"/>
            <p:cNvSpPr>
              <a:spLocks noChangeArrowheads="1"/>
            </p:cNvSpPr>
            <p:nvPr/>
          </p:nvSpPr>
          <p:spPr bwMode="auto">
            <a:xfrm>
              <a:off x="2789" y="2968"/>
              <a:ext cx="10" cy="90"/>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878" name="Freeform 28"/>
            <p:cNvSpPr>
              <a:spLocks noEditPoints="1"/>
            </p:cNvSpPr>
            <p:nvPr/>
          </p:nvSpPr>
          <p:spPr bwMode="auto">
            <a:xfrm>
              <a:off x="2855" y="2968"/>
              <a:ext cx="72" cy="90"/>
            </a:xfrm>
            <a:custGeom>
              <a:avLst/>
              <a:gdLst>
                <a:gd name="T0" fmla="*/ 0 w 63"/>
                <a:gd name="T1" fmla="*/ 1586 h 79"/>
                <a:gd name="T2" fmla="*/ 213 w 63"/>
                <a:gd name="T3" fmla="*/ 1586 h 79"/>
                <a:gd name="T4" fmla="*/ 213 w 63"/>
                <a:gd name="T5" fmla="*/ 895 h 79"/>
                <a:gd name="T6" fmla="*/ 790 w 63"/>
                <a:gd name="T7" fmla="*/ 895 h 79"/>
                <a:gd name="T8" fmla="*/ 1055 w 63"/>
                <a:gd name="T9" fmla="*/ 1392 h 79"/>
                <a:gd name="T10" fmla="*/ 1087 w 63"/>
                <a:gd name="T11" fmla="*/ 1586 h 79"/>
                <a:gd name="T12" fmla="*/ 1351 w 63"/>
                <a:gd name="T13" fmla="*/ 1586 h 79"/>
                <a:gd name="T14" fmla="*/ 1351 w 63"/>
                <a:gd name="T15" fmla="*/ 1557 h 79"/>
                <a:gd name="T16" fmla="*/ 1265 w 63"/>
                <a:gd name="T17" fmla="*/ 1200 h 79"/>
                <a:gd name="T18" fmla="*/ 1075 w 63"/>
                <a:gd name="T19" fmla="*/ 795 h 79"/>
                <a:gd name="T20" fmla="*/ 1306 w 63"/>
                <a:gd name="T21" fmla="*/ 400 h 79"/>
                <a:gd name="T22" fmla="*/ 767 w 63"/>
                <a:gd name="T23" fmla="*/ 0 h 79"/>
                <a:gd name="T24" fmla="*/ 0 w 63"/>
                <a:gd name="T25" fmla="*/ 0 h 79"/>
                <a:gd name="T26" fmla="*/ 0 w 63"/>
                <a:gd name="T27" fmla="*/ 1586 h 79"/>
                <a:gd name="T28" fmla="*/ 767 w 63"/>
                <a:gd name="T29" fmla="*/ 178 h 79"/>
                <a:gd name="T30" fmla="*/ 1075 w 63"/>
                <a:gd name="T31" fmla="*/ 472 h 79"/>
                <a:gd name="T32" fmla="*/ 767 w 63"/>
                <a:gd name="T33" fmla="*/ 747 h 79"/>
                <a:gd name="T34" fmla="*/ 213 w 63"/>
                <a:gd name="T35" fmla="*/ 747 h 79"/>
                <a:gd name="T36" fmla="*/ 213 w 63"/>
                <a:gd name="T37" fmla="*/ 178 h 79"/>
                <a:gd name="T38" fmla="*/ 767 w 63"/>
                <a:gd name="T39" fmla="*/ 178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79"/>
                <a:gd name="T62" fmla="*/ 63 w 63"/>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79">
                  <a:moveTo>
                    <a:pt x="0" y="79"/>
                  </a:moveTo>
                  <a:cubicBezTo>
                    <a:pt x="10" y="79"/>
                    <a:pt x="10" y="79"/>
                    <a:pt x="10" y="79"/>
                  </a:cubicBezTo>
                  <a:cubicBezTo>
                    <a:pt x="10" y="45"/>
                    <a:pt x="10" y="45"/>
                    <a:pt x="10" y="45"/>
                  </a:cubicBezTo>
                  <a:cubicBezTo>
                    <a:pt x="36" y="45"/>
                    <a:pt x="36" y="45"/>
                    <a:pt x="36" y="45"/>
                  </a:cubicBezTo>
                  <a:cubicBezTo>
                    <a:pt x="52" y="45"/>
                    <a:pt x="48" y="60"/>
                    <a:pt x="49" y="69"/>
                  </a:cubicBezTo>
                  <a:cubicBezTo>
                    <a:pt x="49" y="72"/>
                    <a:pt x="50" y="76"/>
                    <a:pt x="51" y="79"/>
                  </a:cubicBezTo>
                  <a:cubicBezTo>
                    <a:pt x="63" y="79"/>
                    <a:pt x="63" y="79"/>
                    <a:pt x="63" y="79"/>
                  </a:cubicBezTo>
                  <a:cubicBezTo>
                    <a:pt x="63" y="77"/>
                    <a:pt x="63" y="77"/>
                    <a:pt x="63" y="77"/>
                  </a:cubicBezTo>
                  <a:cubicBezTo>
                    <a:pt x="60" y="74"/>
                    <a:pt x="59" y="70"/>
                    <a:pt x="59" y="60"/>
                  </a:cubicBezTo>
                  <a:cubicBezTo>
                    <a:pt x="59" y="47"/>
                    <a:pt x="58" y="45"/>
                    <a:pt x="50" y="40"/>
                  </a:cubicBezTo>
                  <a:cubicBezTo>
                    <a:pt x="58" y="34"/>
                    <a:pt x="61" y="30"/>
                    <a:pt x="60" y="20"/>
                  </a:cubicBezTo>
                  <a:cubicBezTo>
                    <a:pt x="59" y="2"/>
                    <a:pt x="47" y="0"/>
                    <a:pt x="35" y="0"/>
                  </a:cubicBezTo>
                  <a:cubicBezTo>
                    <a:pt x="0" y="0"/>
                    <a:pt x="0" y="0"/>
                    <a:pt x="0" y="0"/>
                  </a:cubicBezTo>
                  <a:cubicBezTo>
                    <a:pt x="0" y="79"/>
                    <a:pt x="0" y="79"/>
                    <a:pt x="0" y="79"/>
                  </a:cubicBezTo>
                  <a:moveTo>
                    <a:pt x="35" y="9"/>
                  </a:moveTo>
                  <a:cubicBezTo>
                    <a:pt x="42" y="9"/>
                    <a:pt x="51" y="11"/>
                    <a:pt x="50" y="24"/>
                  </a:cubicBezTo>
                  <a:cubicBezTo>
                    <a:pt x="49" y="34"/>
                    <a:pt x="42" y="36"/>
                    <a:pt x="35" y="36"/>
                  </a:cubicBezTo>
                  <a:cubicBezTo>
                    <a:pt x="10" y="36"/>
                    <a:pt x="10" y="36"/>
                    <a:pt x="10" y="36"/>
                  </a:cubicBezTo>
                  <a:cubicBezTo>
                    <a:pt x="10" y="9"/>
                    <a:pt x="10" y="9"/>
                    <a:pt x="10" y="9"/>
                  </a:cubicBezTo>
                  <a:lnTo>
                    <a:pt x="35"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79" name="Freeform 29"/>
            <p:cNvSpPr>
              <a:spLocks noEditPoints="1"/>
            </p:cNvSpPr>
            <p:nvPr/>
          </p:nvSpPr>
          <p:spPr bwMode="auto">
            <a:xfrm>
              <a:off x="2937" y="2990"/>
              <a:ext cx="60" cy="71"/>
            </a:xfrm>
            <a:custGeom>
              <a:avLst/>
              <a:gdLst>
                <a:gd name="T0" fmla="*/ 1101 w 52"/>
                <a:gd name="T1" fmla="*/ 606 h 62"/>
                <a:gd name="T2" fmla="*/ 1014 w 52"/>
                <a:gd name="T3" fmla="*/ 286 h 62"/>
                <a:gd name="T4" fmla="*/ 760 w 52"/>
                <a:gd name="T5" fmla="*/ 166 h 62"/>
                <a:gd name="T6" fmla="*/ 404 w 52"/>
                <a:gd name="T7" fmla="*/ 286 h 62"/>
                <a:gd name="T8" fmla="*/ 303 w 52"/>
                <a:gd name="T9" fmla="*/ 606 h 62"/>
                <a:gd name="T10" fmla="*/ 1101 w 52"/>
                <a:gd name="T11" fmla="*/ 606 h 62"/>
                <a:gd name="T12" fmla="*/ 279 w 52"/>
                <a:gd name="T13" fmla="*/ 795 h 62"/>
                <a:gd name="T14" fmla="*/ 350 w 52"/>
                <a:gd name="T15" fmla="*/ 1074 h 62"/>
                <a:gd name="T16" fmla="*/ 689 w 52"/>
                <a:gd name="T17" fmla="*/ 1230 h 62"/>
                <a:gd name="T18" fmla="*/ 1094 w 52"/>
                <a:gd name="T19" fmla="*/ 952 h 62"/>
                <a:gd name="T20" fmla="*/ 1350 w 52"/>
                <a:gd name="T21" fmla="*/ 952 h 62"/>
                <a:gd name="T22" fmla="*/ 1221 w 52"/>
                <a:gd name="T23" fmla="*/ 1198 h 62"/>
                <a:gd name="T24" fmla="*/ 689 w 52"/>
                <a:gd name="T25" fmla="*/ 1409 h 62"/>
                <a:gd name="T26" fmla="*/ 158 w 52"/>
                <a:gd name="T27" fmla="*/ 1198 h 62"/>
                <a:gd name="T28" fmla="*/ 0 w 52"/>
                <a:gd name="T29" fmla="*/ 715 h 62"/>
                <a:gd name="T30" fmla="*/ 182 w 52"/>
                <a:gd name="T31" fmla="*/ 190 h 62"/>
                <a:gd name="T32" fmla="*/ 760 w 52"/>
                <a:gd name="T33" fmla="*/ 0 h 62"/>
                <a:gd name="T34" fmla="*/ 1201 w 52"/>
                <a:gd name="T35" fmla="*/ 190 h 62"/>
                <a:gd name="T36" fmla="*/ 1386 w 52"/>
                <a:gd name="T37" fmla="*/ 795 h 62"/>
                <a:gd name="T38" fmla="*/ 279 w 52"/>
                <a:gd name="T39" fmla="*/ 795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42" y="26"/>
                  </a:moveTo>
                  <a:cubicBezTo>
                    <a:pt x="42" y="21"/>
                    <a:pt x="39" y="14"/>
                    <a:pt x="38" y="13"/>
                  </a:cubicBezTo>
                  <a:cubicBezTo>
                    <a:pt x="37" y="10"/>
                    <a:pt x="33" y="8"/>
                    <a:pt x="28" y="8"/>
                  </a:cubicBezTo>
                  <a:cubicBezTo>
                    <a:pt x="23" y="8"/>
                    <a:pt x="18" y="9"/>
                    <a:pt x="15" y="13"/>
                  </a:cubicBezTo>
                  <a:cubicBezTo>
                    <a:pt x="14" y="14"/>
                    <a:pt x="11" y="20"/>
                    <a:pt x="11" y="26"/>
                  </a:cubicBezTo>
                  <a:cubicBezTo>
                    <a:pt x="42" y="26"/>
                    <a:pt x="42" y="26"/>
                    <a:pt x="42" y="26"/>
                  </a:cubicBezTo>
                  <a:moveTo>
                    <a:pt x="10" y="34"/>
                  </a:moveTo>
                  <a:cubicBezTo>
                    <a:pt x="10" y="38"/>
                    <a:pt x="10" y="42"/>
                    <a:pt x="13" y="47"/>
                  </a:cubicBezTo>
                  <a:cubicBezTo>
                    <a:pt x="16" y="50"/>
                    <a:pt x="20" y="54"/>
                    <a:pt x="26" y="54"/>
                  </a:cubicBezTo>
                  <a:cubicBezTo>
                    <a:pt x="38" y="54"/>
                    <a:pt x="40" y="45"/>
                    <a:pt x="41" y="42"/>
                  </a:cubicBezTo>
                  <a:cubicBezTo>
                    <a:pt x="51" y="42"/>
                    <a:pt x="51" y="42"/>
                    <a:pt x="51" y="42"/>
                  </a:cubicBezTo>
                  <a:cubicBezTo>
                    <a:pt x="50" y="45"/>
                    <a:pt x="49" y="49"/>
                    <a:pt x="46" y="53"/>
                  </a:cubicBezTo>
                  <a:cubicBezTo>
                    <a:pt x="41" y="59"/>
                    <a:pt x="34" y="62"/>
                    <a:pt x="26" y="62"/>
                  </a:cubicBezTo>
                  <a:cubicBezTo>
                    <a:pt x="19" y="62"/>
                    <a:pt x="11" y="59"/>
                    <a:pt x="6" y="53"/>
                  </a:cubicBezTo>
                  <a:cubicBezTo>
                    <a:pt x="2" y="48"/>
                    <a:pt x="0" y="39"/>
                    <a:pt x="0" y="31"/>
                  </a:cubicBezTo>
                  <a:cubicBezTo>
                    <a:pt x="0" y="23"/>
                    <a:pt x="3" y="14"/>
                    <a:pt x="7" y="9"/>
                  </a:cubicBezTo>
                  <a:cubicBezTo>
                    <a:pt x="14" y="2"/>
                    <a:pt x="21" y="0"/>
                    <a:pt x="28" y="0"/>
                  </a:cubicBezTo>
                  <a:cubicBezTo>
                    <a:pt x="36" y="1"/>
                    <a:pt x="42" y="4"/>
                    <a:pt x="45" y="9"/>
                  </a:cubicBezTo>
                  <a:cubicBezTo>
                    <a:pt x="52" y="17"/>
                    <a:pt x="52" y="24"/>
                    <a:pt x="52" y="34"/>
                  </a:cubicBezTo>
                  <a:lnTo>
                    <a:pt x="10" y="3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0" name="Freeform 30"/>
            <p:cNvSpPr>
              <a:spLocks noEditPoints="1"/>
            </p:cNvSpPr>
            <p:nvPr/>
          </p:nvSpPr>
          <p:spPr bwMode="auto">
            <a:xfrm>
              <a:off x="3005" y="2968"/>
              <a:ext cx="59" cy="93"/>
            </a:xfrm>
            <a:custGeom>
              <a:avLst/>
              <a:gdLst>
                <a:gd name="T0" fmla="*/ 767 w 52"/>
                <a:gd name="T1" fmla="*/ 0 h 82"/>
                <a:gd name="T2" fmla="*/ 767 w 52"/>
                <a:gd name="T3" fmla="*/ 508 h 82"/>
                <a:gd name="T4" fmla="*/ 676 w 52"/>
                <a:gd name="T5" fmla="*/ 434 h 82"/>
                <a:gd name="T6" fmla="*/ 447 w 52"/>
                <a:gd name="T7" fmla="*/ 348 h 82"/>
                <a:gd name="T8" fmla="*/ 140 w 52"/>
                <a:gd name="T9" fmla="*/ 505 h 82"/>
                <a:gd name="T10" fmla="*/ 1 w 52"/>
                <a:gd name="T11" fmla="*/ 991 h 82"/>
                <a:gd name="T12" fmla="*/ 262 w 52"/>
                <a:gd name="T13" fmla="*/ 1446 h 82"/>
                <a:gd name="T14" fmla="*/ 491 w 52"/>
                <a:gd name="T15" fmla="*/ 1471 h 82"/>
                <a:gd name="T16" fmla="*/ 652 w 52"/>
                <a:gd name="T17" fmla="*/ 1459 h 82"/>
                <a:gd name="T18" fmla="*/ 814 w 52"/>
                <a:gd name="T19" fmla="*/ 1317 h 82"/>
                <a:gd name="T20" fmla="*/ 814 w 52"/>
                <a:gd name="T21" fmla="*/ 1446 h 82"/>
                <a:gd name="T22" fmla="*/ 951 w 52"/>
                <a:gd name="T23" fmla="*/ 1446 h 82"/>
                <a:gd name="T24" fmla="*/ 951 w 52"/>
                <a:gd name="T25" fmla="*/ 0 h 82"/>
                <a:gd name="T26" fmla="*/ 767 w 52"/>
                <a:gd name="T27" fmla="*/ 0 h 82"/>
                <a:gd name="T28" fmla="*/ 297 w 52"/>
                <a:gd name="T29" fmla="*/ 1221 h 82"/>
                <a:gd name="T30" fmla="*/ 270 w 52"/>
                <a:gd name="T31" fmla="*/ 633 h 82"/>
                <a:gd name="T32" fmla="*/ 503 w 52"/>
                <a:gd name="T33" fmla="*/ 555 h 82"/>
                <a:gd name="T34" fmla="*/ 709 w 52"/>
                <a:gd name="T35" fmla="*/ 633 h 82"/>
                <a:gd name="T36" fmla="*/ 717 w 52"/>
                <a:gd name="T37" fmla="*/ 1219 h 82"/>
                <a:gd name="T38" fmla="*/ 507 w 52"/>
                <a:gd name="T39" fmla="*/ 1317 h 82"/>
                <a:gd name="T40" fmla="*/ 297 w 52"/>
                <a:gd name="T41" fmla="*/ 1221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2" y="0"/>
                  </a:moveTo>
                  <a:cubicBezTo>
                    <a:pt x="42" y="29"/>
                    <a:pt x="42" y="29"/>
                    <a:pt x="42" y="29"/>
                  </a:cubicBezTo>
                  <a:cubicBezTo>
                    <a:pt x="42" y="28"/>
                    <a:pt x="40" y="26"/>
                    <a:pt x="37" y="24"/>
                  </a:cubicBezTo>
                  <a:cubicBezTo>
                    <a:pt x="35" y="22"/>
                    <a:pt x="30" y="20"/>
                    <a:pt x="25" y="20"/>
                  </a:cubicBezTo>
                  <a:cubicBezTo>
                    <a:pt x="19" y="20"/>
                    <a:pt x="13" y="22"/>
                    <a:pt x="8" y="28"/>
                  </a:cubicBezTo>
                  <a:cubicBezTo>
                    <a:pt x="2" y="34"/>
                    <a:pt x="0" y="44"/>
                    <a:pt x="1" y="55"/>
                  </a:cubicBezTo>
                  <a:cubicBezTo>
                    <a:pt x="2" y="65"/>
                    <a:pt x="6" y="75"/>
                    <a:pt x="14" y="79"/>
                  </a:cubicBezTo>
                  <a:cubicBezTo>
                    <a:pt x="18" y="81"/>
                    <a:pt x="22" y="82"/>
                    <a:pt x="26" y="82"/>
                  </a:cubicBezTo>
                  <a:cubicBezTo>
                    <a:pt x="30" y="82"/>
                    <a:pt x="34" y="81"/>
                    <a:pt x="36" y="80"/>
                  </a:cubicBezTo>
                  <a:cubicBezTo>
                    <a:pt x="39" y="78"/>
                    <a:pt x="42" y="75"/>
                    <a:pt x="44" y="73"/>
                  </a:cubicBezTo>
                  <a:cubicBezTo>
                    <a:pt x="44" y="79"/>
                    <a:pt x="44" y="79"/>
                    <a:pt x="44" y="79"/>
                  </a:cubicBezTo>
                  <a:cubicBezTo>
                    <a:pt x="52" y="79"/>
                    <a:pt x="52" y="79"/>
                    <a:pt x="52" y="79"/>
                  </a:cubicBezTo>
                  <a:cubicBezTo>
                    <a:pt x="52" y="0"/>
                    <a:pt x="52" y="0"/>
                    <a:pt x="52" y="0"/>
                  </a:cubicBezTo>
                  <a:cubicBezTo>
                    <a:pt x="42" y="0"/>
                    <a:pt x="42" y="0"/>
                    <a:pt x="42" y="0"/>
                  </a:cubicBezTo>
                  <a:moveTo>
                    <a:pt x="16" y="68"/>
                  </a:moveTo>
                  <a:cubicBezTo>
                    <a:pt x="8" y="58"/>
                    <a:pt x="10" y="42"/>
                    <a:pt x="15" y="35"/>
                  </a:cubicBezTo>
                  <a:cubicBezTo>
                    <a:pt x="18" y="31"/>
                    <a:pt x="22" y="30"/>
                    <a:pt x="27" y="30"/>
                  </a:cubicBezTo>
                  <a:cubicBezTo>
                    <a:pt x="31" y="30"/>
                    <a:pt x="36" y="32"/>
                    <a:pt x="38" y="35"/>
                  </a:cubicBezTo>
                  <a:cubicBezTo>
                    <a:pt x="41" y="39"/>
                    <a:pt x="46" y="55"/>
                    <a:pt x="39" y="67"/>
                  </a:cubicBezTo>
                  <a:cubicBezTo>
                    <a:pt x="36" y="71"/>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1" name="Freeform 31"/>
            <p:cNvSpPr>
              <a:spLocks/>
            </p:cNvSpPr>
            <p:nvPr/>
          </p:nvSpPr>
          <p:spPr bwMode="auto">
            <a:xfrm>
              <a:off x="3112" y="2967"/>
              <a:ext cx="77" cy="94"/>
            </a:xfrm>
            <a:custGeom>
              <a:avLst/>
              <a:gdLst>
                <a:gd name="T0" fmla="*/ 959 w 68"/>
                <a:gd name="T1" fmla="*/ 435 h 83"/>
                <a:gd name="T2" fmla="*/ 898 w 68"/>
                <a:gd name="T3" fmla="*/ 271 h 83"/>
                <a:gd name="T4" fmla="*/ 618 w 68"/>
                <a:gd name="T5" fmla="*/ 145 h 83"/>
                <a:gd name="T6" fmla="*/ 307 w 68"/>
                <a:gd name="T7" fmla="*/ 271 h 83"/>
                <a:gd name="T8" fmla="*/ 164 w 68"/>
                <a:gd name="T9" fmla="*/ 716 h 83"/>
                <a:gd name="T10" fmla="*/ 307 w 68"/>
                <a:gd name="T11" fmla="*/ 1152 h 83"/>
                <a:gd name="T12" fmla="*/ 618 w 68"/>
                <a:gd name="T13" fmla="*/ 1302 h 83"/>
                <a:gd name="T14" fmla="*/ 898 w 68"/>
                <a:gd name="T15" fmla="*/ 1152 h 83"/>
                <a:gd name="T16" fmla="*/ 1017 w 68"/>
                <a:gd name="T17" fmla="*/ 898 h 83"/>
                <a:gd name="T18" fmla="*/ 1188 w 68"/>
                <a:gd name="T19" fmla="*/ 898 h 83"/>
                <a:gd name="T20" fmla="*/ 959 w 68"/>
                <a:gd name="T21" fmla="*/ 1305 h 83"/>
                <a:gd name="T22" fmla="*/ 610 w 68"/>
                <a:gd name="T23" fmla="*/ 1449 h 83"/>
                <a:gd name="T24" fmla="*/ 211 w 68"/>
                <a:gd name="T25" fmla="*/ 1305 h 83"/>
                <a:gd name="T26" fmla="*/ 0 w 68"/>
                <a:gd name="T27" fmla="*/ 716 h 83"/>
                <a:gd name="T28" fmla="*/ 211 w 68"/>
                <a:gd name="T29" fmla="*/ 128 h 83"/>
                <a:gd name="T30" fmla="*/ 610 w 68"/>
                <a:gd name="T31" fmla="*/ 0 h 83"/>
                <a:gd name="T32" fmla="*/ 959 w 68"/>
                <a:gd name="T33" fmla="*/ 128 h 83"/>
                <a:gd name="T34" fmla="*/ 1178 w 68"/>
                <a:gd name="T35" fmla="*/ 435 h 83"/>
                <a:gd name="T36" fmla="*/ 959 w 68"/>
                <a:gd name="T37" fmla="*/ 435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83"/>
                <a:gd name="T59" fmla="*/ 68 w 68"/>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83">
                  <a:moveTo>
                    <a:pt x="56" y="25"/>
                  </a:moveTo>
                  <a:cubicBezTo>
                    <a:pt x="55" y="22"/>
                    <a:pt x="53" y="19"/>
                    <a:pt x="51" y="16"/>
                  </a:cubicBezTo>
                  <a:cubicBezTo>
                    <a:pt x="47" y="11"/>
                    <a:pt x="41" y="9"/>
                    <a:pt x="35" y="9"/>
                  </a:cubicBezTo>
                  <a:cubicBezTo>
                    <a:pt x="29" y="9"/>
                    <a:pt x="22" y="11"/>
                    <a:pt x="18" y="16"/>
                  </a:cubicBezTo>
                  <a:cubicBezTo>
                    <a:pt x="13" y="22"/>
                    <a:pt x="10" y="31"/>
                    <a:pt x="10" y="41"/>
                  </a:cubicBezTo>
                  <a:cubicBezTo>
                    <a:pt x="10" y="51"/>
                    <a:pt x="13" y="60"/>
                    <a:pt x="18" y="66"/>
                  </a:cubicBezTo>
                  <a:cubicBezTo>
                    <a:pt x="22" y="71"/>
                    <a:pt x="29" y="74"/>
                    <a:pt x="35" y="74"/>
                  </a:cubicBezTo>
                  <a:cubicBezTo>
                    <a:pt x="41" y="74"/>
                    <a:pt x="47" y="71"/>
                    <a:pt x="51" y="66"/>
                  </a:cubicBezTo>
                  <a:cubicBezTo>
                    <a:pt x="54" y="62"/>
                    <a:pt x="57" y="57"/>
                    <a:pt x="58" y="51"/>
                  </a:cubicBezTo>
                  <a:cubicBezTo>
                    <a:pt x="68" y="51"/>
                    <a:pt x="68" y="51"/>
                    <a:pt x="68" y="51"/>
                  </a:cubicBezTo>
                  <a:cubicBezTo>
                    <a:pt x="67" y="60"/>
                    <a:pt x="63" y="68"/>
                    <a:pt x="56" y="75"/>
                  </a:cubicBezTo>
                  <a:cubicBezTo>
                    <a:pt x="53" y="78"/>
                    <a:pt x="44" y="83"/>
                    <a:pt x="34" y="83"/>
                  </a:cubicBezTo>
                  <a:cubicBezTo>
                    <a:pt x="24" y="83"/>
                    <a:pt x="16" y="78"/>
                    <a:pt x="12" y="75"/>
                  </a:cubicBezTo>
                  <a:cubicBezTo>
                    <a:pt x="3" y="66"/>
                    <a:pt x="0" y="52"/>
                    <a:pt x="0" y="41"/>
                  </a:cubicBezTo>
                  <a:cubicBezTo>
                    <a:pt x="0" y="30"/>
                    <a:pt x="3" y="17"/>
                    <a:pt x="12" y="8"/>
                  </a:cubicBezTo>
                  <a:cubicBezTo>
                    <a:pt x="16" y="4"/>
                    <a:pt x="24" y="0"/>
                    <a:pt x="34" y="0"/>
                  </a:cubicBezTo>
                  <a:cubicBezTo>
                    <a:pt x="44" y="0"/>
                    <a:pt x="53" y="4"/>
                    <a:pt x="56" y="8"/>
                  </a:cubicBezTo>
                  <a:cubicBezTo>
                    <a:pt x="62" y="13"/>
                    <a:pt x="65" y="19"/>
                    <a:pt x="67" y="25"/>
                  </a:cubicBezTo>
                  <a:cubicBezTo>
                    <a:pt x="56" y="25"/>
                    <a:pt x="56" y="25"/>
                    <a:pt x="56" y="2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2" name="Freeform 32"/>
            <p:cNvSpPr>
              <a:spLocks/>
            </p:cNvSpPr>
            <p:nvPr/>
          </p:nvSpPr>
          <p:spPr bwMode="auto">
            <a:xfrm>
              <a:off x="3204" y="2990"/>
              <a:ext cx="31" cy="68"/>
            </a:xfrm>
            <a:custGeom>
              <a:avLst/>
              <a:gdLst>
                <a:gd name="T0" fmla="*/ 0 w 27"/>
                <a:gd name="T1" fmla="*/ 2 h 59"/>
                <a:gd name="T2" fmla="*/ 207 w 27"/>
                <a:gd name="T3" fmla="*/ 2 h 59"/>
                <a:gd name="T4" fmla="*/ 207 w 27"/>
                <a:gd name="T5" fmla="*/ 294 h 59"/>
                <a:gd name="T6" fmla="*/ 537 w 27"/>
                <a:gd name="T7" fmla="*/ 0 h 59"/>
                <a:gd name="T8" fmla="*/ 650 w 27"/>
                <a:gd name="T9" fmla="*/ 0 h 59"/>
                <a:gd name="T10" fmla="*/ 650 w 27"/>
                <a:gd name="T11" fmla="*/ 279 h 59"/>
                <a:gd name="T12" fmla="*/ 433 w 27"/>
                <a:gd name="T13" fmla="*/ 294 h 59"/>
                <a:gd name="T14" fmla="*/ 207 w 27"/>
                <a:gd name="T15" fmla="*/ 783 h 59"/>
                <a:gd name="T16" fmla="*/ 207 w 27"/>
                <a:gd name="T17" fmla="*/ 1536 h 59"/>
                <a:gd name="T18" fmla="*/ 0 w 27"/>
                <a:gd name="T19" fmla="*/ 1536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2" y="4"/>
                    <a:pt x="18" y="1"/>
                    <a:pt x="22" y="0"/>
                  </a:cubicBezTo>
                  <a:cubicBezTo>
                    <a:pt x="27" y="0"/>
                    <a:pt x="27" y="0"/>
                    <a:pt x="27" y="0"/>
                  </a:cubicBezTo>
                  <a:cubicBezTo>
                    <a:pt x="27" y="10"/>
                    <a:pt x="27" y="10"/>
                    <a:pt x="27" y="10"/>
                  </a:cubicBezTo>
                  <a:cubicBezTo>
                    <a:pt x="24" y="10"/>
                    <a:pt x="21" y="10"/>
                    <a:pt x="18" y="11"/>
                  </a:cubicBezTo>
                  <a:cubicBezTo>
                    <a:pt x="12"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3" name="Freeform 33"/>
            <p:cNvSpPr>
              <a:spLocks noEditPoints="1"/>
            </p:cNvSpPr>
            <p:nvPr/>
          </p:nvSpPr>
          <p:spPr bwMode="auto">
            <a:xfrm>
              <a:off x="3241" y="2990"/>
              <a:ext cx="59" cy="71"/>
            </a:xfrm>
            <a:custGeom>
              <a:avLst/>
              <a:gdLst>
                <a:gd name="T0" fmla="*/ 95 w 52"/>
                <a:gd name="T1" fmla="*/ 1157 h 62"/>
                <a:gd name="T2" fmla="*/ 491 w 52"/>
                <a:gd name="T3" fmla="*/ 1409 h 62"/>
                <a:gd name="T4" fmla="*/ 840 w 52"/>
                <a:gd name="T5" fmla="*/ 1157 h 62"/>
                <a:gd name="T6" fmla="*/ 951 w 52"/>
                <a:gd name="T7" fmla="*/ 715 h 62"/>
                <a:gd name="T8" fmla="*/ 840 w 52"/>
                <a:gd name="T9" fmla="*/ 277 h 62"/>
                <a:gd name="T10" fmla="*/ 491 w 52"/>
                <a:gd name="T11" fmla="*/ 0 h 62"/>
                <a:gd name="T12" fmla="*/ 95 w 52"/>
                <a:gd name="T13" fmla="*/ 277 h 62"/>
                <a:gd name="T14" fmla="*/ 0 w 52"/>
                <a:gd name="T15" fmla="*/ 715 h 62"/>
                <a:gd name="T16" fmla="*/ 95 w 52"/>
                <a:gd name="T17" fmla="*/ 1157 h 62"/>
                <a:gd name="T18" fmla="*/ 491 w 52"/>
                <a:gd name="T19" fmla="*/ 1198 h 62"/>
                <a:gd name="T20" fmla="*/ 238 w 52"/>
                <a:gd name="T21" fmla="*/ 973 h 62"/>
                <a:gd name="T22" fmla="*/ 180 w 52"/>
                <a:gd name="T23" fmla="*/ 715 h 62"/>
                <a:gd name="T24" fmla="*/ 231 w 52"/>
                <a:gd name="T25" fmla="*/ 416 h 62"/>
                <a:gd name="T26" fmla="*/ 491 w 52"/>
                <a:gd name="T27" fmla="*/ 218 h 62"/>
                <a:gd name="T28" fmla="*/ 735 w 52"/>
                <a:gd name="T29" fmla="*/ 416 h 62"/>
                <a:gd name="T30" fmla="*/ 804 w 52"/>
                <a:gd name="T31" fmla="*/ 715 h 62"/>
                <a:gd name="T32" fmla="*/ 735 w 52"/>
                <a:gd name="T33" fmla="*/ 973 h 62"/>
                <a:gd name="T34" fmla="*/ 491 w 52"/>
                <a:gd name="T35" fmla="*/ 1198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1"/>
                  </a:moveTo>
                  <a:cubicBezTo>
                    <a:pt x="10" y="59"/>
                    <a:pt x="18" y="62"/>
                    <a:pt x="26" y="62"/>
                  </a:cubicBezTo>
                  <a:cubicBezTo>
                    <a:pt x="34" y="62"/>
                    <a:pt x="43" y="59"/>
                    <a:pt x="47" y="51"/>
                  </a:cubicBezTo>
                  <a:cubicBezTo>
                    <a:pt x="51" y="45"/>
                    <a:pt x="52" y="38"/>
                    <a:pt x="52" y="31"/>
                  </a:cubicBezTo>
                  <a:cubicBezTo>
                    <a:pt x="52" y="24"/>
                    <a:pt x="51" y="17"/>
                    <a:pt x="47" y="12"/>
                  </a:cubicBezTo>
                  <a:cubicBezTo>
                    <a:pt x="43" y="3"/>
                    <a:pt x="34" y="0"/>
                    <a:pt x="26" y="0"/>
                  </a:cubicBezTo>
                  <a:cubicBezTo>
                    <a:pt x="18" y="0"/>
                    <a:pt x="10" y="3"/>
                    <a:pt x="5" y="12"/>
                  </a:cubicBezTo>
                  <a:cubicBezTo>
                    <a:pt x="2" y="17"/>
                    <a:pt x="0" y="24"/>
                    <a:pt x="0" y="31"/>
                  </a:cubicBezTo>
                  <a:cubicBezTo>
                    <a:pt x="0" y="38"/>
                    <a:pt x="2" y="45"/>
                    <a:pt x="5" y="51"/>
                  </a:cubicBezTo>
                  <a:moveTo>
                    <a:pt x="26" y="53"/>
                  </a:moveTo>
                  <a:cubicBezTo>
                    <a:pt x="21" y="53"/>
                    <a:pt x="15" y="50"/>
                    <a:pt x="13" y="44"/>
                  </a:cubicBezTo>
                  <a:cubicBezTo>
                    <a:pt x="11" y="40"/>
                    <a:pt x="10" y="35"/>
                    <a:pt x="10" y="31"/>
                  </a:cubicBezTo>
                  <a:cubicBezTo>
                    <a:pt x="10" y="27"/>
                    <a:pt x="11" y="23"/>
                    <a:pt x="12" y="18"/>
                  </a:cubicBezTo>
                  <a:cubicBezTo>
                    <a:pt x="15" y="12"/>
                    <a:pt x="21" y="9"/>
                    <a:pt x="26" y="10"/>
                  </a:cubicBezTo>
                  <a:cubicBezTo>
                    <a:pt x="31" y="10"/>
                    <a:pt x="37" y="12"/>
                    <a:pt x="40" y="18"/>
                  </a:cubicBezTo>
                  <a:cubicBezTo>
                    <a:pt x="41" y="23"/>
                    <a:pt x="43" y="27"/>
                    <a:pt x="43" y="31"/>
                  </a:cubicBezTo>
                  <a:cubicBezTo>
                    <a:pt x="43" y="35"/>
                    <a:pt x="41" y="40"/>
                    <a:pt x="40"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4" name="Freeform 34"/>
            <p:cNvSpPr>
              <a:spLocks/>
            </p:cNvSpPr>
            <p:nvPr/>
          </p:nvSpPr>
          <p:spPr bwMode="auto">
            <a:xfrm>
              <a:off x="3309" y="2990"/>
              <a:ext cx="55" cy="71"/>
            </a:xfrm>
            <a:custGeom>
              <a:avLst/>
              <a:gdLst>
                <a:gd name="T0" fmla="*/ 191 w 48"/>
                <a:gd name="T1" fmla="*/ 952 h 62"/>
                <a:gd name="T2" fmla="*/ 433 w 48"/>
                <a:gd name="T3" fmla="*/ 1198 h 62"/>
                <a:gd name="T4" fmla="*/ 636 w 48"/>
                <a:gd name="T5" fmla="*/ 1230 h 62"/>
                <a:gd name="T6" fmla="*/ 799 w 48"/>
                <a:gd name="T7" fmla="*/ 1193 h 62"/>
                <a:gd name="T8" fmla="*/ 855 w 48"/>
                <a:gd name="T9" fmla="*/ 1042 h 62"/>
                <a:gd name="T10" fmla="*/ 731 w 48"/>
                <a:gd name="T11" fmla="*/ 831 h 62"/>
                <a:gd name="T12" fmla="*/ 251 w 48"/>
                <a:gd name="T13" fmla="*/ 715 h 62"/>
                <a:gd name="T14" fmla="*/ 2 w 48"/>
                <a:gd name="T15" fmla="*/ 416 h 62"/>
                <a:gd name="T16" fmla="*/ 531 w 48"/>
                <a:gd name="T17" fmla="*/ 0 h 62"/>
                <a:gd name="T18" fmla="*/ 980 w 48"/>
                <a:gd name="T19" fmla="*/ 416 h 62"/>
                <a:gd name="T20" fmla="*/ 835 w 48"/>
                <a:gd name="T21" fmla="*/ 416 h 62"/>
                <a:gd name="T22" fmla="*/ 496 w 48"/>
                <a:gd name="T23" fmla="*/ 190 h 62"/>
                <a:gd name="T24" fmla="*/ 251 w 48"/>
                <a:gd name="T25" fmla="*/ 328 h 62"/>
                <a:gd name="T26" fmla="*/ 323 w 48"/>
                <a:gd name="T27" fmla="*/ 529 h 62"/>
                <a:gd name="T28" fmla="*/ 636 w 48"/>
                <a:gd name="T29" fmla="*/ 624 h 62"/>
                <a:gd name="T30" fmla="*/ 957 w 48"/>
                <a:gd name="T31" fmla="*/ 715 h 62"/>
                <a:gd name="T32" fmla="*/ 1097 w 48"/>
                <a:gd name="T33" fmla="*/ 1046 h 62"/>
                <a:gd name="T34" fmla="*/ 838 w 48"/>
                <a:gd name="T35" fmla="*/ 1334 h 62"/>
                <a:gd name="T36" fmla="*/ 608 w 48"/>
                <a:gd name="T37" fmla="*/ 1409 h 62"/>
                <a:gd name="T38" fmla="*/ 330 w 48"/>
                <a:gd name="T39" fmla="*/ 1372 h 62"/>
                <a:gd name="T40" fmla="*/ 1 w 48"/>
                <a:gd name="T41" fmla="*/ 952 h 62"/>
                <a:gd name="T42" fmla="*/ 191 w 48"/>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9" y="42"/>
                  </a:moveTo>
                  <a:cubicBezTo>
                    <a:pt x="10" y="47"/>
                    <a:pt x="10" y="51"/>
                    <a:pt x="19" y="53"/>
                  </a:cubicBezTo>
                  <a:cubicBezTo>
                    <a:pt x="21" y="54"/>
                    <a:pt x="24" y="54"/>
                    <a:pt x="27" y="54"/>
                  </a:cubicBezTo>
                  <a:cubicBezTo>
                    <a:pt x="30" y="53"/>
                    <a:pt x="33" y="53"/>
                    <a:pt x="34" y="52"/>
                  </a:cubicBezTo>
                  <a:cubicBezTo>
                    <a:pt x="36" y="50"/>
                    <a:pt x="38" y="47"/>
                    <a:pt x="38" y="45"/>
                  </a:cubicBezTo>
                  <a:cubicBezTo>
                    <a:pt x="38" y="42"/>
                    <a:pt x="36" y="39"/>
                    <a:pt x="32" y="37"/>
                  </a:cubicBezTo>
                  <a:cubicBezTo>
                    <a:pt x="25" y="36"/>
                    <a:pt x="15" y="34"/>
                    <a:pt x="11" y="31"/>
                  </a:cubicBezTo>
                  <a:cubicBezTo>
                    <a:pt x="6" y="30"/>
                    <a:pt x="2" y="26"/>
                    <a:pt x="2" y="18"/>
                  </a:cubicBezTo>
                  <a:cubicBezTo>
                    <a:pt x="2" y="7"/>
                    <a:pt x="12" y="0"/>
                    <a:pt x="23" y="0"/>
                  </a:cubicBezTo>
                  <a:cubicBezTo>
                    <a:pt x="42" y="0"/>
                    <a:pt x="44" y="12"/>
                    <a:pt x="44" y="18"/>
                  </a:cubicBezTo>
                  <a:cubicBezTo>
                    <a:pt x="36" y="18"/>
                    <a:pt x="36" y="18"/>
                    <a:pt x="36" y="18"/>
                  </a:cubicBezTo>
                  <a:cubicBezTo>
                    <a:pt x="36" y="16"/>
                    <a:pt x="37" y="9"/>
                    <a:pt x="22" y="9"/>
                  </a:cubicBezTo>
                  <a:cubicBezTo>
                    <a:pt x="16" y="9"/>
                    <a:pt x="13" y="12"/>
                    <a:pt x="11" y="15"/>
                  </a:cubicBezTo>
                  <a:cubicBezTo>
                    <a:pt x="10" y="18"/>
                    <a:pt x="11" y="21"/>
                    <a:pt x="14" y="23"/>
                  </a:cubicBezTo>
                  <a:cubicBezTo>
                    <a:pt x="17" y="25"/>
                    <a:pt x="22" y="26"/>
                    <a:pt x="27" y="27"/>
                  </a:cubicBezTo>
                  <a:cubicBezTo>
                    <a:pt x="32" y="28"/>
                    <a:pt x="37" y="29"/>
                    <a:pt x="41" y="31"/>
                  </a:cubicBezTo>
                  <a:cubicBezTo>
                    <a:pt x="46" y="34"/>
                    <a:pt x="48" y="40"/>
                    <a:pt x="47" y="46"/>
                  </a:cubicBezTo>
                  <a:cubicBezTo>
                    <a:pt x="46" y="51"/>
                    <a:pt x="43" y="57"/>
                    <a:pt x="37" y="59"/>
                  </a:cubicBezTo>
                  <a:cubicBezTo>
                    <a:pt x="34" y="61"/>
                    <a:pt x="30" y="61"/>
                    <a:pt x="26" y="62"/>
                  </a:cubicBezTo>
                  <a:cubicBezTo>
                    <a:pt x="22" y="62"/>
                    <a:pt x="18" y="62"/>
                    <a:pt x="15" y="61"/>
                  </a:cubicBezTo>
                  <a:cubicBezTo>
                    <a:pt x="0" y="58"/>
                    <a:pt x="1" y="44"/>
                    <a:pt x="1"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5" name="Freeform 35"/>
            <p:cNvSpPr>
              <a:spLocks/>
            </p:cNvSpPr>
            <p:nvPr/>
          </p:nvSpPr>
          <p:spPr bwMode="auto">
            <a:xfrm>
              <a:off x="3371" y="2990"/>
              <a:ext cx="54" cy="71"/>
            </a:xfrm>
            <a:custGeom>
              <a:avLst/>
              <a:gdLst>
                <a:gd name="T0" fmla="*/ 158 w 48"/>
                <a:gd name="T1" fmla="*/ 952 h 62"/>
                <a:gd name="T2" fmla="*/ 321 w 48"/>
                <a:gd name="T3" fmla="*/ 1198 h 62"/>
                <a:gd name="T4" fmla="*/ 434 w 48"/>
                <a:gd name="T5" fmla="*/ 1230 h 62"/>
                <a:gd name="T6" fmla="*/ 528 w 48"/>
                <a:gd name="T7" fmla="*/ 1193 h 62"/>
                <a:gd name="T8" fmla="*/ 594 w 48"/>
                <a:gd name="T9" fmla="*/ 1042 h 62"/>
                <a:gd name="T10" fmla="*/ 488 w 48"/>
                <a:gd name="T11" fmla="*/ 831 h 62"/>
                <a:gd name="T12" fmla="*/ 178 w 48"/>
                <a:gd name="T13" fmla="*/ 715 h 62"/>
                <a:gd name="T14" fmla="*/ 3 w 48"/>
                <a:gd name="T15" fmla="*/ 416 h 62"/>
                <a:gd name="T16" fmla="*/ 362 w 48"/>
                <a:gd name="T17" fmla="*/ 0 h 62"/>
                <a:gd name="T18" fmla="*/ 671 w 48"/>
                <a:gd name="T19" fmla="*/ 416 h 62"/>
                <a:gd name="T20" fmla="*/ 549 w 48"/>
                <a:gd name="T21" fmla="*/ 416 h 62"/>
                <a:gd name="T22" fmla="*/ 361 w 48"/>
                <a:gd name="T23" fmla="*/ 190 h 62"/>
                <a:gd name="T24" fmla="*/ 200 w 48"/>
                <a:gd name="T25" fmla="*/ 328 h 62"/>
                <a:gd name="T26" fmla="*/ 226 w 48"/>
                <a:gd name="T27" fmla="*/ 529 h 62"/>
                <a:gd name="T28" fmla="*/ 434 w 48"/>
                <a:gd name="T29" fmla="*/ 624 h 62"/>
                <a:gd name="T30" fmla="*/ 618 w 48"/>
                <a:gd name="T31" fmla="*/ 715 h 62"/>
                <a:gd name="T32" fmla="*/ 731 w 48"/>
                <a:gd name="T33" fmla="*/ 1046 h 62"/>
                <a:gd name="T34" fmla="*/ 578 w 48"/>
                <a:gd name="T35" fmla="*/ 1334 h 62"/>
                <a:gd name="T36" fmla="*/ 407 w 48"/>
                <a:gd name="T37" fmla="*/ 1409 h 62"/>
                <a:gd name="T38" fmla="*/ 253 w 48"/>
                <a:gd name="T39" fmla="*/ 1372 h 62"/>
                <a:gd name="T40" fmla="*/ 1 w 48"/>
                <a:gd name="T41" fmla="*/ 952 h 62"/>
                <a:gd name="T42" fmla="*/ 158 w 48"/>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4"/>
                  </a:cubicBezTo>
                  <a:cubicBezTo>
                    <a:pt x="31" y="53"/>
                    <a:pt x="33" y="53"/>
                    <a:pt x="35" y="52"/>
                  </a:cubicBezTo>
                  <a:cubicBezTo>
                    <a:pt x="37" y="50"/>
                    <a:pt x="39" y="47"/>
                    <a:pt x="39" y="45"/>
                  </a:cubicBezTo>
                  <a:cubicBezTo>
                    <a:pt x="39" y="42"/>
                    <a:pt x="37" y="39"/>
                    <a:pt x="32" y="37"/>
                  </a:cubicBezTo>
                  <a:cubicBezTo>
                    <a:pt x="25" y="36"/>
                    <a:pt x="16" y="34"/>
                    <a:pt x="11" y="31"/>
                  </a:cubicBezTo>
                  <a:cubicBezTo>
                    <a:pt x="7" y="30"/>
                    <a:pt x="3" y="26"/>
                    <a:pt x="3" y="18"/>
                  </a:cubicBezTo>
                  <a:cubicBezTo>
                    <a:pt x="3" y="7"/>
                    <a:pt x="12" y="0"/>
                    <a:pt x="24" y="0"/>
                  </a:cubicBezTo>
                  <a:cubicBezTo>
                    <a:pt x="43" y="0"/>
                    <a:pt x="45" y="12"/>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5"/>
                    <a:pt x="22" y="26"/>
                    <a:pt x="28" y="27"/>
                  </a:cubicBezTo>
                  <a:cubicBezTo>
                    <a:pt x="32" y="28"/>
                    <a:pt x="37" y="29"/>
                    <a:pt x="41" y="31"/>
                  </a:cubicBezTo>
                  <a:cubicBezTo>
                    <a:pt x="46" y="34"/>
                    <a:pt x="48" y="40"/>
                    <a:pt x="47" y="46"/>
                  </a:cubicBezTo>
                  <a:cubicBezTo>
                    <a:pt x="47" y="51"/>
                    <a:pt x="43" y="57"/>
                    <a:pt x="37" y="59"/>
                  </a:cubicBezTo>
                  <a:cubicBezTo>
                    <a:pt x="34" y="61"/>
                    <a:pt x="30" y="61"/>
                    <a:pt x="27" y="62"/>
                  </a:cubicBezTo>
                  <a:cubicBezTo>
                    <a:pt x="23" y="62"/>
                    <a:pt x="19" y="62"/>
                    <a:pt x="16" y="61"/>
                  </a:cubicBezTo>
                  <a:cubicBezTo>
                    <a:pt x="0" y="58"/>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6" name="Freeform 36"/>
            <p:cNvSpPr>
              <a:spLocks/>
            </p:cNvSpPr>
            <p:nvPr/>
          </p:nvSpPr>
          <p:spPr bwMode="auto">
            <a:xfrm>
              <a:off x="3463" y="2970"/>
              <a:ext cx="36" cy="91"/>
            </a:xfrm>
            <a:custGeom>
              <a:avLst/>
              <a:gdLst>
                <a:gd name="T0" fmla="*/ 29 w 36"/>
                <a:gd name="T1" fmla="*/ 0 h 91"/>
                <a:gd name="T2" fmla="*/ 36 w 36"/>
                <a:gd name="T3" fmla="*/ 0 h 91"/>
                <a:gd name="T4" fmla="*/ 7 w 36"/>
                <a:gd name="T5" fmla="*/ 91 h 91"/>
                <a:gd name="T6" fmla="*/ 0 w 36"/>
                <a:gd name="T7" fmla="*/ 91 h 91"/>
                <a:gd name="T8" fmla="*/ 29 w 36"/>
                <a:gd name="T9" fmla="*/ 0 h 91"/>
                <a:gd name="T10" fmla="*/ 0 60000 65536"/>
                <a:gd name="T11" fmla="*/ 0 60000 65536"/>
                <a:gd name="T12" fmla="*/ 0 60000 65536"/>
                <a:gd name="T13" fmla="*/ 0 60000 65536"/>
                <a:gd name="T14" fmla="*/ 0 60000 65536"/>
                <a:gd name="T15" fmla="*/ 0 w 36"/>
                <a:gd name="T16" fmla="*/ 0 h 91"/>
                <a:gd name="T17" fmla="*/ 36 w 36"/>
                <a:gd name="T18" fmla="*/ 91 h 91"/>
              </a:gdLst>
              <a:ahLst/>
              <a:cxnLst>
                <a:cxn ang="T10">
                  <a:pos x="T0" y="T1"/>
                </a:cxn>
                <a:cxn ang="T11">
                  <a:pos x="T2" y="T3"/>
                </a:cxn>
                <a:cxn ang="T12">
                  <a:pos x="T4" y="T5"/>
                </a:cxn>
                <a:cxn ang="T13">
                  <a:pos x="T6" y="T7"/>
                </a:cxn>
                <a:cxn ang="T14">
                  <a:pos x="T8" y="T9"/>
                </a:cxn>
              </a:cxnLst>
              <a:rect l="T15" t="T16" r="T17" b="T18"/>
              <a:pathLst>
                <a:path w="36" h="91">
                  <a:moveTo>
                    <a:pt x="29" y="0"/>
                  </a:moveTo>
                  <a:lnTo>
                    <a:pt x="36" y="0"/>
                  </a:lnTo>
                  <a:lnTo>
                    <a:pt x="7" y="91"/>
                  </a:lnTo>
                  <a:lnTo>
                    <a:pt x="0" y="91"/>
                  </a:lnTo>
                  <a:lnTo>
                    <a:pt x="29"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7" name="Freeform 37"/>
            <p:cNvSpPr>
              <a:spLocks/>
            </p:cNvSpPr>
            <p:nvPr/>
          </p:nvSpPr>
          <p:spPr bwMode="auto">
            <a:xfrm>
              <a:off x="3463" y="2970"/>
              <a:ext cx="36" cy="91"/>
            </a:xfrm>
            <a:custGeom>
              <a:avLst/>
              <a:gdLst>
                <a:gd name="T0" fmla="*/ 29 w 36"/>
                <a:gd name="T1" fmla="*/ 0 h 91"/>
                <a:gd name="T2" fmla="*/ 36 w 36"/>
                <a:gd name="T3" fmla="*/ 0 h 91"/>
                <a:gd name="T4" fmla="*/ 7 w 36"/>
                <a:gd name="T5" fmla="*/ 91 h 91"/>
                <a:gd name="T6" fmla="*/ 0 w 36"/>
                <a:gd name="T7" fmla="*/ 91 h 91"/>
                <a:gd name="T8" fmla="*/ 29 w 36"/>
                <a:gd name="T9" fmla="*/ 0 h 91"/>
                <a:gd name="T10" fmla="*/ 0 60000 65536"/>
                <a:gd name="T11" fmla="*/ 0 60000 65536"/>
                <a:gd name="T12" fmla="*/ 0 60000 65536"/>
                <a:gd name="T13" fmla="*/ 0 60000 65536"/>
                <a:gd name="T14" fmla="*/ 0 60000 65536"/>
                <a:gd name="T15" fmla="*/ 0 w 36"/>
                <a:gd name="T16" fmla="*/ 0 h 91"/>
                <a:gd name="T17" fmla="*/ 36 w 36"/>
                <a:gd name="T18" fmla="*/ 91 h 91"/>
              </a:gdLst>
              <a:ahLst/>
              <a:cxnLst>
                <a:cxn ang="T10">
                  <a:pos x="T0" y="T1"/>
                </a:cxn>
                <a:cxn ang="T11">
                  <a:pos x="T2" y="T3"/>
                </a:cxn>
                <a:cxn ang="T12">
                  <a:pos x="T4" y="T5"/>
                </a:cxn>
                <a:cxn ang="T13">
                  <a:pos x="T6" y="T7"/>
                </a:cxn>
                <a:cxn ang="T14">
                  <a:pos x="T8" y="T9"/>
                </a:cxn>
              </a:cxnLst>
              <a:rect l="T15" t="T16" r="T17" b="T18"/>
              <a:pathLst>
                <a:path w="36" h="91">
                  <a:moveTo>
                    <a:pt x="29" y="0"/>
                  </a:moveTo>
                  <a:lnTo>
                    <a:pt x="36" y="0"/>
                  </a:lnTo>
                  <a:lnTo>
                    <a:pt x="7" y="91"/>
                  </a:lnTo>
                  <a:lnTo>
                    <a:pt x="0" y="91"/>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8" name="Freeform 38"/>
            <p:cNvSpPr>
              <a:spLocks noEditPoints="1"/>
            </p:cNvSpPr>
            <p:nvPr/>
          </p:nvSpPr>
          <p:spPr bwMode="auto">
            <a:xfrm>
              <a:off x="2289" y="3104"/>
              <a:ext cx="73" cy="91"/>
            </a:xfrm>
            <a:custGeom>
              <a:avLst/>
              <a:gdLst>
                <a:gd name="T0" fmla="*/ 0 w 64"/>
                <a:gd name="T1" fmla="*/ 2037 h 79"/>
                <a:gd name="T2" fmla="*/ 209 w 64"/>
                <a:gd name="T3" fmla="*/ 2037 h 79"/>
                <a:gd name="T4" fmla="*/ 209 w 64"/>
                <a:gd name="T5" fmla="*/ 1157 h 79"/>
                <a:gd name="T6" fmla="*/ 757 w 64"/>
                <a:gd name="T7" fmla="*/ 1157 h 79"/>
                <a:gd name="T8" fmla="*/ 1012 w 64"/>
                <a:gd name="T9" fmla="*/ 1768 h 79"/>
                <a:gd name="T10" fmla="*/ 1062 w 64"/>
                <a:gd name="T11" fmla="*/ 2037 h 79"/>
                <a:gd name="T12" fmla="*/ 1316 w 64"/>
                <a:gd name="T13" fmla="*/ 2037 h 79"/>
                <a:gd name="T14" fmla="*/ 1316 w 64"/>
                <a:gd name="T15" fmla="*/ 1959 h 79"/>
                <a:gd name="T16" fmla="*/ 1239 w 64"/>
                <a:gd name="T17" fmla="*/ 1535 h 79"/>
                <a:gd name="T18" fmla="*/ 1030 w 64"/>
                <a:gd name="T19" fmla="*/ 1032 h 79"/>
                <a:gd name="T20" fmla="*/ 1273 w 64"/>
                <a:gd name="T21" fmla="*/ 509 h 79"/>
                <a:gd name="T22" fmla="*/ 757 w 64"/>
                <a:gd name="T23" fmla="*/ 0 h 79"/>
                <a:gd name="T24" fmla="*/ 0 w 64"/>
                <a:gd name="T25" fmla="*/ 0 h 79"/>
                <a:gd name="T26" fmla="*/ 0 w 64"/>
                <a:gd name="T27" fmla="*/ 2037 h 79"/>
                <a:gd name="T28" fmla="*/ 757 w 64"/>
                <a:gd name="T29" fmla="*/ 242 h 79"/>
                <a:gd name="T30" fmla="*/ 1030 w 64"/>
                <a:gd name="T31" fmla="*/ 652 h 79"/>
                <a:gd name="T32" fmla="*/ 757 w 64"/>
                <a:gd name="T33" fmla="*/ 897 h 79"/>
                <a:gd name="T34" fmla="*/ 209 w 64"/>
                <a:gd name="T35" fmla="*/ 897 h 79"/>
                <a:gd name="T36" fmla="*/ 209 w 64"/>
                <a:gd name="T37" fmla="*/ 242 h 79"/>
                <a:gd name="T38" fmla="*/ 757 w 64"/>
                <a:gd name="T39" fmla="*/ 242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79"/>
                <a:gd name="T62" fmla="*/ 64 w 64"/>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50" y="72"/>
                    <a:pt x="50" y="75"/>
                    <a:pt x="52" y="79"/>
                  </a:cubicBezTo>
                  <a:cubicBezTo>
                    <a:pt x="64" y="79"/>
                    <a:pt x="64" y="79"/>
                    <a:pt x="64" y="79"/>
                  </a:cubicBezTo>
                  <a:cubicBezTo>
                    <a:pt x="64" y="76"/>
                    <a:pt x="64" y="76"/>
                    <a:pt x="64" y="76"/>
                  </a:cubicBezTo>
                  <a:cubicBezTo>
                    <a:pt x="60" y="74"/>
                    <a:pt x="60" y="70"/>
                    <a:pt x="60" y="60"/>
                  </a:cubicBezTo>
                  <a:cubicBezTo>
                    <a:pt x="59" y="47"/>
                    <a:pt x="59" y="45"/>
                    <a:pt x="50" y="40"/>
                  </a:cubicBezTo>
                  <a:cubicBezTo>
                    <a:pt x="58" y="34"/>
                    <a:pt x="61" y="30"/>
                    <a:pt x="61" y="20"/>
                  </a:cubicBezTo>
                  <a:cubicBezTo>
                    <a:pt x="60" y="2"/>
                    <a:pt x="48" y="0"/>
                    <a:pt x="36" y="0"/>
                  </a:cubicBezTo>
                  <a:cubicBezTo>
                    <a:pt x="0" y="0"/>
                    <a:pt x="0" y="0"/>
                    <a:pt x="0" y="0"/>
                  </a:cubicBezTo>
                  <a:cubicBezTo>
                    <a:pt x="0" y="79"/>
                    <a:pt x="0" y="79"/>
                    <a:pt x="0" y="79"/>
                  </a:cubicBezTo>
                  <a:moveTo>
                    <a:pt x="36" y="9"/>
                  </a:moveTo>
                  <a:cubicBezTo>
                    <a:pt x="42" y="9"/>
                    <a:pt x="52" y="10"/>
                    <a:pt x="50" y="24"/>
                  </a:cubicBezTo>
                  <a:cubicBezTo>
                    <a:pt x="49" y="34"/>
                    <a:pt x="43"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89" name="Freeform 39"/>
            <p:cNvSpPr>
              <a:spLocks noEditPoints="1"/>
            </p:cNvSpPr>
            <p:nvPr/>
          </p:nvSpPr>
          <p:spPr bwMode="auto">
            <a:xfrm>
              <a:off x="2372" y="3127"/>
              <a:ext cx="58" cy="71"/>
            </a:xfrm>
            <a:custGeom>
              <a:avLst/>
              <a:gdLst>
                <a:gd name="T0" fmla="*/ 975 w 51"/>
                <a:gd name="T1" fmla="*/ 795 h 62"/>
                <a:gd name="T2" fmla="*/ 857 w 51"/>
                <a:gd name="T3" fmla="*/ 166 h 62"/>
                <a:gd name="T4" fmla="*/ 536 w 51"/>
                <a:gd name="T5" fmla="*/ 0 h 62"/>
                <a:gd name="T6" fmla="*/ 130 w 51"/>
                <a:gd name="T7" fmla="*/ 190 h 62"/>
                <a:gd name="T8" fmla="*/ 0 w 51"/>
                <a:gd name="T9" fmla="*/ 715 h 62"/>
                <a:gd name="T10" fmla="*/ 114 w 51"/>
                <a:gd name="T11" fmla="*/ 1193 h 62"/>
                <a:gd name="T12" fmla="*/ 508 w 51"/>
                <a:gd name="T13" fmla="*/ 1409 h 62"/>
                <a:gd name="T14" fmla="*/ 857 w 51"/>
                <a:gd name="T15" fmla="*/ 1198 h 62"/>
                <a:gd name="T16" fmla="*/ 967 w 51"/>
                <a:gd name="T17" fmla="*/ 952 h 62"/>
                <a:gd name="T18" fmla="*/ 789 w 51"/>
                <a:gd name="T19" fmla="*/ 952 h 62"/>
                <a:gd name="T20" fmla="*/ 508 w 51"/>
                <a:gd name="T21" fmla="*/ 1230 h 62"/>
                <a:gd name="T22" fmla="*/ 247 w 51"/>
                <a:gd name="T23" fmla="*/ 1074 h 62"/>
                <a:gd name="T24" fmla="*/ 191 w 51"/>
                <a:gd name="T25" fmla="*/ 795 h 62"/>
                <a:gd name="T26" fmla="*/ 975 w 51"/>
                <a:gd name="T27" fmla="*/ 795 h 62"/>
                <a:gd name="T28" fmla="*/ 191 w 51"/>
                <a:gd name="T29" fmla="*/ 606 h 62"/>
                <a:gd name="T30" fmla="*/ 281 w 51"/>
                <a:gd name="T31" fmla="*/ 286 h 62"/>
                <a:gd name="T32" fmla="*/ 513 w 51"/>
                <a:gd name="T33" fmla="*/ 166 h 62"/>
                <a:gd name="T34" fmla="*/ 738 w 51"/>
                <a:gd name="T35" fmla="*/ 286 h 62"/>
                <a:gd name="T36" fmla="*/ 839 w 51"/>
                <a:gd name="T37" fmla="*/ 606 h 62"/>
                <a:gd name="T38" fmla="*/ 191 w 51"/>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8"/>
                  </a:cubicBezTo>
                  <a:cubicBezTo>
                    <a:pt x="42" y="4"/>
                    <a:pt x="35" y="1"/>
                    <a:pt x="28" y="0"/>
                  </a:cubicBezTo>
                  <a:cubicBezTo>
                    <a:pt x="21" y="0"/>
                    <a:pt x="13" y="2"/>
                    <a:pt x="7" y="9"/>
                  </a:cubicBezTo>
                  <a:cubicBezTo>
                    <a:pt x="2" y="14"/>
                    <a:pt x="0" y="22"/>
                    <a:pt x="0" y="31"/>
                  </a:cubicBezTo>
                  <a:cubicBezTo>
                    <a:pt x="0" y="39"/>
                    <a:pt x="2" y="48"/>
                    <a:pt x="6" y="52"/>
                  </a:cubicBezTo>
                  <a:cubicBezTo>
                    <a:pt x="11" y="59"/>
                    <a:pt x="18" y="62"/>
                    <a:pt x="26" y="62"/>
                  </a:cubicBezTo>
                  <a:cubicBezTo>
                    <a:pt x="33" y="62"/>
                    <a:pt x="41" y="59"/>
                    <a:pt x="45" y="53"/>
                  </a:cubicBezTo>
                  <a:cubicBezTo>
                    <a:pt x="49" y="49"/>
                    <a:pt x="49" y="45"/>
                    <a:pt x="50" y="42"/>
                  </a:cubicBezTo>
                  <a:cubicBezTo>
                    <a:pt x="41" y="42"/>
                    <a:pt x="41" y="42"/>
                    <a:pt x="41" y="42"/>
                  </a:cubicBezTo>
                  <a:cubicBezTo>
                    <a:pt x="40" y="45"/>
                    <a:pt x="37" y="54"/>
                    <a:pt x="26" y="54"/>
                  </a:cubicBezTo>
                  <a:cubicBezTo>
                    <a:pt x="19" y="54"/>
                    <a:pt x="15" y="50"/>
                    <a:pt x="13" y="47"/>
                  </a:cubicBezTo>
                  <a:cubicBezTo>
                    <a:pt x="10" y="41"/>
                    <a:pt x="9" y="38"/>
                    <a:pt x="10" y="34"/>
                  </a:cubicBezTo>
                  <a:cubicBezTo>
                    <a:pt x="51" y="34"/>
                    <a:pt x="51" y="34"/>
                    <a:pt x="51" y="34"/>
                  </a:cubicBezTo>
                  <a:moveTo>
                    <a:pt x="10" y="26"/>
                  </a:moveTo>
                  <a:cubicBezTo>
                    <a:pt x="10" y="20"/>
                    <a:pt x="14" y="14"/>
                    <a:pt x="15" y="13"/>
                  </a:cubicBezTo>
                  <a:cubicBezTo>
                    <a:pt x="18" y="9"/>
                    <a:pt x="23" y="7"/>
                    <a:pt x="27" y="8"/>
                  </a:cubicBezTo>
                  <a:cubicBezTo>
                    <a:pt x="32" y="8"/>
                    <a:pt x="36" y="10"/>
                    <a:pt x="37"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0" name="Freeform 40"/>
            <p:cNvSpPr>
              <a:spLocks noEditPoints="1"/>
            </p:cNvSpPr>
            <p:nvPr/>
          </p:nvSpPr>
          <p:spPr bwMode="auto">
            <a:xfrm>
              <a:off x="2438" y="3104"/>
              <a:ext cx="59" cy="94"/>
            </a:xfrm>
            <a:custGeom>
              <a:avLst/>
              <a:gdLst>
                <a:gd name="T0" fmla="*/ 804 w 52"/>
                <a:gd name="T1" fmla="*/ 0 h 82"/>
                <a:gd name="T2" fmla="*/ 804 w 52"/>
                <a:gd name="T3" fmla="*/ 672 h 82"/>
                <a:gd name="T4" fmla="*/ 709 w 52"/>
                <a:gd name="T5" fmla="*/ 564 h 82"/>
                <a:gd name="T6" fmla="*/ 447 w 52"/>
                <a:gd name="T7" fmla="*/ 464 h 82"/>
                <a:gd name="T8" fmla="*/ 140 w 52"/>
                <a:gd name="T9" fmla="*/ 647 h 82"/>
                <a:gd name="T10" fmla="*/ 1 w 52"/>
                <a:gd name="T11" fmla="*/ 1283 h 82"/>
                <a:gd name="T12" fmla="*/ 270 w 52"/>
                <a:gd name="T13" fmla="*/ 1816 h 82"/>
                <a:gd name="T14" fmla="*/ 491 w 52"/>
                <a:gd name="T15" fmla="*/ 1897 h 82"/>
                <a:gd name="T16" fmla="*/ 652 w 52"/>
                <a:gd name="T17" fmla="*/ 1816 h 82"/>
                <a:gd name="T18" fmla="*/ 814 w 52"/>
                <a:gd name="T19" fmla="*/ 1687 h 82"/>
                <a:gd name="T20" fmla="*/ 814 w 52"/>
                <a:gd name="T21" fmla="*/ 1816 h 82"/>
                <a:gd name="T22" fmla="*/ 951 w 52"/>
                <a:gd name="T23" fmla="*/ 1816 h 82"/>
                <a:gd name="T24" fmla="*/ 951 w 52"/>
                <a:gd name="T25" fmla="*/ 0 h 82"/>
                <a:gd name="T26" fmla="*/ 804 w 52"/>
                <a:gd name="T27" fmla="*/ 0 h 82"/>
                <a:gd name="T28" fmla="*/ 297 w 52"/>
                <a:gd name="T29" fmla="*/ 1574 h 82"/>
                <a:gd name="T30" fmla="*/ 270 w 52"/>
                <a:gd name="T31" fmla="*/ 812 h 82"/>
                <a:gd name="T32" fmla="*/ 503 w 52"/>
                <a:gd name="T33" fmla="*/ 699 h 82"/>
                <a:gd name="T34" fmla="*/ 717 w 52"/>
                <a:gd name="T35" fmla="*/ 812 h 82"/>
                <a:gd name="T36" fmla="*/ 717 w 52"/>
                <a:gd name="T37" fmla="*/ 1544 h 82"/>
                <a:gd name="T38" fmla="*/ 507 w 52"/>
                <a:gd name="T39" fmla="*/ 1687 h 82"/>
                <a:gd name="T40" fmla="*/ 297 w 52"/>
                <a:gd name="T41" fmla="*/ 1574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3" y="0"/>
                  </a:moveTo>
                  <a:cubicBezTo>
                    <a:pt x="43" y="29"/>
                    <a:pt x="43" y="29"/>
                    <a:pt x="43" y="29"/>
                  </a:cubicBezTo>
                  <a:cubicBezTo>
                    <a:pt x="42" y="27"/>
                    <a:pt x="40" y="25"/>
                    <a:pt x="38" y="24"/>
                  </a:cubicBezTo>
                  <a:cubicBezTo>
                    <a:pt x="35" y="22"/>
                    <a:pt x="31" y="20"/>
                    <a:pt x="25" y="20"/>
                  </a:cubicBezTo>
                  <a:cubicBezTo>
                    <a:pt x="20" y="20"/>
                    <a:pt x="14" y="22"/>
                    <a:pt x="8" y="28"/>
                  </a:cubicBezTo>
                  <a:cubicBezTo>
                    <a:pt x="3" y="33"/>
                    <a:pt x="0" y="44"/>
                    <a:pt x="1" y="55"/>
                  </a:cubicBezTo>
                  <a:cubicBezTo>
                    <a:pt x="2" y="65"/>
                    <a:pt x="7" y="75"/>
                    <a:pt x="15" y="79"/>
                  </a:cubicBezTo>
                  <a:cubicBezTo>
                    <a:pt x="18" y="81"/>
                    <a:pt x="23" y="82"/>
                    <a:pt x="26" y="82"/>
                  </a:cubicBezTo>
                  <a:cubicBezTo>
                    <a:pt x="30" y="82"/>
                    <a:pt x="34" y="81"/>
                    <a:pt x="36" y="79"/>
                  </a:cubicBezTo>
                  <a:cubicBezTo>
                    <a:pt x="40" y="77"/>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29"/>
                    <a:pt x="27" y="30"/>
                  </a:cubicBezTo>
                  <a:cubicBezTo>
                    <a:pt x="32" y="30"/>
                    <a:pt x="36" y="32"/>
                    <a:pt x="39" y="35"/>
                  </a:cubicBezTo>
                  <a:cubicBezTo>
                    <a:pt x="42" y="39"/>
                    <a:pt x="46" y="54"/>
                    <a:pt x="39" y="67"/>
                  </a:cubicBezTo>
                  <a:cubicBezTo>
                    <a:pt x="37" y="70"/>
                    <a:pt x="33"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1" name="Freeform 41"/>
            <p:cNvSpPr>
              <a:spLocks/>
            </p:cNvSpPr>
            <p:nvPr/>
          </p:nvSpPr>
          <p:spPr bwMode="auto">
            <a:xfrm>
              <a:off x="2545" y="3102"/>
              <a:ext cx="79" cy="96"/>
            </a:xfrm>
            <a:custGeom>
              <a:avLst/>
              <a:gdLst>
                <a:gd name="T0" fmla="*/ 1264 w 69"/>
                <a:gd name="T1" fmla="*/ 557 h 84"/>
                <a:gd name="T2" fmla="*/ 1182 w 69"/>
                <a:gd name="T3" fmla="*/ 363 h 84"/>
                <a:gd name="T4" fmla="*/ 797 w 69"/>
                <a:gd name="T5" fmla="*/ 213 h 84"/>
                <a:gd name="T6" fmla="*/ 405 w 69"/>
                <a:gd name="T7" fmla="*/ 363 h 84"/>
                <a:gd name="T8" fmla="*/ 250 w 69"/>
                <a:gd name="T9" fmla="*/ 905 h 84"/>
                <a:gd name="T10" fmla="*/ 405 w 69"/>
                <a:gd name="T11" fmla="*/ 1446 h 84"/>
                <a:gd name="T12" fmla="*/ 797 w 69"/>
                <a:gd name="T13" fmla="*/ 1606 h 84"/>
                <a:gd name="T14" fmla="*/ 1182 w 69"/>
                <a:gd name="T15" fmla="*/ 1446 h 84"/>
                <a:gd name="T16" fmla="*/ 1313 w 69"/>
                <a:gd name="T17" fmla="*/ 1107 h 84"/>
                <a:gd name="T18" fmla="*/ 1549 w 69"/>
                <a:gd name="T19" fmla="*/ 1107 h 84"/>
                <a:gd name="T20" fmla="*/ 1264 w 69"/>
                <a:gd name="T21" fmla="*/ 1622 h 84"/>
                <a:gd name="T22" fmla="*/ 797 w 69"/>
                <a:gd name="T23" fmla="*/ 1830 h 84"/>
                <a:gd name="T24" fmla="*/ 286 w 69"/>
                <a:gd name="T25" fmla="*/ 1622 h 84"/>
                <a:gd name="T26" fmla="*/ 0 w 69"/>
                <a:gd name="T27" fmla="*/ 905 h 84"/>
                <a:gd name="T28" fmla="*/ 286 w 69"/>
                <a:gd name="T29" fmla="*/ 186 h 84"/>
                <a:gd name="T30" fmla="*/ 797 w 69"/>
                <a:gd name="T31" fmla="*/ 0 h 84"/>
                <a:gd name="T32" fmla="*/ 1264 w 69"/>
                <a:gd name="T33" fmla="*/ 186 h 84"/>
                <a:gd name="T34" fmla="*/ 1518 w 69"/>
                <a:gd name="T35" fmla="*/ 557 h 84"/>
                <a:gd name="T36" fmla="*/ 1264 w 69"/>
                <a:gd name="T37" fmla="*/ 557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4"/>
                <a:gd name="T59" fmla="*/ 69 w 69"/>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4">
                  <a:moveTo>
                    <a:pt x="57" y="26"/>
                  </a:moveTo>
                  <a:cubicBezTo>
                    <a:pt x="55" y="23"/>
                    <a:pt x="54" y="20"/>
                    <a:pt x="52" y="17"/>
                  </a:cubicBezTo>
                  <a:cubicBezTo>
                    <a:pt x="47" y="12"/>
                    <a:pt x="41" y="10"/>
                    <a:pt x="35" y="10"/>
                  </a:cubicBezTo>
                  <a:cubicBezTo>
                    <a:pt x="29" y="10"/>
                    <a:pt x="23" y="12"/>
                    <a:pt x="18" y="17"/>
                  </a:cubicBezTo>
                  <a:cubicBezTo>
                    <a:pt x="14" y="23"/>
                    <a:pt x="10" y="32"/>
                    <a:pt x="11" y="42"/>
                  </a:cubicBezTo>
                  <a:cubicBezTo>
                    <a:pt x="10" y="52"/>
                    <a:pt x="14" y="61"/>
                    <a:pt x="18" y="67"/>
                  </a:cubicBezTo>
                  <a:cubicBezTo>
                    <a:pt x="23" y="72"/>
                    <a:pt x="29" y="74"/>
                    <a:pt x="35" y="74"/>
                  </a:cubicBezTo>
                  <a:cubicBezTo>
                    <a:pt x="41" y="74"/>
                    <a:pt x="48" y="72"/>
                    <a:pt x="52" y="67"/>
                  </a:cubicBezTo>
                  <a:cubicBezTo>
                    <a:pt x="55" y="63"/>
                    <a:pt x="57" y="58"/>
                    <a:pt x="58" y="52"/>
                  </a:cubicBezTo>
                  <a:cubicBezTo>
                    <a:pt x="69" y="52"/>
                    <a:pt x="69" y="52"/>
                    <a:pt x="69" y="52"/>
                  </a:cubicBezTo>
                  <a:cubicBezTo>
                    <a:pt x="67" y="61"/>
                    <a:pt x="63" y="69"/>
                    <a:pt x="57" y="75"/>
                  </a:cubicBezTo>
                  <a:cubicBezTo>
                    <a:pt x="53" y="79"/>
                    <a:pt x="45" y="83"/>
                    <a:pt x="35" y="84"/>
                  </a:cubicBezTo>
                  <a:cubicBezTo>
                    <a:pt x="25" y="83"/>
                    <a:pt x="16" y="79"/>
                    <a:pt x="13" y="75"/>
                  </a:cubicBezTo>
                  <a:cubicBezTo>
                    <a:pt x="4" y="67"/>
                    <a:pt x="0" y="53"/>
                    <a:pt x="0" y="42"/>
                  </a:cubicBezTo>
                  <a:cubicBezTo>
                    <a:pt x="0" y="31"/>
                    <a:pt x="4" y="17"/>
                    <a:pt x="13" y="9"/>
                  </a:cubicBezTo>
                  <a:cubicBezTo>
                    <a:pt x="16" y="5"/>
                    <a:pt x="25" y="0"/>
                    <a:pt x="35" y="0"/>
                  </a:cubicBezTo>
                  <a:cubicBezTo>
                    <a:pt x="45" y="0"/>
                    <a:pt x="53" y="5"/>
                    <a:pt x="57" y="9"/>
                  </a:cubicBezTo>
                  <a:cubicBezTo>
                    <a:pt x="62" y="13"/>
                    <a:pt x="65" y="20"/>
                    <a:pt x="67" y="26"/>
                  </a:cubicBezTo>
                  <a:cubicBezTo>
                    <a:pt x="57" y="26"/>
                    <a:pt x="57" y="26"/>
                    <a:pt x="57"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2" name="Freeform 42"/>
            <p:cNvSpPr>
              <a:spLocks/>
            </p:cNvSpPr>
            <p:nvPr/>
          </p:nvSpPr>
          <p:spPr bwMode="auto">
            <a:xfrm>
              <a:off x="2637" y="3127"/>
              <a:ext cx="32" cy="68"/>
            </a:xfrm>
            <a:custGeom>
              <a:avLst/>
              <a:gdLst>
                <a:gd name="T0" fmla="*/ 0 w 28"/>
                <a:gd name="T1" fmla="*/ 2 h 59"/>
                <a:gd name="T2" fmla="*/ 186 w 28"/>
                <a:gd name="T3" fmla="*/ 2 h 59"/>
                <a:gd name="T4" fmla="*/ 186 w 28"/>
                <a:gd name="T5" fmla="*/ 294 h 59"/>
                <a:gd name="T6" fmla="*/ 474 w 28"/>
                <a:gd name="T7" fmla="*/ 0 h 59"/>
                <a:gd name="T8" fmla="*/ 606 w 28"/>
                <a:gd name="T9" fmla="*/ 0 h 59"/>
                <a:gd name="T10" fmla="*/ 606 w 28"/>
                <a:gd name="T11" fmla="*/ 279 h 59"/>
                <a:gd name="T12" fmla="*/ 415 w 28"/>
                <a:gd name="T13" fmla="*/ 294 h 59"/>
                <a:gd name="T14" fmla="*/ 186 w 28"/>
                <a:gd name="T15" fmla="*/ 756 h 59"/>
                <a:gd name="T16" fmla="*/ 186 w 28"/>
                <a:gd name="T17" fmla="*/ 1536 h 59"/>
                <a:gd name="T18" fmla="*/ 0 w 28"/>
                <a:gd name="T19" fmla="*/ 1536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8" y="1"/>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3" name="Freeform 43"/>
            <p:cNvSpPr>
              <a:spLocks noEditPoints="1"/>
            </p:cNvSpPr>
            <p:nvPr/>
          </p:nvSpPr>
          <p:spPr bwMode="auto">
            <a:xfrm>
              <a:off x="2675" y="3127"/>
              <a:ext cx="59" cy="71"/>
            </a:xfrm>
            <a:custGeom>
              <a:avLst/>
              <a:gdLst>
                <a:gd name="T0" fmla="*/ 951 w 52"/>
                <a:gd name="T1" fmla="*/ 795 h 62"/>
                <a:gd name="T2" fmla="*/ 834 w 52"/>
                <a:gd name="T3" fmla="*/ 166 h 62"/>
                <a:gd name="T4" fmla="*/ 507 w 52"/>
                <a:gd name="T5" fmla="*/ 0 h 62"/>
                <a:gd name="T6" fmla="*/ 123 w 52"/>
                <a:gd name="T7" fmla="*/ 190 h 62"/>
                <a:gd name="T8" fmla="*/ 0 w 52"/>
                <a:gd name="T9" fmla="*/ 715 h 62"/>
                <a:gd name="T10" fmla="*/ 108 w 52"/>
                <a:gd name="T11" fmla="*/ 1193 h 62"/>
                <a:gd name="T12" fmla="*/ 491 w 52"/>
                <a:gd name="T13" fmla="*/ 1409 h 62"/>
                <a:gd name="T14" fmla="*/ 834 w 52"/>
                <a:gd name="T15" fmla="*/ 1198 h 62"/>
                <a:gd name="T16" fmla="*/ 946 w 52"/>
                <a:gd name="T17" fmla="*/ 952 h 62"/>
                <a:gd name="T18" fmla="*/ 740 w 52"/>
                <a:gd name="T19" fmla="*/ 952 h 62"/>
                <a:gd name="T20" fmla="*/ 491 w 52"/>
                <a:gd name="T21" fmla="*/ 1230 h 62"/>
                <a:gd name="T22" fmla="*/ 238 w 52"/>
                <a:gd name="T23" fmla="*/ 1074 h 62"/>
                <a:gd name="T24" fmla="*/ 180 w 52"/>
                <a:gd name="T25" fmla="*/ 795 h 62"/>
                <a:gd name="T26" fmla="*/ 951 w 52"/>
                <a:gd name="T27" fmla="*/ 795 h 62"/>
                <a:gd name="T28" fmla="*/ 180 w 52"/>
                <a:gd name="T29" fmla="*/ 606 h 62"/>
                <a:gd name="T30" fmla="*/ 270 w 52"/>
                <a:gd name="T31" fmla="*/ 286 h 62"/>
                <a:gd name="T32" fmla="*/ 507 w 52"/>
                <a:gd name="T33" fmla="*/ 166 h 62"/>
                <a:gd name="T34" fmla="*/ 709 w 52"/>
                <a:gd name="T35" fmla="*/ 286 h 62"/>
                <a:gd name="T36" fmla="*/ 767 w 52"/>
                <a:gd name="T37" fmla="*/ 606 h 62"/>
                <a:gd name="T38" fmla="*/ 180 w 52"/>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5" y="8"/>
                  </a:cubicBezTo>
                  <a:cubicBezTo>
                    <a:pt x="42" y="4"/>
                    <a:pt x="35"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5" y="53"/>
                  </a:cubicBezTo>
                  <a:cubicBezTo>
                    <a:pt x="49" y="49"/>
                    <a:pt x="50" y="45"/>
                    <a:pt x="51" y="42"/>
                  </a:cubicBezTo>
                  <a:cubicBezTo>
                    <a:pt x="41" y="42"/>
                    <a:pt x="41" y="42"/>
                    <a:pt x="41" y="42"/>
                  </a:cubicBezTo>
                  <a:cubicBezTo>
                    <a:pt x="40" y="45"/>
                    <a:pt x="37" y="54"/>
                    <a:pt x="26" y="54"/>
                  </a:cubicBezTo>
                  <a:cubicBezTo>
                    <a:pt x="19"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4" name="Freeform 44"/>
            <p:cNvSpPr>
              <a:spLocks/>
            </p:cNvSpPr>
            <p:nvPr/>
          </p:nvSpPr>
          <p:spPr bwMode="auto">
            <a:xfrm>
              <a:off x="2742" y="3127"/>
              <a:ext cx="55" cy="71"/>
            </a:xfrm>
            <a:custGeom>
              <a:avLst/>
              <a:gdLst>
                <a:gd name="T0" fmla="*/ 219 w 48"/>
                <a:gd name="T1" fmla="*/ 952 h 62"/>
                <a:gd name="T2" fmla="*/ 463 w 48"/>
                <a:gd name="T3" fmla="*/ 1198 h 62"/>
                <a:gd name="T4" fmla="*/ 638 w 48"/>
                <a:gd name="T5" fmla="*/ 1230 h 62"/>
                <a:gd name="T6" fmla="*/ 811 w 48"/>
                <a:gd name="T7" fmla="*/ 1157 h 62"/>
                <a:gd name="T8" fmla="*/ 916 w 48"/>
                <a:gd name="T9" fmla="*/ 973 h 62"/>
                <a:gd name="T10" fmla="*/ 731 w 48"/>
                <a:gd name="T11" fmla="*/ 831 h 62"/>
                <a:gd name="T12" fmla="*/ 251 w 48"/>
                <a:gd name="T13" fmla="*/ 715 h 62"/>
                <a:gd name="T14" fmla="*/ 3 w 48"/>
                <a:gd name="T15" fmla="*/ 376 h 62"/>
                <a:gd name="T16" fmla="*/ 557 w 48"/>
                <a:gd name="T17" fmla="*/ 0 h 62"/>
                <a:gd name="T18" fmla="*/ 1050 w 48"/>
                <a:gd name="T19" fmla="*/ 416 h 62"/>
                <a:gd name="T20" fmla="*/ 835 w 48"/>
                <a:gd name="T21" fmla="*/ 416 h 62"/>
                <a:gd name="T22" fmla="*/ 531 w 48"/>
                <a:gd name="T23" fmla="*/ 190 h 62"/>
                <a:gd name="T24" fmla="*/ 282 w 48"/>
                <a:gd name="T25" fmla="*/ 328 h 62"/>
                <a:gd name="T26" fmla="*/ 330 w 48"/>
                <a:gd name="T27" fmla="*/ 529 h 62"/>
                <a:gd name="T28" fmla="*/ 638 w 48"/>
                <a:gd name="T29" fmla="*/ 624 h 62"/>
                <a:gd name="T30" fmla="*/ 957 w 48"/>
                <a:gd name="T31" fmla="*/ 715 h 62"/>
                <a:gd name="T32" fmla="*/ 1097 w 48"/>
                <a:gd name="T33" fmla="*/ 1042 h 62"/>
                <a:gd name="T34" fmla="*/ 838 w 48"/>
                <a:gd name="T35" fmla="*/ 1334 h 62"/>
                <a:gd name="T36" fmla="*/ 636 w 48"/>
                <a:gd name="T37" fmla="*/ 1409 h 62"/>
                <a:gd name="T38" fmla="*/ 370 w 48"/>
                <a:gd name="T39" fmla="*/ 1372 h 62"/>
                <a:gd name="T40" fmla="*/ 1 w 48"/>
                <a:gd name="T41" fmla="*/ 952 h 62"/>
                <a:gd name="T42" fmla="*/ 219 w 48"/>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1"/>
                    <a:pt x="20" y="53"/>
                  </a:cubicBezTo>
                  <a:cubicBezTo>
                    <a:pt x="22" y="54"/>
                    <a:pt x="25" y="54"/>
                    <a:pt x="28" y="54"/>
                  </a:cubicBezTo>
                  <a:cubicBezTo>
                    <a:pt x="31" y="53"/>
                    <a:pt x="33" y="52"/>
                    <a:pt x="35" y="51"/>
                  </a:cubicBezTo>
                  <a:cubicBezTo>
                    <a:pt x="37" y="50"/>
                    <a:pt x="39" y="47"/>
                    <a:pt x="39" y="44"/>
                  </a:cubicBezTo>
                  <a:cubicBezTo>
                    <a:pt x="39" y="41"/>
                    <a:pt x="37" y="39"/>
                    <a:pt x="32" y="37"/>
                  </a:cubicBezTo>
                  <a:cubicBezTo>
                    <a:pt x="25" y="35"/>
                    <a:pt x="16" y="34"/>
                    <a:pt x="11" y="31"/>
                  </a:cubicBezTo>
                  <a:cubicBezTo>
                    <a:pt x="7" y="30"/>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4"/>
                    <a:pt x="22" y="26"/>
                    <a:pt x="28" y="27"/>
                  </a:cubicBezTo>
                  <a:cubicBezTo>
                    <a:pt x="33" y="28"/>
                    <a:pt x="37" y="29"/>
                    <a:pt x="41" y="31"/>
                  </a:cubicBezTo>
                  <a:cubicBezTo>
                    <a:pt x="46" y="34"/>
                    <a:pt x="48" y="40"/>
                    <a:pt x="47" y="45"/>
                  </a:cubicBezTo>
                  <a:cubicBezTo>
                    <a:pt x="47" y="51"/>
                    <a:pt x="43" y="56"/>
                    <a:pt x="37" y="59"/>
                  </a:cubicBezTo>
                  <a:cubicBezTo>
                    <a:pt x="34" y="61"/>
                    <a:pt x="30" y="61"/>
                    <a:pt x="27" y="62"/>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5" name="Freeform 45"/>
            <p:cNvSpPr>
              <a:spLocks/>
            </p:cNvSpPr>
            <p:nvPr/>
          </p:nvSpPr>
          <p:spPr bwMode="auto">
            <a:xfrm>
              <a:off x="2805" y="3127"/>
              <a:ext cx="56" cy="71"/>
            </a:xfrm>
            <a:custGeom>
              <a:avLst/>
              <a:gdLst>
                <a:gd name="T0" fmla="*/ 1055 w 49"/>
                <a:gd name="T1" fmla="*/ 910 h 62"/>
                <a:gd name="T2" fmla="*/ 1002 w 49"/>
                <a:gd name="T3" fmla="*/ 1157 h 62"/>
                <a:gd name="T4" fmla="*/ 514 w 49"/>
                <a:gd name="T5" fmla="*/ 1409 h 62"/>
                <a:gd name="T6" fmla="*/ 95 w 49"/>
                <a:gd name="T7" fmla="*/ 1114 h 62"/>
                <a:gd name="T8" fmla="*/ 0 w 49"/>
                <a:gd name="T9" fmla="*/ 694 h 62"/>
                <a:gd name="T10" fmla="*/ 163 w 49"/>
                <a:gd name="T11" fmla="*/ 166 h 62"/>
                <a:gd name="T12" fmla="*/ 557 w 49"/>
                <a:gd name="T13" fmla="*/ 0 h 62"/>
                <a:gd name="T14" fmla="*/ 905 w 49"/>
                <a:gd name="T15" fmla="*/ 111 h 62"/>
                <a:gd name="T16" fmla="*/ 1055 w 49"/>
                <a:gd name="T17" fmla="*/ 476 h 62"/>
                <a:gd name="T18" fmla="*/ 877 w 49"/>
                <a:gd name="T19" fmla="*/ 476 h 62"/>
                <a:gd name="T20" fmla="*/ 728 w 49"/>
                <a:gd name="T21" fmla="*/ 250 h 62"/>
                <a:gd name="T22" fmla="*/ 557 w 49"/>
                <a:gd name="T23" fmla="*/ 190 h 62"/>
                <a:gd name="T24" fmla="*/ 318 w 49"/>
                <a:gd name="T25" fmla="*/ 328 h 62"/>
                <a:gd name="T26" fmla="*/ 213 w 49"/>
                <a:gd name="T27" fmla="*/ 648 h 62"/>
                <a:gd name="T28" fmla="*/ 264 w 49"/>
                <a:gd name="T29" fmla="*/ 973 h 62"/>
                <a:gd name="T30" fmla="*/ 557 w 49"/>
                <a:gd name="T31" fmla="*/ 1198 h 62"/>
                <a:gd name="T32" fmla="*/ 792 w 49"/>
                <a:gd name="T33" fmla="*/ 1074 h 62"/>
                <a:gd name="T34" fmla="*/ 877 w 49"/>
                <a:gd name="T35" fmla="*/ 910 h 62"/>
                <a:gd name="T36" fmla="*/ 1055 w 49"/>
                <a:gd name="T37" fmla="*/ 91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62"/>
                <a:gd name="T59" fmla="*/ 49 w 49"/>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62">
                  <a:moveTo>
                    <a:pt x="49" y="39"/>
                  </a:moveTo>
                  <a:cubicBezTo>
                    <a:pt x="49" y="44"/>
                    <a:pt x="47" y="48"/>
                    <a:pt x="46" y="51"/>
                  </a:cubicBezTo>
                  <a:cubicBezTo>
                    <a:pt x="41" y="58"/>
                    <a:pt x="33" y="62"/>
                    <a:pt x="24" y="62"/>
                  </a:cubicBezTo>
                  <a:cubicBezTo>
                    <a:pt x="16" y="61"/>
                    <a:pt x="8" y="57"/>
                    <a:pt x="4" y="50"/>
                  </a:cubicBezTo>
                  <a:cubicBezTo>
                    <a:pt x="2" y="45"/>
                    <a:pt x="0" y="38"/>
                    <a:pt x="0" y="30"/>
                  </a:cubicBezTo>
                  <a:cubicBezTo>
                    <a:pt x="1" y="23"/>
                    <a:pt x="3" y="15"/>
                    <a:pt x="8" y="8"/>
                  </a:cubicBezTo>
                  <a:cubicBezTo>
                    <a:pt x="13" y="3"/>
                    <a:pt x="19" y="0"/>
                    <a:pt x="26" y="0"/>
                  </a:cubicBezTo>
                  <a:cubicBezTo>
                    <a:pt x="32" y="0"/>
                    <a:pt x="38" y="2"/>
                    <a:pt x="42" y="5"/>
                  </a:cubicBezTo>
                  <a:cubicBezTo>
                    <a:pt x="46" y="8"/>
                    <a:pt x="48" y="15"/>
                    <a:pt x="49" y="21"/>
                  </a:cubicBezTo>
                  <a:cubicBezTo>
                    <a:pt x="40" y="21"/>
                    <a:pt x="40" y="21"/>
                    <a:pt x="40" y="21"/>
                  </a:cubicBezTo>
                  <a:cubicBezTo>
                    <a:pt x="39" y="15"/>
                    <a:pt x="38" y="12"/>
                    <a:pt x="34" y="11"/>
                  </a:cubicBezTo>
                  <a:cubicBezTo>
                    <a:pt x="32" y="10"/>
                    <a:pt x="29" y="9"/>
                    <a:pt x="26" y="9"/>
                  </a:cubicBezTo>
                  <a:cubicBezTo>
                    <a:pt x="22" y="9"/>
                    <a:pt x="19" y="10"/>
                    <a:pt x="15" y="15"/>
                  </a:cubicBezTo>
                  <a:cubicBezTo>
                    <a:pt x="12" y="17"/>
                    <a:pt x="11" y="23"/>
                    <a:pt x="10" y="29"/>
                  </a:cubicBezTo>
                  <a:cubicBezTo>
                    <a:pt x="10" y="35"/>
                    <a:pt x="10" y="40"/>
                    <a:pt x="12" y="44"/>
                  </a:cubicBezTo>
                  <a:cubicBezTo>
                    <a:pt x="16" y="51"/>
                    <a:pt x="21" y="53"/>
                    <a:pt x="26" y="53"/>
                  </a:cubicBezTo>
                  <a:cubicBezTo>
                    <a:pt x="32" y="53"/>
                    <a:pt x="36" y="50"/>
                    <a:pt x="37" y="47"/>
                  </a:cubicBezTo>
                  <a:cubicBezTo>
                    <a:pt x="39" y="44"/>
                    <a:pt x="40" y="42"/>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6" name="Freeform 46"/>
            <p:cNvSpPr>
              <a:spLocks noEditPoints="1"/>
            </p:cNvSpPr>
            <p:nvPr/>
          </p:nvSpPr>
          <p:spPr bwMode="auto">
            <a:xfrm>
              <a:off x="2869" y="3127"/>
              <a:ext cx="58" cy="71"/>
            </a:xfrm>
            <a:custGeom>
              <a:avLst/>
              <a:gdLst>
                <a:gd name="T0" fmla="*/ 975 w 51"/>
                <a:gd name="T1" fmla="*/ 795 h 62"/>
                <a:gd name="T2" fmla="*/ 857 w 51"/>
                <a:gd name="T3" fmla="*/ 166 h 62"/>
                <a:gd name="T4" fmla="*/ 536 w 51"/>
                <a:gd name="T5" fmla="*/ 0 h 62"/>
                <a:gd name="T6" fmla="*/ 130 w 51"/>
                <a:gd name="T7" fmla="*/ 190 h 62"/>
                <a:gd name="T8" fmla="*/ 0 w 51"/>
                <a:gd name="T9" fmla="*/ 715 h 62"/>
                <a:gd name="T10" fmla="*/ 114 w 51"/>
                <a:gd name="T11" fmla="*/ 1193 h 62"/>
                <a:gd name="T12" fmla="*/ 508 w 51"/>
                <a:gd name="T13" fmla="*/ 1409 h 62"/>
                <a:gd name="T14" fmla="*/ 857 w 51"/>
                <a:gd name="T15" fmla="*/ 1198 h 62"/>
                <a:gd name="T16" fmla="*/ 967 w 51"/>
                <a:gd name="T17" fmla="*/ 952 h 62"/>
                <a:gd name="T18" fmla="*/ 789 w 51"/>
                <a:gd name="T19" fmla="*/ 952 h 62"/>
                <a:gd name="T20" fmla="*/ 508 w 51"/>
                <a:gd name="T21" fmla="*/ 1230 h 62"/>
                <a:gd name="T22" fmla="*/ 247 w 51"/>
                <a:gd name="T23" fmla="*/ 1074 h 62"/>
                <a:gd name="T24" fmla="*/ 191 w 51"/>
                <a:gd name="T25" fmla="*/ 795 h 62"/>
                <a:gd name="T26" fmla="*/ 975 w 51"/>
                <a:gd name="T27" fmla="*/ 795 h 62"/>
                <a:gd name="T28" fmla="*/ 191 w 51"/>
                <a:gd name="T29" fmla="*/ 606 h 62"/>
                <a:gd name="T30" fmla="*/ 281 w 51"/>
                <a:gd name="T31" fmla="*/ 286 h 62"/>
                <a:gd name="T32" fmla="*/ 513 w 51"/>
                <a:gd name="T33" fmla="*/ 166 h 62"/>
                <a:gd name="T34" fmla="*/ 738 w 51"/>
                <a:gd name="T35" fmla="*/ 286 h 62"/>
                <a:gd name="T36" fmla="*/ 789 w 51"/>
                <a:gd name="T37" fmla="*/ 606 h 62"/>
                <a:gd name="T38" fmla="*/ 191 w 51"/>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4"/>
                  </a:moveTo>
                  <a:cubicBezTo>
                    <a:pt x="51" y="24"/>
                    <a:pt x="51" y="17"/>
                    <a:pt x="45" y="8"/>
                  </a:cubicBezTo>
                  <a:cubicBezTo>
                    <a:pt x="41" y="4"/>
                    <a:pt x="35" y="1"/>
                    <a:pt x="28" y="0"/>
                  </a:cubicBezTo>
                  <a:cubicBezTo>
                    <a:pt x="21" y="0"/>
                    <a:pt x="13" y="2"/>
                    <a:pt x="7" y="9"/>
                  </a:cubicBezTo>
                  <a:cubicBezTo>
                    <a:pt x="2" y="14"/>
                    <a:pt x="0" y="22"/>
                    <a:pt x="0" y="31"/>
                  </a:cubicBezTo>
                  <a:cubicBezTo>
                    <a:pt x="0" y="39"/>
                    <a:pt x="2" y="48"/>
                    <a:pt x="6" y="52"/>
                  </a:cubicBezTo>
                  <a:cubicBezTo>
                    <a:pt x="10" y="59"/>
                    <a:pt x="18" y="62"/>
                    <a:pt x="26" y="62"/>
                  </a:cubicBezTo>
                  <a:cubicBezTo>
                    <a:pt x="33" y="62"/>
                    <a:pt x="41" y="59"/>
                    <a:pt x="45" y="53"/>
                  </a:cubicBezTo>
                  <a:cubicBezTo>
                    <a:pt x="48" y="49"/>
                    <a:pt x="49" y="45"/>
                    <a:pt x="50" y="42"/>
                  </a:cubicBezTo>
                  <a:cubicBezTo>
                    <a:pt x="41" y="42"/>
                    <a:pt x="41" y="42"/>
                    <a:pt x="41" y="42"/>
                  </a:cubicBezTo>
                  <a:cubicBezTo>
                    <a:pt x="40" y="45"/>
                    <a:pt x="37" y="54"/>
                    <a:pt x="26" y="54"/>
                  </a:cubicBezTo>
                  <a:cubicBezTo>
                    <a:pt x="19" y="54"/>
                    <a:pt x="15" y="50"/>
                    <a:pt x="13" y="47"/>
                  </a:cubicBezTo>
                  <a:cubicBezTo>
                    <a:pt x="9" y="41"/>
                    <a:pt x="9" y="38"/>
                    <a:pt x="10" y="34"/>
                  </a:cubicBezTo>
                  <a:cubicBezTo>
                    <a:pt x="51" y="34"/>
                    <a:pt x="51" y="34"/>
                    <a:pt x="51" y="34"/>
                  </a:cubicBezTo>
                  <a:moveTo>
                    <a:pt x="10" y="26"/>
                  </a:moveTo>
                  <a:cubicBezTo>
                    <a:pt x="10" y="20"/>
                    <a:pt x="13" y="14"/>
                    <a:pt x="15" y="13"/>
                  </a:cubicBezTo>
                  <a:cubicBezTo>
                    <a:pt x="18" y="9"/>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7" name="Freeform 47"/>
            <p:cNvSpPr>
              <a:spLocks/>
            </p:cNvSpPr>
            <p:nvPr/>
          </p:nvSpPr>
          <p:spPr bwMode="auto">
            <a:xfrm>
              <a:off x="2942" y="3127"/>
              <a:ext cx="51" cy="68"/>
            </a:xfrm>
            <a:custGeom>
              <a:avLst/>
              <a:gdLst>
                <a:gd name="T0" fmla="*/ 145 w 45"/>
                <a:gd name="T1" fmla="*/ 2 h 59"/>
                <a:gd name="T2" fmla="*/ 145 w 45"/>
                <a:gd name="T3" fmla="*/ 242 h 59"/>
                <a:gd name="T4" fmla="*/ 264 w 45"/>
                <a:gd name="T5" fmla="*/ 3 h 59"/>
                <a:gd name="T6" fmla="*/ 492 w 45"/>
                <a:gd name="T7" fmla="*/ 0 h 59"/>
                <a:gd name="T8" fmla="*/ 634 w 45"/>
                <a:gd name="T9" fmla="*/ 2 h 59"/>
                <a:gd name="T10" fmla="*/ 811 w 45"/>
                <a:gd name="T11" fmla="*/ 391 h 59"/>
                <a:gd name="T12" fmla="*/ 811 w 45"/>
                <a:gd name="T13" fmla="*/ 1536 h 59"/>
                <a:gd name="T14" fmla="*/ 634 w 45"/>
                <a:gd name="T15" fmla="*/ 1536 h 59"/>
                <a:gd name="T16" fmla="*/ 634 w 45"/>
                <a:gd name="T17" fmla="*/ 494 h 59"/>
                <a:gd name="T18" fmla="*/ 434 w 45"/>
                <a:gd name="T19" fmla="*/ 242 h 59"/>
                <a:gd name="T20" fmla="*/ 145 w 45"/>
                <a:gd name="T21" fmla="*/ 756 h 59"/>
                <a:gd name="T22" fmla="*/ 145 w 45"/>
                <a:gd name="T23" fmla="*/ 1536 h 59"/>
                <a:gd name="T24" fmla="*/ 0 w 45"/>
                <a:gd name="T25" fmla="*/ 1536 h 59"/>
                <a:gd name="T26" fmla="*/ 0 w 45"/>
                <a:gd name="T27" fmla="*/ 2 h 59"/>
                <a:gd name="T28" fmla="*/ 145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9"/>
                    <a:pt x="24" y="9"/>
                  </a:cubicBezTo>
                  <a:cubicBezTo>
                    <a:pt x="17" y="9"/>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8" name="Freeform 48"/>
            <p:cNvSpPr>
              <a:spLocks/>
            </p:cNvSpPr>
            <p:nvPr/>
          </p:nvSpPr>
          <p:spPr bwMode="auto">
            <a:xfrm>
              <a:off x="3003" y="3111"/>
              <a:ext cx="30" cy="87"/>
            </a:xfrm>
            <a:custGeom>
              <a:avLst/>
              <a:gdLst>
                <a:gd name="T0" fmla="*/ 466 w 26"/>
                <a:gd name="T1" fmla="*/ 354 h 76"/>
                <a:gd name="T2" fmla="*/ 689 w 26"/>
                <a:gd name="T3" fmla="*/ 354 h 76"/>
                <a:gd name="T4" fmla="*/ 689 w 26"/>
                <a:gd name="T5" fmla="*/ 531 h 76"/>
                <a:gd name="T6" fmla="*/ 466 w 26"/>
                <a:gd name="T7" fmla="*/ 531 h 76"/>
                <a:gd name="T8" fmla="*/ 466 w 26"/>
                <a:gd name="T9" fmla="*/ 1437 h 76"/>
                <a:gd name="T10" fmla="*/ 689 w 26"/>
                <a:gd name="T11" fmla="*/ 1511 h 76"/>
                <a:gd name="T12" fmla="*/ 689 w 26"/>
                <a:gd name="T13" fmla="*/ 1675 h 76"/>
                <a:gd name="T14" fmla="*/ 429 w 26"/>
                <a:gd name="T15" fmla="*/ 1713 h 76"/>
                <a:gd name="T16" fmla="*/ 210 w 26"/>
                <a:gd name="T17" fmla="*/ 1520 h 76"/>
                <a:gd name="T18" fmla="*/ 210 w 26"/>
                <a:gd name="T19" fmla="*/ 531 h 76"/>
                <a:gd name="T20" fmla="*/ 0 w 26"/>
                <a:gd name="T21" fmla="*/ 531 h 76"/>
                <a:gd name="T22" fmla="*/ 0 w 26"/>
                <a:gd name="T23" fmla="*/ 354 h 76"/>
                <a:gd name="T24" fmla="*/ 210 w 26"/>
                <a:gd name="T25" fmla="*/ 354 h 76"/>
                <a:gd name="T26" fmla="*/ 210 w 26"/>
                <a:gd name="T27" fmla="*/ 0 h 76"/>
                <a:gd name="T28" fmla="*/ 466 w 26"/>
                <a:gd name="T29" fmla="*/ 0 h 76"/>
                <a:gd name="T30" fmla="*/ 466 w 26"/>
                <a:gd name="T31" fmla="*/ 354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899" name="Freeform 49"/>
            <p:cNvSpPr>
              <a:spLocks/>
            </p:cNvSpPr>
            <p:nvPr/>
          </p:nvSpPr>
          <p:spPr bwMode="auto">
            <a:xfrm>
              <a:off x="3076" y="3102"/>
              <a:ext cx="73" cy="96"/>
            </a:xfrm>
            <a:custGeom>
              <a:avLst/>
              <a:gdLst>
                <a:gd name="T0" fmla="*/ 1030 w 64"/>
                <a:gd name="T1" fmla="*/ 542 h 84"/>
                <a:gd name="T2" fmla="*/ 887 w 64"/>
                <a:gd name="T3" fmla="*/ 264 h 84"/>
                <a:gd name="T4" fmla="*/ 608 w 64"/>
                <a:gd name="T5" fmla="*/ 186 h 84"/>
                <a:gd name="T6" fmla="*/ 371 w 64"/>
                <a:gd name="T7" fmla="*/ 671 h 84"/>
                <a:gd name="T8" fmla="*/ 608 w 64"/>
                <a:gd name="T9" fmla="*/ 767 h 84"/>
                <a:gd name="T10" fmla="*/ 1012 w 64"/>
                <a:gd name="T11" fmla="*/ 877 h 84"/>
                <a:gd name="T12" fmla="*/ 1301 w 64"/>
                <a:gd name="T13" fmla="*/ 1242 h 84"/>
                <a:gd name="T14" fmla="*/ 674 w 64"/>
                <a:gd name="T15" fmla="*/ 1830 h 84"/>
                <a:gd name="T16" fmla="*/ 123 w 64"/>
                <a:gd name="T17" fmla="*/ 1606 h 84"/>
                <a:gd name="T18" fmla="*/ 0 w 64"/>
                <a:gd name="T19" fmla="*/ 1206 h 84"/>
                <a:gd name="T20" fmla="*/ 209 w 64"/>
                <a:gd name="T21" fmla="*/ 1206 h 84"/>
                <a:gd name="T22" fmla="*/ 524 w 64"/>
                <a:gd name="T23" fmla="*/ 1606 h 84"/>
                <a:gd name="T24" fmla="*/ 757 w 64"/>
                <a:gd name="T25" fmla="*/ 1606 h 84"/>
                <a:gd name="T26" fmla="*/ 984 w 64"/>
                <a:gd name="T27" fmla="*/ 1539 h 84"/>
                <a:gd name="T28" fmla="*/ 931 w 64"/>
                <a:gd name="T29" fmla="*/ 1087 h 84"/>
                <a:gd name="T30" fmla="*/ 608 w 64"/>
                <a:gd name="T31" fmla="*/ 951 h 84"/>
                <a:gd name="T32" fmla="*/ 285 w 64"/>
                <a:gd name="T33" fmla="*/ 903 h 84"/>
                <a:gd name="T34" fmla="*/ 3 w 64"/>
                <a:gd name="T35" fmla="*/ 557 h 84"/>
                <a:gd name="T36" fmla="*/ 608 w 64"/>
                <a:gd name="T37" fmla="*/ 0 h 84"/>
                <a:gd name="T38" fmla="*/ 1012 w 64"/>
                <a:gd name="T39" fmla="*/ 109 h 84"/>
                <a:gd name="T40" fmla="*/ 1239 w 64"/>
                <a:gd name="T41" fmla="*/ 542 h 84"/>
                <a:gd name="T42" fmla="*/ 1030 w 64"/>
                <a:gd name="T43" fmla="*/ 542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84"/>
                <a:gd name="T68" fmla="*/ 64 w 64"/>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84">
                  <a:moveTo>
                    <a:pt x="50" y="25"/>
                  </a:moveTo>
                  <a:cubicBezTo>
                    <a:pt x="50" y="20"/>
                    <a:pt x="49" y="16"/>
                    <a:pt x="43" y="12"/>
                  </a:cubicBezTo>
                  <a:cubicBezTo>
                    <a:pt x="38" y="9"/>
                    <a:pt x="34" y="9"/>
                    <a:pt x="30" y="9"/>
                  </a:cubicBezTo>
                  <a:cubicBezTo>
                    <a:pt x="12" y="9"/>
                    <a:pt x="8" y="26"/>
                    <a:pt x="18" y="31"/>
                  </a:cubicBezTo>
                  <a:cubicBezTo>
                    <a:pt x="20" y="33"/>
                    <a:pt x="24" y="34"/>
                    <a:pt x="30" y="35"/>
                  </a:cubicBezTo>
                  <a:cubicBezTo>
                    <a:pt x="36" y="37"/>
                    <a:pt x="43" y="38"/>
                    <a:pt x="49" y="40"/>
                  </a:cubicBezTo>
                  <a:cubicBezTo>
                    <a:pt x="56" y="43"/>
                    <a:pt x="62" y="50"/>
                    <a:pt x="63" y="58"/>
                  </a:cubicBezTo>
                  <a:cubicBezTo>
                    <a:pt x="64" y="74"/>
                    <a:pt x="49" y="84"/>
                    <a:pt x="32" y="84"/>
                  </a:cubicBezTo>
                  <a:cubicBezTo>
                    <a:pt x="21" y="83"/>
                    <a:pt x="13" y="82"/>
                    <a:pt x="6" y="74"/>
                  </a:cubicBezTo>
                  <a:cubicBezTo>
                    <a:pt x="1" y="67"/>
                    <a:pt x="1" y="62"/>
                    <a:pt x="0" y="56"/>
                  </a:cubicBezTo>
                  <a:cubicBezTo>
                    <a:pt x="10" y="56"/>
                    <a:pt x="10" y="56"/>
                    <a:pt x="10" y="56"/>
                  </a:cubicBezTo>
                  <a:cubicBezTo>
                    <a:pt x="10" y="61"/>
                    <a:pt x="11" y="72"/>
                    <a:pt x="25" y="74"/>
                  </a:cubicBezTo>
                  <a:cubicBezTo>
                    <a:pt x="28" y="74"/>
                    <a:pt x="32" y="75"/>
                    <a:pt x="36" y="74"/>
                  </a:cubicBezTo>
                  <a:cubicBezTo>
                    <a:pt x="40" y="74"/>
                    <a:pt x="44" y="73"/>
                    <a:pt x="47" y="71"/>
                  </a:cubicBezTo>
                  <a:cubicBezTo>
                    <a:pt x="52" y="66"/>
                    <a:pt x="56" y="57"/>
                    <a:pt x="46" y="51"/>
                  </a:cubicBezTo>
                  <a:cubicBezTo>
                    <a:pt x="42" y="48"/>
                    <a:pt x="35" y="47"/>
                    <a:pt x="30" y="45"/>
                  </a:cubicBezTo>
                  <a:cubicBezTo>
                    <a:pt x="19" y="43"/>
                    <a:pt x="24" y="44"/>
                    <a:pt x="14" y="41"/>
                  </a:cubicBezTo>
                  <a:cubicBezTo>
                    <a:pt x="10" y="39"/>
                    <a:pt x="4" y="36"/>
                    <a:pt x="3" y="26"/>
                  </a:cubicBezTo>
                  <a:cubicBezTo>
                    <a:pt x="2" y="13"/>
                    <a:pt x="10" y="0"/>
                    <a:pt x="30" y="0"/>
                  </a:cubicBezTo>
                  <a:cubicBezTo>
                    <a:pt x="36" y="0"/>
                    <a:pt x="44" y="2"/>
                    <a:pt x="49" y="5"/>
                  </a:cubicBezTo>
                  <a:cubicBezTo>
                    <a:pt x="60" y="11"/>
                    <a:pt x="60" y="21"/>
                    <a:pt x="60" y="25"/>
                  </a:cubicBezTo>
                  <a:cubicBezTo>
                    <a:pt x="50" y="25"/>
                    <a:pt x="50" y="25"/>
                    <a:pt x="50" y="25"/>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0" name="Freeform 50"/>
            <p:cNvSpPr>
              <a:spLocks noEditPoints="1"/>
            </p:cNvSpPr>
            <p:nvPr/>
          </p:nvSpPr>
          <p:spPr bwMode="auto">
            <a:xfrm>
              <a:off x="3158" y="3127"/>
              <a:ext cx="59" cy="71"/>
            </a:xfrm>
            <a:custGeom>
              <a:avLst/>
              <a:gdLst>
                <a:gd name="T0" fmla="*/ 125 w 51"/>
                <a:gd name="T1" fmla="*/ 1114 h 62"/>
                <a:gd name="T2" fmla="*/ 731 w 51"/>
                <a:gd name="T3" fmla="*/ 1409 h 62"/>
                <a:gd name="T4" fmla="*/ 1317 w 51"/>
                <a:gd name="T5" fmla="*/ 1114 h 62"/>
                <a:gd name="T6" fmla="*/ 1435 w 51"/>
                <a:gd name="T7" fmla="*/ 715 h 62"/>
                <a:gd name="T8" fmla="*/ 1317 w 51"/>
                <a:gd name="T9" fmla="*/ 250 h 62"/>
                <a:gd name="T10" fmla="*/ 731 w 51"/>
                <a:gd name="T11" fmla="*/ 0 h 62"/>
                <a:gd name="T12" fmla="*/ 125 w 51"/>
                <a:gd name="T13" fmla="*/ 250 h 62"/>
                <a:gd name="T14" fmla="*/ 0 w 51"/>
                <a:gd name="T15" fmla="*/ 715 h 62"/>
                <a:gd name="T16" fmla="*/ 125 w 51"/>
                <a:gd name="T17" fmla="*/ 1114 h 62"/>
                <a:gd name="T18" fmla="*/ 731 w 51"/>
                <a:gd name="T19" fmla="*/ 1193 h 62"/>
                <a:gd name="T20" fmla="*/ 347 w 51"/>
                <a:gd name="T21" fmla="*/ 973 h 62"/>
                <a:gd name="T22" fmla="*/ 259 w 51"/>
                <a:gd name="T23" fmla="*/ 715 h 62"/>
                <a:gd name="T24" fmla="*/ 327 w 51"/>
                <a:gd name="T25" fmla="*/ 416 h 62"/>
                <a:gd name="T26" fmla="*/ 731 w 51"/>
                <a:gd name="T27" fmla="*/ 190 h 62"/>
                <a:gd name="T28" fmla="*/ 1112 w 51"/>
                <a:gd name="T29" fmla="*/ 416 h 62"/>
                <a:gd name="T30" fmla="*/ 1212 w 51"/>
                <a:gd name="T31" fmla="*/ 715 h 62"/>
                <a:gd name="T32" fmla="*/ 1112 w 51"/>
                <a:gd name="T33" fmla="*/ 973 h 62"/>
                <a:gd name="T34" fmla="*/ 731 w 51"/>
                <a:gd name="T35" fmla="*/ 1193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2"/>
                <a:gd name="T56" fmla="*/ 51 w 51"/>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2">
                  <a:moveTo>
                    <a:pt x="4" y="50"/>
                  </a:moveTo>
                  <a:cubicBezTo>
                    <a:pt x="9" y="59"/>
                    <a:pt x="17" y="62"/>
                    <a:pt x="26" y="62"/>
                  </a:cubicBezTo>
                  <a:cubicBezTo>
                    <a:pt x="34" y="62"/>
                    <a:pt x="42" y="59"/>
                    <a:pt x="47" y="50"/>
                  </a:cubicBezTo>
                  <a:cubicBezTo>
                    <a:pt x="50" y="45"/>
                    <a:pt x="51" y="38"/>
                    <a:pt x="51" y="31"/>
                  </a:cubicBezTo>
                  <a:cubicBezTo>
                    <a:pt x="51" y="24"/>
                    <a:pt x="50" y="17"/>
                    <a:pt x="47" y="11"/>
                  </a:cubicBezTo>
                  <a:cubicBezTo>
                    <a:pt x="42" y="3"/>
                    <a:pt x="34" y="0"/>
                    <a:pt x="26" y="0"/>
                  </a:cubicBezTo>
                  <a:cubicBezTo>
                    <a:pt x="17" y="0"/>
                    <a:pt x="9" y="3"/>
                    <a:pt x="4" y="11"/>
                  </a:cubicBezTo>
                  <a:cubicBezTo>
                    <a:pt x="1" y="17"/>
                    <a:pt x="0" y="24"/>
                    <a:pt x="0" y="31"/>
                  </a:cubicBezTo>
                  <a:cubicBezTo>
                    <a:pt x="0" y="38"/>
                    <a:pt x="1" y="45"/>
                    <a:pt x="4" y="50"/>
                  </a:cubicBezTo>
                  <a:moveTo>
                    <a:pt x="26" y="52"/>
                  </a:moveTo>
                  <a:cubicBezTo>
                    <a:pt x="20" y="52"/>
                    <a:pt x="15" y="50"/>
                    <a:pt x="12" y="44"/>
                  </a:cubicBezTo>
                  <a:cubicBezTo>
                    <a:pt x="10" y="39"/>
                    <a:pt x="9" y="35"/>
                    <a:pt x="9" y="31"/>
                  </a:cubicBezTo>
                  <a:cubicBezTo>
                    <a:pt x="9" y="27"/>
                    <a:pt x="10" y="22"/>
                    <a:pt x="11" y="18"/>
                  </a:cubicBezTo>
                  <a:cubicBezTo>
                    <a:pt x="14" y="12"/>
                    <a:pt x="20" y="9"/>
                    <a:pt x="26" y="9"/>
                  </a:cubicBezTo>
                  <a:cubicBezTo>
                    <a:pt x="31" y="9"/>
                    <a:pt x="36" y="12"/>
                    <a:pt x="39" y="18"/>
                  </a:cubicBezTo>
                  <a:cubicBezTo>
                    <a:pt x="41" y="22"/>
                    <a:pt x="42" y="27"/>
                    <a:pt x="42" y="31"/>
                  </a:cubicBezTo>
                  <a:cubicBezTo>
                    <a:pt x="42" y="35"/>
                    <a:pt x="41" y="39"/>
                    <a:pt x="39" y="44"/>
                  </a:cubicBezTo>
                  <a:cubicBezTo>
                    <a:pt x="36"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1" name="Freeform 51"/>
            <p:cNvSpPr>
              <a:spLocks/>
            </p:cNvSpPr>
            <p:nvPr/>
          </p:nvSpPr>
          <p:spPr bwMode="auto">
            <a:xfrm>
              <a:off x="3227" y="3127"/>
              <a:ext cx="55" cy="71"/>
            </a:xfrm>
            <a:custGeom>
              <a:avLst/>
              <a:gdLst>
                <a:gd name="T0" fmla="*/ 1100 w 48"/>
                <a:gd name="T1" fmla="*/ 910 h 62"/>
                <a:gd name="T2" fmla="*/ 1050 w 48"/>
                <a:gd name="T3" fmla="*/ 1157 h 62"/>
                <a:gd name="T4" fmla="*/ 557 w 48"/>
                <a:gd name="T5" fmla="*/ 1409 h 62"/>
                <a:gd name="T6" fmla="*/ 97 w 48"/>
                <a:gd name="T7" fmla="*/ 1114 h 62"/>
                <a:gd name="T8" fmla="*/ 0 w 48"/>
                <a:gd name="T9" fmla="*/ 694 h 62"/>
                <a:gd name="T10" fmla="*/ 167 w 48"/>
                <a:gd name="T11" fmla="*/ 166 h 62"/>
                <a:gd name="T12" fmla="*/ 568 w 48"/>
                <a:gd name="T13" fmla="*/ 0 h 62"/>
                <a:gd name="T14" fmla="*/ 957 w 48"/>
                <a:gd name="T15" fmla="*/ 111 h 62"/>
                <a:gd name="T16" fmla="*/ 1100 w 48"/>
                <a:gd name="T17" fmla="*/ 476 h 62"/>
                <a:gd name="T18" fmla="*/ 916 w 48"/>
                <a:gd name="T19" fmla="*/ 476 h 62"/>
                <a:gd name="T20" fmla="*/ 746 w 48"/>
                <a:gd name="T21" fmla="*/ 250 h 62"/>
                <a:gd name="T22" fmla="*/ 568 w 48"/>
                <a:gd name="T23" fmla="*/ 190 h 62"/>
                <a:gd name="T24" fmla="*/ 323 w 48"/>
                <a:gd name="T25" fmla="*/ 328 h 62"/>
                <a:gd name="T26" fmla="*/ 219 w 48"/>
                <a:gd name="T27" fmla="*/ 648 h 62"/>
                <a:gd name="T28" fmla="*/ 282 w 48"/>
                <a:gd name="T29" fmla="*/ 973 h 62"/>
                <a:gd name="T30" fmla="*/ 608 w 48"/>
                <a:gd name="T31" fmla="*/ 1198 h 62"/>
                <a:gd name="T32" fmla="*/ 838 w 48"/>
                <a:gd name="T33" fmla="*/ 1074 h 62"/>
                <a:gd name="T34" fmla="*/ 916 w 48"/>
                <a:gd name="T35" fmla="*/ 910 h 62"/>
                <a:gd name="T36" fmla="*/ 1100 w 48"/>
                <a:gd name="T37" fmla="*/ 91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62"/>
                <a:gd name="T59" fmla="*/ 48 w 48"/>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62">
                  <a:moveTo>
                    <a:pt x="48" y="39"/>
                  </a:moveTo>
                  <a:cubicBezTo>
                    <a:pt x="48" y="44"/>
                    <a:pt x="47" y="48"/>
                    <a:pt x="45" y="51"/>
                  </a:cubicBezTo>
                  <a:cubicBezTo>
                    <a:pt x="41" y="58"/>
                    <a:pt x="32" y="62"/>
                    <a:pt x="24" y="62"/>
                  </a:cubicBezTo>
                  <a:cubicBezTo>
                    <a:pt x="15" y="61"/>
                    <a:pt x="7" y="57"/>
                    <a:pt x="4" y="50"/>
                  </a:cubicBezTo>
                  <a:cubicBezTo>
                    <a:pt x="1" y="45"/>
                    <a:pt x="0" y="38"/>
                    <a:pt x="0" y="30"/>
                  </a:cubicBezTo>
                  <a:cubicBezTo>
                    <a:pt x="0" y="23"/>
                    <a:pt x="2" y="15"/>
                    <a:pt x="8" y="8"/>
                  </a:cubicBezTo>
                  <a:cubicBezTo>
                    <a:pt x="12" y="3"/>
                    <a:pt x="19" y="0"/>
                    <a:pt x="25" y="0"/>
                  </a:cubicBezTo>
                  <a:cubicBezTo>
                    <a:pt x="31" y="0"/>
                    <a:pt x="37" y="2"/>
                    <a:pt x="41" y="5"/>
                  </a:cubicBezTo>
                  <a:cubicBezTo>
                    <a:pt x="46" y="8"/>
                    <a:pt x="48" y="15"/>
                    <a:pt x="48" y="21"/>
                  </a:cubicBezTo>
                  <a:cubicBezTo>
                    <a:pt x="39" y="21"/>
                    <a:pt x="39" y="21"/>
                    <a:pt x="39" y="21"/>
                  </a:cubicBezTo>
                  <a:cubicBezTo>
                    <a:pt x="38" y="15"/>
                    <a:pt x="37" y="12"/>
                    <a:pt x="33" y="11"/>
                  </a:cubicBezTo>
                  <a:cubicBezTo>
                    <a:pt x="32" y="10"/>
                    <a:pt x="29" y="9"/>
                    <a:pt x="25" y="9"/>
                  </a:cubicBezTo>
                  <a:cubicBezTo>
                    <a:pt x="22" y="9"/>
                    <a:pt x="18" y="10"/>
                    <a:pt x="14" y="15"/>
                  </a:cubicBezTo>
                  <a:cubicBezTo>
                    <a:pt x="12" y="17"/>
                    <a:pt x="10" y="23"/>
                    <a:pt x="10" y="29"/>
                  </a:cubicBezTo>
                  <a:cubicBezTo>
                    <a:pt x="9" y="35"/>
                    <a:pt x="10" y="40"/>
                    <a:pt x="12" y="44"/>
                  </a:cubicBezTo>
                  <a:cubicBezTo>
                    <a:pt x="15" y="51"/>
                    <a:pt x="21" y="53"/>
                    <a:pt x="26" y="53"/>
                  </a:cubicBezTo>
                  <a:cubicBezTo>
                    <a:pt x="31" y="53"/>
                    <a:pt x="35" y="50"/>
                    <a:pt x="37" y="47"/>
                  </a:cubicBezTo>
                  <a:cubicBezTo>
                    <a:pt x="38" y="44"/>
                    <a:pt x="39" y="42"/>
                    <a:pt x="39" y="39"/>
                  </a:cubicBezTo>
                  <a:cubicBezTo>
                    <a:pt x="48" y="39"/>
                    <a:pt x="48" y="39"/>
                    <a:pt x="48" y="39"/>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2" name="Freeform 52"/>
            <p:cNvSpPr>
              <a:spLocks noEditPoints="1"/>
            </p:cNvSpPr>
            <p:nvPr/>
          </p:nvSpPr>
          <p:spPr bwMode="auto">
            <a:xfrm>
              <a:off x="3293" y="3104"/>
              <a:ext cx="10" cy="91"/>
            </a:xfrm>
            <a:custGeom>
              <a:avLst/>
              <a:gdLst>
                <a:gd name="T0" fmla="*/ 0 w 10"/>
                <a:gd name="T1" fmla="*/ 0 h 91"/>
                <a:gd name="T2" fmla="*/ 10 w 10"/>
                <a:gd name="T3" fmla="*/ 0 h 91"/>
                <a:gd name="T4" fmla="*/ 10 w 10"/>
                <a:gd name="T5" fmla="*/ 13 h 91"/>
                <a:gd name="T6" fmla="*/ 0 w 10"/>
                <a:gd name="T7" fmla="*/ 13 h 91"/>
                <a:gd name="T8" fmla="*/ 0 w 10"/>
                <a:gd name="T9" fmla="*/ 0 h 91"/>
                <a:gd name="T10" fmla="*/ 0 w 10"/>
                <a:gd name="T11" fmla="*/ 26 h 91"/>
                <a:gd name="T12" fmla="*/ 10 w 10"/>
                <a:gd name="T13" fmla="*/ 26 h 91"/>
                <a:gd name="T14" fmla="*/ 10 w 10"/>
                <a:gd name="T15" fmla="*/ 91 h 91"/>
                <a:gd name="T16" fmla="*/ 0 w 10"/>
                <a:gd name="T17" fmla="*/ 91 h 91"/>
                <a:gd name="T18" fmla="*/ 0 w 10"/>
                <a:gd name="T19" fmla="*/ 2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1"/>
                <a:gd name="T32" fmla="*/ 10 w 10"/>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1">
                  <a:moveTo>
                    <a:pt x="0" y="0"/>
                  </a:moveTo>
                  <a:lnTo>
                    <a:pt x="10" y="0"/>
                  </a:lnTo>
                  <a:lnTo>
                    <a:pt x="10" y="13"/>
                  </a:lnTo>
                  <a:lnTo>
                    <a:pt x="0" y="13"/>
                  </a:lnTo>
                  <a:lnTo>
                    <a:pt x="0" y="0"/>
                  </a:lnTo>
                  <a:close/>
                  <a:moveTo>
                    <a:pt x="0" y="26"/>
                  </a:moveTo>
                  <a:lnTo>
                    <a:pt x="10" y="26"/>
                  </a:lnTo>
                  <a:lnTo>
                    <a:pt x="10" y="91"/>
                  </a:lnTo>
                  <a:lnTo>
                    <a:pt x="0" y="91"/>
                  </a:lnTo>
                  <a:lnTo>
                    <a:pt x="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3" name="Freeform 53"/>
            <p:cNvSpPr>
              <a:spLocks noEditPoints="1"/>
            </p:cNvSpPr>
            <p:nvPr/>
          </p:nvSpPr>
          <p:spPr bwMode="auto">
            <a:xfrm>
              <a:off x="3317" y="3127"/>
              <a:ext cx="59" cy="71"/>
            </a:xfrm>
            <a:custGeom>
              <a:avLst/>
              <a:gdLst>
                <a:gd name="T0" fmla="*/ 951 w 52"/>
                <a:gd name="T1" fmla="*/ 795 h 62"/>
                <a:gd name="T2" fmla="*/ 834 w 52"/>
                <a:gd name="T3" fmla="*/ 166 h 62"/>
                <a:gd name="T4" fmla="*/ 507 w 52"/>
                <a:gd name="T5" fmla="*/ 0 h 62"/>
                <a:gd name="T6" fmla="*/ 123 w 52"/>
                <a:gd name="T7" fmla="*/ 190 h 62"/>
                <a:gd name="T8" fmla="*/ 0 w 52"/>
                <a:gd name="T9" fmla="*/ 715 h 62"/>
                <a:gd name="T10" fmla="*/ 108 w 52"/>
                <a:gd name="T11" fmla="*/ 1193 h 62"/>
                <a:gd name="T12" fmla="*/ 491 w 52"/>
                <a:gd name="T13" fmla="*/ 1409 h 62"/>
                <a:gd name="T14" fmla="*/ 838 w 52"/>
                <a:gd name="T15" fmla="*/ 1198 h 62"/>
                <a:gd name="T16" fmla="*/ 946 w 52"/>
                <a:gd name="T17" fmla="*/ 952 h 62"/>
                <a:gd name="T18" fmla="*/ 740 w 52"/>
                <a:gd name="T19" fmla="*/ 952 h 62"/>
                <a:gd name="T20" fmla="*/ 491 w 52"/>
                <a:gd name="T21" fmla="*/ 1230 h 62"/>
                <a:gd name="T22" fmla="*/ 238 w 52"/>
                <a:gd name="T23" fmla="*/ 1074 h 62"/>
                <a:gd name="T24" fmla="*/ 180 w 52"/>
                <a:gd name="T25" fmla="*/ 795 h 62"/>
                <a:gd name="T26" fmla="*/ 951 w 52"/>
                <a:gd name="T27" fmla="*/ 795 h 62"/>
                <a:gd name="T28" fmla="*/ 180 w 52"/>
                <a:gd name="T29" fmla="*/ 606 h 62"/>
                <a:gd name="T30" fmla="*/ 270 w 52"/>
                <a:gd name="T31" fmla="*/ 286 h 62"/>
                <a:gd name="T32" fmla="*/ 507 w 52"/>
                <a:gd name="T33" fmla="*/ 166 h 62"/>
                <a:gd name="T34" fmla="*/ 709 w 52"/>
                <a:gd name="T35" fmla="*/ 286 h 62"/>
                <a:gd name="T36" fmla="*/ 767 w 52"/>
                <a:gd name="T37" fmla="*/ 606 h 62"/>
                <a:gd name="T38" fmla="*/ 180 w 52"/>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5" y="8"/>
                  </a:cubicBezTo>
                  <a:cubicBezTo>
                    <a:pt x="42" y="4"/>
                    <a:pt x="36"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4" name="Freeform 54"/>
            <p:cNvSpPr>
              <a:spLocks/>
            </p:cNvSpPr>
            <p:nvPr/>
          </p:nvSpPr>
          <p:spPr bwMode="auto">
            <a:xfrm>
              <a:off x="3383" y="3111"/>
              <a:ext cx="30" cy="87"/>
            </a:xfrm>
            <a:custGeom>
              <a:avLst/>
              <a:gdLst>
                <a:gd name="T0" fmla="*/ 466 w 26"/>
                <a:gd name="T1" fmla="*/ 354 h 76"/>
                <a:gd name="T2" fmla="*/ 689 w 26"/>
                <a:gd name="T3" fmla="*/ 354 h 76"/>
                <a:gd name="T4" fmla="*/ 689 w 26"/>
                <a:gd name="T5" fmla="*/ 531 h 76"/>
                <a:gd name="T6" fmla="*/ 466 w 26"/>
                <a:gd name="T7" fmla="*/ 531 h 76"/>
                <a:gd name="T8" fmla="*/ 466 w 26"/>
                <a:gd name="T9" fmla="*/ 1437 h 76"/>
                <a:gd name="T10" fmla="*/ 689 w 26"/>
                <a:gd name="T11" fmla="*/ 1511 h 76"/>
                <a:gd name="T12" fmla="*/ 689 w 26"/>
                <a:gd name="T13" fmla="*/ 1675 h 76"/>
                <a:gd name="T14" fmla="*/ 429 w 26"/>
                <a:gd name="T15" fmla="*/ 1713 h 76"/>
                <a:gd name="T16" fmla="*/ 210 w 26"/>
                <a:gd name="T17" fmla="*/ 1520 h 76"/>
                <a:gd name="T18" fmla="*/ 210 w 26"/>
                <a:gd name="T19" fmla="*/ 531 h 76"/>
                <a:gd name="T20" fmla="*/ 0 w 26"/>
                <a:gd name="T21" fmla="*/ 531 h 76"/>
                <a:gd name="T22" fmla="*/ 0 w 26"/>
                <a:gd name="T23" fmla="*/ 354 h 76"/>
                <a:gd name="T24" fmla="*/ 210 w 26"/>
                <a:gd name="T25" fmla="*/ 354 h 76"/>
                <a:gd name="T26" fmla="*/ 210 w 26"/>
                <a:gd name="T27" fmla="*/ 0 h 76"/>
                <a:gd name="T28" fmla="*/ 466 w 26"/>
                <a:gd name="T29" fmla="*/ 0 h 76"/>
                <a:gd name="T30" fmla="*/ 466 w 26"/>
                <a:gd name="T31" fmla="*/ 354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5" name="Freeform 55"/>
            <p:cNvSpPr>
              <a:spLocks noEditPoints="1"/>
            </p:cNvSpPr>
            <p:nvPr/>
          </p:nvSpPr>
          <p:spPr bwMode="auto">
            <a:xfrm>
              <a:off x="3424" y="3104"/>
              <a:ext cx="10" cy="91"/>
            </a:xfrm>
            <a:custGeom>
              <a:avLst/>
              <a:gdLst>
                <a:gd name="T0" fmla="*/ 0 w 10"/>
                <a:gd name="T1" fmla="*/ 0 h 91"/>
                <a:gd name="T2" fmla="*/ 10 w 10"/>
                <a:gd name="T3" fmla="*/ 0 h 91"/>
                <a:gd name="T4" fmla="*/ 10 w 10"/>
                <a:gd name="T5" fmla="*/ 13 h 91"/>
                <a:gd name="T6" fmla="*/ 0 w 10"/>
                <a:gd name="T7" fmla="*/ 13 h 91"/>
                <a:gd name="T8" fmla="*/ 0 w 10"/>
                <a:gd name="T9" fmla="*/ 0 h 91"/>
                <a:gd name="T10" fmla="*/ 0 w 10"/>
                <a:gd name="T11" fmla="*/ 26 h 91"/>
                <a:gd name="T12" fmla="*/ 10 w 10"/>
                <a:gd name="T13" fmla="*/ 26 h 91"/>
                <a:gd name="T14" fmla="*/ 10 w 10"/>
                <a:gd name="T15" fmla="*/ 91 h 91"/>
                <a:gd name="T16" fmla="*/ 0 w 10"/>
                <a:gd name="T17" fmla="*/ 91 h 91"/>
                <a:gd name="T18" fmla="*/ 0 w 10"/>
                <a:gd name="T19" fmla="*/ 26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1"/>
                <a:gd name="T32" fmla="*/ 10 w 10"/>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1">
                  <a:moveTo>
                    <a:pt x="0" y="0"/>
                  </a:moveTo>
                  <a:lnTo>
                    <a:pt x="10" y="0"/>
                  </a:lnTo>
                  <a:lnTo>
                    <a:pt x="10" y="13"/>
                  </a:lnTo>
                  <a:lnTo>
                    <a:pt x="0" y="13"/>
                  </a:lnTo>
                  <a:lnTo>
                    <a:pt x="0" y="0"/>
                  </a:lnTo>
                  <a:close/>
                  <a:moveTo>
                    <a:pt x="0" y="26"/>
                  </a:moveTo>
                  <a:lnTo>
                    <a:pt x="10" y="26"/>
                  </a:lnTo>
                  <a:lnTo>
                    <a:pt x="10" y="91"/>
                  </a:lnTo>
                  <a:lnTo>
                    <a:pt x="0" y="91"/>
                  </a:lnTo>
                  <a:lnTo>
                    <a:pt x="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6" name="Freeform 56"/>
            <p:cNvSpPr>
              <a:spLocks noEditPoints="1"/>
            </p:cNvSpPr>
            <p:nvPr/>
          </p:nvSpPr>
          <p:spPr bwMode="auto">
            <a:xfrm>
              <a:off x="3448" y="3127"/>
              <a:ext cx="59" cy="71"/>
            </a:xfrm>
            <a:custGeom>
              <a:avLst/>
              <a:gdLst>
                <a:gd name="T0" fmla="*/ 951 w 52"/>
                <a:gd name="T1" fmla="*/ 795 h 62"/>
                <a:gd name="T2" fmla="*/ 838 w 52"/>
                <a:gd name="T3" fmla="*/ 166 h 62"/>
                <a:gd name="T4" fmla="*/ 525 w 52"/>
                <a:gd name="T5" fmla="*/ 0 h 62"/>
                <a:gd name="T6" fmla="*/ 123 w 52"/>
                <a:gd name="T7" fmla="*/ 190 h 62"/>
                <a:gd name="T8" fmla="*/ 0 w 52"/>
                <a:gd name="T9" fmla="*/ 715 h 62"/>
                <a:gd name="T10" fmla="*/ 108 w 52"/>
                <a:gd name="T11" fmla="*/ 1193 h 62"/>
                <a:gd name="T12" fmla="*/ 491 w 52"/>
                <a:gd name="T13" fmla="*/ 1409 h 62"/>
                <a:gd name="T14" fmla="*/ 838 w 52"/>
                <a:gd name="T15" fmla="*/ 1198 h 62"/>
                <a:gd name="T16" fmla="*/ 946 w 52"/>
                <a:gd name="T17" fmla="*/ 952 h 62"/>
                <a:gd name="T18" fmla="*/ 740 w 52"/>
                <a:gd name="T19" fmla="*/ 952 h 62"/>
                <a:gd name="T20" fmla="*/ 491 w 52"/>
                <a:gd name="T21" fmla="*/ 1230 h 62"/>
                <a:gd name="T22" fmla="*/ 238 w 52"/>
                <a:gd name="T23" fmla="*/ 1074 h 62"/>
                <a:gd name="T24" fmla="*/ 180 w 52"/>
                <a:gd name="T25" fmla="*/ 795 h 62"/>
                <a:gd name="T26" fmla="*/ 951 w 52"/>
                <a:gd name="T27" fmla="*/ 795 h 62"/>
                <a:gd name="T28" fmla="*/ 204 w 52"/>
                <a:gd name="T29" fmla="*/ 606 h 62"/>
                <a:gd name="T30" fmla="*/ 270 w 52"/>
                <a:gd name="T31" fmla="*/ 286 h 62"/>
                <a:gd name="T32" fmla="*/ 507 w 52"/>
                <a:gd name="T33" fmla="*/ 166 h 62"/>
                <a:gd name="T34" fmla="*/ 709 w 52"/>
                <a:gd name="T35" fmla="*/ 286 h 62"/>
                <a:gd name="T36" fmla="*/ 767 w 52"/>
                <a:gd name="T37" fmla="*/ 606 h 62"/>
                <a:gd name="T38" fmla="*/ 204 w 52"/>
                <a:gd name="T39" fmla="*/ 60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8"/>
                  </a:cubicBezTo>
                  <a:cubicBezTo>
                    <a:pt x="42" y="4"/>
                    <a:pt x="36" y="1"/>
                    <a:pt x="29"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1" y="26"/>
                  </a:moveTo>
                  <a:cubicBezTo>
                    <a:pt x="11" y="20"/>
                    <a:pt x="14" y="14"/>
                    <a:pt x="15" y="13"/>
                  </a:cubicBezTo>
                  <a:cubicBezTo>
                    <a:pt x="18" y="9"/>
                    <a:pt x="23"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7" name="Freeform 57"/>
            <p:cNvSpPr>
              <a:spLocks/>
            </p:cNvSpPr>
            <p:nvPr/>
          </p:nvSpPr>
          <p:spPr bwMode="auto">
            <a:xfrm>
              <a:off x="3516" y="3127"/>
              <a:ext cx="54" cy="71"/>
            </a:xfrm>
            <a:custGeom>
              <a:avLst/>
              <a:gdLst>
                <a:gd name="T0" fmla="*/ 211 w 47"/>
                <a:gd name="T1" fmla="*/ 952 h 62"/>
                <a:gd name="T2" fmla="*/ 476 w 47"/>
                <a:gd name="T3" fmla="*/ 1198 h 62"/>
                <a:gd name="T4" fmla="*/ 654 w 47"/>
                <a:gd name="T5" fmla="*/ 1230 h 62"/>
                <a:gd name="T6" fmla="*/ 844 w 47"/>
                <a:gd name="T7" fmla="*/ 1157 h 62"/>
                <a:gd name="T8" fmla="*/ 954 w 47"/>
                <a:gd name="T9" fmla="*/ 973 h 62"/>
                <a:gd name="T10" fmla="*/ 751 w 47"/>
                <a:gd name="T11" fmla="*/ 831 h 62"/>
                <a:gd name="T12" fmla="*/ 242 w 47"/>
                <a:gd name="T13" fmla="*/ 715 h 62"/>
                <a:gd name="T14" fmla="*/ 2 w 47"/>
                <a:gd name="T15" fmla="*/ 376 h 62"/>
                <a:gd name="T16" fmla="*/ 557 w 47"/>
                <a:gd name="T17" fmla="*/ 0 h 62"/>
                <a:gd name="T18" fmla="*/ 1096 w 47"/>
                <a:gd name="T19" fmla="*/ 416 h 62"/>
                <a:gd name="T20" fmla="*/ 853 w 47"/>
                <a:gd name="T21" fmla="*/ 416 h 62"/>
                <a:gd name="T22" fmla="*/ 547 w 47"/>
                <a:gd name="T23" fmla="*/ 190 h 62"/>
                <a:gd name="T24" fmla="*/ 278 w 47"/>
                <a:gd name="T25" fmla="*/ 328 h 62"/>
                <a:gd name="T26" fmla="*/ 342 w 47"/>
                <a:gd name="T27" fmla="*/ 529 h 62"/>
                <a:gd name="T28" fmla="*/ 654 w 47"/>
                <a:gd name="T29" fmla="*/ 624 h 62"/>
                <a:gd name="T30" fmla="*/ 980 w 47"/>
                <a:gd name="T31" fmla="*/ 715 h 62"/>
                <a:gd name="T32" fmla="*/ 1140 w 47"/>
                <a:gd name="T33" fmla="*/ 1042 h 62"/>
                <a:gd name="T34" fmla="*/ 863 w 47"/>
                <a:gd name="T35" fmla="*/ 1334 h 62"/>
                <a:gd name="T36" fmla="*/ 640 w 47"/>
                <a:gd name="T37" fmla="*/ 1409 h 62"/>
                <a:gd name="T38" fmla="*/ 367 w 47"/>
                <a:gd name="T39" fmla="*/ 1372 h 62"/>
                <a:gd name="T40" fmla="*/ 0 w 47"/>
                <a:gd name="T41" fmla="*/ 952 h 62"/>
                <a:gd name="T42" fmla="*/ 211 w 47"/>
                <a:gd name="T43" fmla="*/ 952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62"/>
                <a:gd name="T68" fmla="*/ 47 w 47"/>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62">
                  <a:moveTo>
                    <a:pt x="9" y="42"/>
                  </a:moveTo>
                  <a:cubicBezTo>
                    <a:pt x="10" y="47"/>
                    <a:pt x="10" y="51"/>
                    <a:pt x="19" y="53"/>
                  </a:cubicBezTo>
                  <a:cubicBezTo>
                    <a:pt x="21" y="54"/>
                    <a:pt x="24" y="54"/>
                    <a:pt x="27" y="54"/>
                  </a:cubicBezTo>
                  <a:cubicBezTo>
                    <a:pt x="30" y="53"/>
                    <a:pt x="33" y="52"/>
                    <a:pt x="34" y="51"/>
                  </a:cubicBezTo>
                  <a:cubicBezTo>
                    <a:pt x="36" y="50"/>
                    <a:pt x="38" y="47"/>
                    <a:pt x="38" y="44"/>
                  </a:cubicBezTo>
                  <a:cubicBezTo>
                    <a:pt x="38" y="41"/>
                    <a:pt x="36" y="39"/>
                    <a:pt x="31" y="37"/>
                  </a:cubicBezTo>
                  <a:cubicBezTo>
                    <a:pt x="24" y="35"/>
                    <a:pt x="15" y="34"/>
                    <a:pt x="10" y="31"/>
                  </a:cubicBezTo>
                  <a:cubicBezTo>
                    <a:pt x="6" y="30"/>
                    <a:pt x="2" y="26"/>
                    <a:pt x="2" y="17"/>
                  </a:cubicBezTo>
                  <a:cubicBezTo>
                    <a:pt x="2" y="6"/>
                    <a:pt x="12" y="0"/>
                    <a:pt x="23" y="0"/>
                  </a:cubicBezTo>
                  <a:cubicBezTo>
                    <a:pt x="42" y="0"/>
                    <a:pt x="44" y="11"/>
                    <a:pt x="44" y="18"/>
                  </a:cubicBezTo>
                  <a:cubicBezTo>
                    <a:pt x="35" y="18"/>
                    <a:pt x="35" y="18"/>
                    <a:pt x="35" y="18"/>
                  </a:cubicBezTo>
                  <a:cubicBezTo>
                    <a:pt x="35" y="16"/>
                    <a:pt x="36" y="9"/>
                    <a:pt x="22" y="9"/>
                  </a:cubicBezTo>
                  <a:cubicBezTo>
                    <a:pt x="16" y="9"/>
                    <a:pt x="12" y="12"/>
                    <a:pt x="11" y="15"/>
                  </a:cubicBezTo>
                  <a:cubicBezTo>
                    <a:pt x="10" y="18"/>
                    <a:pt x="11" y="21"/>
                    <a:pt x="14" y="23"/>
                  </a:cubicBezTo>
                  <a:cubicBezTo>
                    <a:pt x="17" y="24"/>
                    <a:pt x="21" y="26"/>
                    <a:pt x="27" y="27"/>
                  </a:cubicBezTo>
                  <a:cubicBezTo>
                    <a:pt x="32" y="28"/>
                    <a:pt x="36" y="29"/>
                    <a:pt x="40" y="31"/>
                  </a:cubicBezTo>
                  <a:cubicBezTo>
                    <a:pt x="45" y="34"/>
                    <a:pt x="47" y="40"/>
                    <a:pt x="47" y="45"/>
                  </a:cubicBezTo>
                  <a:cubicBezTo>
                    <a:pt x="46" y="51"/>
                    <a:pt x="42" y="56"/>
                    <a:pt x="36" y="59"/>
                  </a:cubicBezTo>
                  <a:cubicBezTo>
                    <a:pt x="33" y="61"/>
                    <a:pt x="30" y="61"/>
                    <a:pt x="26" y="62"/>
                  </a:cubicBezTo>
                  <a:cubicBezTo>
                    <a:pt x="22" y="62"/>
                    <a:pt x="18" y="61"/>
                    <a:pt x="15" y="61"/>
                  </a:cubicBezTo>
                  <a:cubicBezTo>
                    <a:pt x="0" y="57"/>
                    <a:pt x="0" y="44"/>
                    <a:pt x="0"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8" name="Freeform 58"/>
            <p:cNvSpPr>
              <a:spLocks/>
            </p:cNvSpPr>
            <p:nvPr/>
          </p:nvSpPr>
          <p:spPr bwMode="auto">
            <a:xfrm>
              <a:off x="2933" y="3240"/>
              <a:ext cx="139" cy="153"/>
            </a:xfrm>
            <a:custGeom>
              <a:avLst/>
              <a:gdLst>
                <a:gd name="T0" fmla="*/ 1786 w 122"/>
                <a:gd name="T1" fmla="*/ 2481 h 134"/>
                <a:gd name="T2" fmla="*/ 763 w 122"/>
                <a:gd name="T3" fmla="*/ 1410 h 134"/>
                <a:gd name="T4" fmla="*/ 1786 w 122"/>
                <a:gd name="T5" fmla="*/ 344 h 134"/>
                <a:gd name="T6" fmla="*/ 2448 w 122"/>
                <a:gd name="T7" fmla="*/ 599 h 134"/>
                <a:gd name="T8" fmla="*/ 1340 w 122"/>
                <a:gd name="T9" fmla="*/ 0 h 134"/>
                <a:gd name="T10" fmla="*/ 0 w 122"/>
                <a:gd name="T11" fmla="*/ 1410 h 134"/>
                <a:gd name="T12" fmla="*/ 1340 w 122"/>
                <a:gd name="T13" fmla="*/ 2833 h 134"/>
                <a:gd name="T14" fmla="*/ 2448 w 122"/>
                <a:gd name="T15" fmla="*/ 2215 h 134"/>
                <a:gd name="T16" fmla="*/ 1786 w 122"/>
                <a:gd name="T17" fmla="*/ 2481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2"/>
                <a:gd name="T28" fmla="*/ 0 h 134"/>
                <a:gd name="T29" fmla="*/ 122 w 122"/>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2" h="134">
                  <a:moveTo>
                    <a:pt x="89" y="117"/>
                  </a:moveTo>
                  <a:cubicBezTo>
                    <a:pt x="61" y="117"/>
                    <a:pt x="38" y="94"/>
                    <a:pt x="38" y="67"/>
                  </a:cubicBezTo>
                  <a:cubicBezTo>
                    <a:pt x="38" y="39"/>
                    <a:pt x="61" y="16"/>
                    <a:pt x="89" y="16"/>
                  </a:cubicBezTo>
                  <a:cubicBezTo>
                    <a:pt x="101" y="16"/>
                    <a:pt x="113" y="21"/>
                    <a:pt x="122" y="28"/>
                  </a:cubicBezTo>
                  <a:cubicBezTo>
                    <a:pt x="110" y="11"/>
                    <a:pt x="90" y="0"/>
                    <a:pt x="67" y="0"/>
                  </a:cubicBezTo>
                  <a:cubicBezTo>
                    <a:pt x="30" y="0"/>
                    <a:pt x="0" y="30"/>
                    <a:pt x="0" y="67"/>
                  </a:cubicBezTo>
                  <a:cubicBezTo>
                    <a:pt x="0" y="104"/>
                    <a:pt x="30" y="134"/>
                    <a:pt x="67" y="134"/>
                  </a:cubicBezTo>
                  <a:cubicBezTo>
                    <a:pt x="90" y="134"/>
                    <a:pt x="110" y="122"/>
                    <a:pt x="122" y="105"/>
                  </a:cubicBezTo>
                  <a:cubicBezTo>
                    <a:pt x="113" y="112"/>
                    <a:pt x="101" y="117"/>
                    <a:pt x="89" y="117"/>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09" name="Freeform 59"/>
            <p:cNvSpPr>
              <a:spLocks/>
            </p:cNvSpPr>
            <p:nvPr/>
          </p:nvSpPr>
          <p:spPr bwMode="auto">
            <a:xfrm>
              <a:off x="2546" y="3307"/>
              <a:ext cx="182" cy="200"/>
            </a:xfrm>
            <a:custGeom>
              <a:avLst/>
              <a:gdLst>
                <a:gd name="T0" fmla="*/ 2594 w 159"/>
                <a:gd name="T1" fmla="*/ 3327 h 175"/>
                <a:gd name="T2" fmla="*/ 1099 w 159"/>
                <a:gd name="T3" fmla="*/ 1889 h 175"/>
                <a:gd name="T4" fmla="*/ 2594 w 159"/>
                <a:gd name="T5" fmla="*/ 474 h 175"/>
                <a:gd name="T6" fmla="*/ 3529 w 159"/>
                <a:gd name="T7" fmla="*/ 808 h 175"/>
                <a:gd name="T8" fmla="*/ 1932 w 159"/>
                <a:gd name="T9" fmla="*/ 0 h 175"/>
                <a:gd name="T10" fmla="*/ 0 w 159"/>
                <a:gd name="T11" fmla="*/ 1889 h 175"/>
                <a:gd name="T12" fmla="*/ 1932 w 159"/>
                <a:gd name="T13" fmla="*/ 3782 h 175"/>
                <a:gd name="T14" fmla="*/ 3529 w 159"/>
                <a:gd name="T15" fmla="*/ 2953 h 175"/>
                <a:gd name="T16" fmla="*/ 2594 w 159"/>
                <a:gd name="T17" fmla="*/ 3327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
                <a:gd name="T28" fmla="*/ 0 h 175"/>
                <a:gd name="T29" fmla="*/ 159 w 159"/>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 h="175">
                  <a:moveTo>
                    <a:pt x="116" y="154"/>
                  </a:moveTo>
                  <a:cubicBezTo>
                    <a:pt x="79" y="154"/>
                    <a:pt x="50" y="124"/>
                    <a:pt x="50" y="88"/>
                  </a:cubicBezTo>
                  <a:cubicBezTo>
                    <a:pt x="50" y="51"/>
                    <a:pt x="79" y="22"/>
                    <a:pt x="116" y="22"/>
                  </a:cubicBezTo>
                  <a:cubicBezTo>
                    <a:pt x="132" y="22"/>
                    <a:pt x="147" y="28"/>
                    <a:pt x="159" y="38"/>
                  </a:cubicBezTo>
                  <a:cubicBezTo>
                    <a:pt x="143" y="15"/>
                    <a:pt x="117" y="0"/>
                    <a:pt x="87" y="0"/>
                  </a:cubicBezTo>
                  <a:cubicBezTo>
                    <a:pt x="39" y="0"/>
                    <a:pt x="0" y="39"/>
                    <a:pt x="0" y="88"/>
                  </a:cubicBezTo>
                  <a:cubicBezTo>
                    <a:pt x="0" y="136"/>
                    <a:pt x="39" y="175"/>
                    <a:pt x="87" y="175"/>
                  </a:cubicBezTo>
                  <a:cubicBezTo>
                    <a:pt x="117" y="175"/>
                    <a:pt x="143" y="160"/>
                    <a:pt x="159" y="137"/>
                  </a:cubicBezTo>
                  <a:cubicBezTo>
                    <a:pt x="147" y="147"/>
                    <a:pt x="132" y="154"/>
                    <a:pt x="116" y="154"/>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0" name="Freeform 60"/>
            <p:cNvSpPr>
              <a:spLocks/>
            </p:cNvSpPr>
            <p:nvPr/>
          </p:nvSpPr>
          <p:spPr bwMode="auto">
            <a:xfrm>
              <a:off x="2756" y="3502"/>
              <a:ext cx="253" cy="279"/>
            </a:xfrm>
            <a:custGeom>
              <a:avLst/>
              <a:gdLst>
                <a:gd name="T0" fmla="*/ 3294 w 222"/>
                <a:gd name="T1" fmla="*/ 4687 h 244"/>
                <a:gd name="T2" fmla="*/ 1438 w 222"/>
                <a:gd name="T3" fmla="*/ 2670 h 244"/>
                <a:gd name="T4" fmla="*/ 3294 w 222"/>
                <a:gd name="T5" fmla="*/ 638 h 244"/>
                <a:gd name="T6" fmla="*/ 4473 w 222"/>
                <a:gd name="T7" fmla="*/ 1164 h 244"/>
                <a:gd name="T8" fmla="*/ 2456 w 222"/>
                <a:gd name="T9" fmla="*/ 0 h 244"/>
                <a:gd name="T10" fmla="*/ 0 w 222"/>
                <a:gd name="T11" fmla="*/ 2670 h 244"/>
                <a:gd name="T12" fmla="*/ 2456 w 222"/>
                <a:gd name="T13" fmla="*/ 5325 h 244"/>
                <a:gd name="T14" fmla="*/ 4473 w 222"/>
                <a:gd name="T15" fmla="*/ 4209 h 244"/>
                <a:gd name="T16" fmla="*/ 3294 w 222"/>
                <a:gd name="T17" fmla="*/ 4687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
                <a:gd name="T28" fmla="*/ 0 h 244"/>
                <a:gd name="T29" fmla="*/ 222 w 222"/>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 h="244">
                  <a:moveTo>
                    <a:pt x="162" y="214"/>
                  </a:moveTo>
                  <a:cubicBezTo>
                    <a:pt x="111" y="214"/>
                    <a:pt x="70" y="173"/>
                    <a:pt x="70" y="122"/>
                  </a:cubicBezTo>
                  <a:cubicBezTo>
                    <a:pt x="70" y="71"/>
                    <a:pt x="111" y="30"/>
                    <a:pt x="162" y="30"/>
                  </a:cubicBezTo>
                  <a:cubicBezTo>
                    <a:pt x="185" y="30"/>
                    <a:pt x="206" y="38"/>
                    <a:pt x="222" y="53"/>
                  </a:cubicBezTo>
                  <a:cubicBezTo>
                    <a:pt x="200" y="21"/>
                    <a:pt x="164" y="0"/>
                    <a:pt x="122" y="0"/>
                  </a:cubicBezTo>
                  <a:cubicBezTo>
                    <a:pt x="55" y="0"/>
                    <a:pt x="0" y="55"/>
                    <a:pt x="0" y="122"/>
                  </a:cubicBezTo>
                  <a:cubicBezTo>
                    <a:pt x="0" y="190"/>
                    <a:pt x="55" y="244"/>
                    <a:pt x="122" y="244"/>
                  </a:cubicBezTo>
                  <a:cubicBezTo>
                    <a:pt x="164" y="244"/>
                    <a:pt x="200" y="223"/>
                    <a:pt x="222" y="192"/>
                  </a:cubicBezTo>
                  <a:cubicBezTo>
                    <a:pt x="206" y="206"/>
                    <a:pt x="185" y="214"/>
                    <a:pt x="162" y="214"/>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1" name="Freeform 61"/>
            <p:cNvSpPr>
              <a:spLocks/>
            </p:cNvSpPr>
            <p:nvPr/>
          </p:nvSpPr>
          <p:spPr bwMode="auto">
            <a:xfrm>
              <a:off x="2669" y="3759"/>
              <a:ext cx="105" cy="115"/>
            </a:xfrm>
            <a:custGeom>
              <a:avLst/>
              <a:gdLst>
                <a:gd name="T0" fmla="*/ 1390 w 92"/>
                <a:gd name="T1" fmla="*/ 1748 h 101"/>
                <a:gd name="T2" fmla="*/ 603 w 92"/>
                <a:gd name="T3" fmla="*/ 991 h 101"/>
                <a:gd name="T4" fmla="*/ 1390 w 92"/>
                <a:gd name="T5" fmla="*/ 253 h 101"/>
                <a:gd name="T6" fmla="*/ 1929 w 92"/>
                <a:gd name="T7" fmla="*/ 425 h 101"/>
                <a:gd name="T8" fmla="*/ 1039 w 92"/>
                <a:gd name="T9" fmla="*/ 0 h 101"/>
                <a:gd name="T10" fmla="*/ 0 w 92"/>
                <a:gd name="T11" fmla="*/ 991 h 101"/>
                <a:gd name="T12" fmla="*/ 1039 w 92"/>
                <a:gd name="T13" fmla="*/ 2014 h 101"/>
                <a:gd name="T14" fmla="*/ 1929 w 92"/>
                <a:gd name="T15" fmla="*/ 1555 h 101"/>
                <a:gd name="T16" fmla="*/ 1390 w 92"/>
                <a:gd name="T17" fmla="*/ 1748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01"/>
                <a:gd name="T29" fmla="*/ 92 w 92"/>
                <a:gd name="T30" fmla="*/ 101 h 1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01">
                  <a:moveTo>
                    <a:pt x="67" y="88"/>
                  </a:moveTo>
                  <a:cubicBezTo>
                    <a:pt x="46" y="88"/>
                    <a:pt x="29" y="71"/>
                    <a:pt x="29" y="50"/>
                  </a:cubicBezTo>
                  <a:cubicBezTo>
                    <a:pt x="29" y="30"/>
                    <a:pt x="46" y="13"/>
                    <a:pt x="67" y="13"/>
                  </a:cubicBezTo>
                  <a:cubicBezTo>
                    <a:pt x="76" y="13"/>
                    <a:pt x="85" y="16"/>
                    <a:pt x="92" y="22"/>
                  </a:cubicBezTo>
                  <a:cubicBezTo>
                    <a:pt x="82" y="9"/>
                    <a:pt x="67" y="0"/>
                    <a:pt x="50" y="0"/>
                  </a:cubicBezTo>
                  <a:cubicBezTo>
                    <a:pt x="22" y="0"/>
                    <a:pt x="0" y="23"/>
                    <a:pt x="0" y="50"/>
                  </a:cubicBezTo>
                  <a:cubicBezTo>
                    <a:pt x="0" y="78"/>
                    <a:pt x="22" y="101"/>
                    <a:pt x="50" y="101"/>
                  </a:cubicBezTo>
                  <a:cubicBezTo>
                    <a:pt x="67" y="101"/>
                    <a:pt x="82" y="92"/>
                    <a:pt x="92" y="79"/>
                  </a:cubicBezTo>
                  <a:cubicBezTo>
                    <a:pt x="85" y="85"/>
                    <a:pt x="76" y="88"/>
                    <a:pt x="67" y="88"/>
                  </a:cubicBezTo>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2" name="Freeform 62"/>
            <p:cNvSpPr>
              <a:spLocks/>
            </p:cNvSpPr>
            <p:nvPr/>
          </p:nvSpPr>
          <p:spPr bwMode="auto">
            <a:xfrm>
              <a:off x="2498" y="3535"/>
              <a:ext cx="209" cy="224"/>
            </a:xfrm>
            <a:custGeom>
              <a:avLst/>
              <a:gdLst>
                <a:gd name="T0" fmla="*/ 209 w 209"/>
                <a:gd name="T1" fmla="*/ 81 h 224"/>
                <a:gd name="T2" fmla="*/ 135 w 209"/>
                <a:gd name="T3" fmla="*/ 81 h 224"/>
                <a:gd name="T4" fmla="*/ 135 w 209"/>
                <a:gd name="T5" fmla="*/ 0 h 224"/>
                <a:gd name="T6" fmla="*/ 74 w 209"/>
                <a:gd name="T7" fmla="*/ 0 h 224"/>
                <a:gd name="T8" fmla="*/ 74 w 209"/>
                <a:gd name="T9" fmla="*/ 81 h 224"/>
                <a:gd name="T10" fmla="*/ 0 w 209"/>
                <a:gd name="T11" fmla="*/ 81 h 224"/>
                <a:gd name="T12" fmla="*/ 0 w 209"/>
                <a:gd name="T13" fmla="*/ 143 h 224"/>
                <a:gd name="T14" fmla="*/ 74 w 209"/>
                <a:gd name="T15" fmla="*/ 143 h 224"/>
                <a:gd name="T16" fmla="*/ 74 w 209"/>
                <a:gd name="T17" fmla="*/ 224 h 224"/>
                <a:gd name="T18" fmla="*/ 135 w 209"/>
                <a:gd name="T19" fmla="*/ 224 h 224"/>
                <a:gd name="T20" fmla="*/ 135 w 209"/>
                <a:gd name="T21" fmla="*/ 143 h 224"/>
                <a:gd name="T22" fmla="*/ 209 w 209"/>
                <a:gd name="T23" fmla="*/ 143 h 224"/>
                <a:gd name="T24" fmla="*/ 209 w 209"/>
                <a:gd name="T25" fmla="*/ 81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224"/>
                <a:gd name="T41" fmla="*/ 209 w 20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224">
                  <a:moveTo>
                    <a:pt x="209" y="81"/>
                  </a:moveTo>
                  <a:lnTo>
                    <a:pt x="135" y="81"/>
                  </a:lnTo>
                  <a:lnTo>
                    <a:pt x="135" y="0"/>
                  </a:lnTo>
                  <a:lnTo>
                    <a:pt x="74" y="0"/>
                  </a:lnTo>
                  <a:lnTo>
                    <a:pt x="74" y="81"/>
                  </a:lnTo>
                  <a:lnTo>
                    <a:pt x="0" y="81"/>
                  </a:lnTo>
                  <a:lnTo>
                    <a:pt x="0" y="143"/>
                  </a:lnTo>
                  <a:lnTo>
                    <a:pt x="74" y="143"/>
                  </a:lnTo>
                  <a:lnTo>
                    <a:pt x="74" y="224"/>
                  </a:lnTo>
                  <a:lnTo>
                    <a:pt x="135" y="224"/>
                  </a:lnTo>
                  <a:lnTo>
                    <a:pt x="135" y="143"/>
                  </a:lnTo>
                  <a:lnTo>
                    <a:pt x="209" y="143"/>
                  </a:lnTo>
                  <a:lnTo>
                    <a:pt x="209" y="81"/>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3" name="Freeform 63"/>
            <p:cNvSpPr>
              <a:spLocks/>
            </p:cNvSpPr>
            <p:nvPr/>
          </p:nvSpPr>
          <p:spPr bwMode="auto">
            <a:xfrm>
              <a:off x="2498" y="3535"/>
              <a:ext cx="209" cy="224"/>
            </a:xfrm>
            <a:custGeom>
              <a:avLst/>
              <a:gdLst>
                <a:gd name="T0" fmla="*/ 209 w 209"/>
                <a:gd name="T1" fmla="*/ 81 h 224"/>
                <a:gd name="T2" fmla="*/ 135 w 209"/>
                <a:gd name="T3" fmla="*/ 81 h 224"/>
                <a:gd name="T4" fmla="*/ 135 w 209"/>
                <a:gd name="T5" fmla="*/ 0 h 224"/>
                <a:gd name="T6" fmla="*/ 74 w 209"/>
                <a:gd name="T7" fmla="*/ 0 h 224"/>
                <a:gd name="T8" fmla="*/ 74 w 209"/>
                <a:gd name="T9" fmla="*/ 81 h 224"/>
                <a:gd name="T10" fmla="*/ 0 w 209"/>
                <a:gd name="T11" fmla="*/ 81 h 224"/>
                <a:gd name="T12" fmla="*/ 0 w 209"/>
                <a:gd name="T13" fmla="*/ 143 h 224"/>
                <a:gd name="T14" fmla="*/ 74 w 209"/>
                <a:gd name="T15" fmla="*/ 143 h 224"/>
                <a:gd name="T16" fmla="*/ 74 w 209"/>
                <a:gd name="T17" fmla="*/ 224 h 224"/>
                <a:gd name="T18" fmla="*/ 135 w 209"/>
                <a:gd name="T19" fmla="*/ 224 h 224"/>
                <a:gd name="T20" fmla="*/ 135 w 209"/>
                <a:gd name="T21" fmla="*/ 143 h 224"/>
                <a:gd name="T22" fmla="*/ 209 w 209"/>
                <a:gd name="T23" fmla="*/ 143 h 224"/>
                <a:gd name="T24" fmla="*/ 209 w 209"/>
                <a:gd name="T25" fmla="*/ 81 h 2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224"/>
                <a:gd name="T41" fmla="*/ 209 w 209"/>
                <a:gd name="T42" fmla="*/ 224 h 2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224">
                  <a:moveTo>
                    <a:pt x="209" y="81"/>
                  </a:moveTo>
                  <a:lnTo>
                    <a:pt x="135" y="81"/>
                  </a:lnTo>
                  <a:lnTo>
                    <a:pt x="135" y="0"/>
                  </a:lnTo>
                  <a:lnTo>
                    <a:pt x="74" y="0"/>
                  </a:lnTo>
                  <a:lnTo>
                    <a:pt x="74" y="81"/>
                  </a:lnTo>
                  <a:lnTo>
                    <a:pt x="0" y="81"/>
                  </a:lnTo>
                  <a:lnTo>
                    <a:pt x="0" y="143"/>
                  </a:lnTo>
                  <a:lnTo>
                    <a:pt x="74" y="143"/>
                  </a:lnTo>
                  <a:lnTo>
                    <a:pt x="74" y="224"/>
                  </a:lnTo>
                  <a:lnTo>
                    <a:pt x="135" y="224"/>
                  </a:lnTo>
                  <a:lnTo>
                    <a:pt x="135" y="143"/>
                  </a:lnTo>
                  <a:lnTo>
                    <a:pt x="209" y="143"/>
                  </a:lnTo>
                  <a:lnTo>
                    <a:pt x="209" y="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4" name="Freeform 64"/>
            <p:cNvSpPr>
              <a:spLocks/>
            </p:cNvSpPr>
            <p:nvPr/>
          </p:nvSpPr>
          <p:spPr bwMode="auto">
            <a:xfrm>
              <a:off x="2967" y="3705"/>
              <a:ext cx="258" cy="275"/>
            </a:xfrm>
            <a:custGeom>
              <a:avLst/>
              <a:gdLst>
                <a:gd name="T0" fmla="*/ 258 w 258"/>
                <a:gd name="T1" fmla="*/ 101 h 275"/>
                <a:gd name="T2" fmla="*/ 166 w 258"/>
                <a:gd name="T3" fmla="*/ 101 h 275"/>
                <a:gd name="T4" fmla="*/ 166 w 258"/>
                <a:gd name="T5" fmla="*/ 0 h 275"/>
                <a:gd name="T6" fmla="*/ 91 w 258"/>
                <a:gd name="T7" fmla="*/ 0 h 275"/>
                <a:gd name="T8" fmla="*/ 91 w 258"/>
                <a:gd name="T9" fmla="*/ 101 h 275"/>
                <a:gd name="T10" fmla="*/ 0 w 258"/>
                <a:gd name="T11" fmla="*/ 101 h 275"/>
                <a:gd name="T12" fmla="*/ 0 w 258"/>
                <a:gd name="T13" fmla="*/ 176 h 275"/>
                <a:gd name="T14" fmla="*/ 91 w 258"/>
                <a:gd name="T15" fmla="*/ 176 h 275"/>
                <a:gd name="T16" fmla="*/ 91 w 258"/>
                <a:gd name="T17" fmla="*/ 275 h 275"/>
                <a:gd name="T18" fmla="*/ 166 w 258"/>
                <a:gd name="T19" fmla="*/ 275 h 275"/>
                <a:gd name="T20" fmla="*/ 166 w 258"/>
                <a:gd name="T21" fmla="*/ 176 h 275"/>
                <a:gd name="T22" fmla="*/ 258 w 258"/>
                <a:gd name="T23" fmla="*/ 176 h 275"/>
                <a:gd name="T24" fmla="*/ 258 w 258"/>
                <a:gd name="T25" fmla="*/ 101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275"/>
                <a:gd name="T41" fmla="*/ 258 w 258"/>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275">
                  <a:moveTo>
                    <a:pt x="258" y="101"/>
                  </a:moveTo>
                  <a:lnTo>
                    <a:pt x="166" y="101"/>
                  </a:lnTo>
                  <a:lnTo>
                    <a:pt x="166" y="0"/>
                  </a:lnTo>
                  <a:lnTo>
                    <a:pt x="91" y="0"/>
                  </a:lnTo>
                  <a:lnTo>
                    <a:pt x="91" y="101"/>
                  </a:lnTo>
                  <a:lnTo>
                    <a:pt x="0" y="101"/>
                  </a:lnTo>
                  <a:lnTo>
                    <a:pt x="0" y="176"/>
                  </a:lnTo>
                  <a:lnTo>
                    <a:pt x="91" y="176"/>
                  </a:lnTo>
                  <a:lnTo>
                    <a:pt x="91" y="275"/>
                  </a:lnTo>
                  <a:lnTo>
                    <a:pt x="166" y="275"/>
                  </a:lnTo>
                  <a:lnTo>
                    <a:pt x="166" y="176"/>
                  </a:lnTo>
                  <a:lnTo>
                    <a:pt x="258" y="176"/>
                  </a:lnTo>
                  <a:lnTo>
                    <a:pt x="258" y="101"/>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5" name="Freeform 65"/>
            <p:cNvSpPr>
              <a:spLocks/>
            </p:cNvSpPr>
            <p:nvPr/>
          </p:nvSpPr>
          <p:spPr bwMode="auto">
            <a:xfrm>
              <a:off x="2967" y="3705"/>
              <a:ext cx="258" cy="275"/>
            </a:xfrm>
            <a:custGeom>
              <a:avLst/>
              <a:gdLst>
                <a:gd name="T0" fmla="*/ 258 w 258"/>
                <a:gd name="T1" fmla="*/ 101 h 275"/>
                <a:gd name="T2" fmla="*/ 166 w 258"/>
                <a:gd name="T3" fmla="*/ 101 h 275"/>
                <a:gd name="T4" fmla="*/ 166 w 258"/>
                <a:gd name="T5" fmla="*/ 0 h 275"/>
                <a:gd name="T6" fmla="*/ 91 w 258"/>
                <a:gd name="T7" fmla="*/ 0 h 275"/>
                <a:gd name="T8" fmla="*/ 91 w 258"/>
                <a:gd name="T9" fmla="*/ 101 h 275"/>
                <a:gd name="T10" fmla="*/ 0 w 258"/>
                <a:gd name="T11" fmla="*/ 101 h 275"/>
                <a:gd name="T12" fmla="*/ 0 w 258"/>
                <a:gd name="T13" fmla="*/ 176 h 275"/>
                <a:gd name="T14" fmla="*/ 91 w 258"/>
                <a:gd name="T15" fmla="*/ 176 h 275"/>
                <a:gd name="T16" fmla="*/ 91 w 258"/>
                <a:gd name="T17" fmla="*/ 275 h 275"/>
                <a:gd name="T18" fmla="*/ 166 w 258"/>
                <a:gd name="T19" fmla="*/ 275 h 275"/>
                <a:gd name="T20" fmla="*/ 166 w 258"/>
                <a:gd name="T21" fmla="*/ 176 h 275"/>
                <a:gd name="T22" fmla="*/ 258 w 258"/>
                <a:gd name="T23" fmla="*/ 176 h 275"/>
                <a:gd name="T24" fmla="*/ 258 w 258"/>
                <a:gd name="T25" fmla="*/ 101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275"/>
                <a:gd name="T41" fmla="*/ 258 w 258"/>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275">
                  <a:moveTo>
                    <a:pt x="258" y="101"/>
                  </a:moveTo>
                  <a:lnTo>
                    <a:pt x="166" y="101"/>
                  </a:lnTo>
                  <a:lnTo>
                    <a:pt x="166" y="0"/>
                  </a:lnTo>
                  <a:lnTo>
                    <a:pt x="91" y="0"/>
                  </a:lnTo>
                  <a:lnTo>
                    <a:pt x="91" y="101"/>
                  </a:lnTo>
                  <a:lnTo>
                    <a:pt x="0" y="101"/>
                  </a:lnTo>
                  <a:lnTo>
                    <a:pt x="0" y="176"/>
                  </a:lnTo>
                  <a:lnTo>
                    <a:pt x="91" y="176"/>
                  </a:lnTo>
                  <a:lnTo>
                    <a:pt x="91" y="275"/>
                  </a:lnTo>
                  <a:lnTo>
                    <a:pt x="166" y="275"/>
                  </a:lnTo>
                  <a:lnTo>
                    <a:pt x="166" y="176"/>
                  </a:lnTo>
                  <a:lnTo>
                    <a:pt x="258" y="176"/>
                  </a:lnTo>
                  <a:lnTo>
                    <a:pt x="25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6" name="Freeform 66"/>
            <p:cNvSpPr>
              <a:spLocks/>
            </p:cNvSpPr>
            <p:nvPr/>
          </p:nvSpPr>
          <p:spPr bwMode="auto">
            <a:xfrm>
              <a:off x="3043" y="3386"/>
              <a:ext cx="155" cy="165"/>
            </a:xfrm>
            <a:custGeom>
              <a:avLst/>
              <a:gdLst>
                <a:gd name="T0" fmla="*/ 155 w 155"/>
                <a:gd name="T1" fmla="*/ 61 h 165"/>
                <a:gd name="T2" fmla="*/ 101 w 155"/>
                <a:gd name="T3" fmla="*/ 61 h 165"/>
                <a:gd name="T4" fmla="*/ 101 w 155"/>
                <a:gd name="T5" fmla="*/ 0 h 165"/>
                <a:gd name="T6" fmla="*/ 55 w 155"/>
                <a:gd name="T7" fmla="*/ 0 h 165"/>
                <a:gd name="T8" fmla="*/ 55 w 155"/>
                <a:gd name="T9" fmla="*/ 61 h 165"/>
                <a:gd name="T10" fmla="*/ 0 w 155"/>
                <a:gd name="T11" fmla="*/ 61 h 165"/>
                <a:gd name="T12" fmla="*/ 0 w 155"/>
                <a:gd name="T13" fmla="*/ 105 h 165"/>
                <a:gd name="T14" fmla="*/ 55 w 155"/>
                <a:gd name="T15" fmla="*/ 105 h 165"/>
                <a:gd name="T16" fmla="*/ 55 w 155"/>
                <a:gd name="T17" fmla="*/ 165 h 165"/>
                <a:gd name="T18" fmla="*/ 101 w 155"/>
                <a:gd name="T19" fmla="*/ 165 h 165"/>
                <a:gd name="T20" fmla="*/ 101 w 155"/>
                <a:gd name="T21" fmla="*/ 105 h 165"/>
                <a:gd name="T22" fmla="*/ 155 w 155"/>
                <a:gd name="T23" fmla="*/ 105 h 165"/>
                <a:gd name="T24" fmla="*/ 155 w 155"/>
                <a:gd name="T25" fmla="*/ 61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5"/>
                <a:gd name="T40" fmla="*/ 0 h 165"/>
                <a:gd name="T41" fmla="*/ 155 w 155"/>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5" h="165">
                  <a:moveTo>
                    <a:pt x="155" y="61"/>
                  </a:moveTo>
                  <a:lnTo>
                    <a:pt x="101" y="61"/>
                  </a:lnTo>
                  <a:lnTo>
                    <a:pt x="101" y="0"/>
                  </a:lnTo>
                  <a:lnTo>
                    <a:pt x="55" y="0"/>
                  </a:lnTo>
                  <a:lnTo>
                    <a:pt x="55" y="61"/>
                  </a:lnTo>
                  <a:lnTo>
                    <a:pt x="0" y="61"/>
                  </a:lnTo>
                  <a:lnTo>
                    <a:pt x="0" y="105"/>
                  </a:lnTo>
                  <a:lnTo>
                    <a:pt x="55" y="105"/>
                  </a:lnTo>
                  <a:lnTo>
                    <a:pt x="55" y="165"/>
                  </a:lnTo>
                  <a:lnTo>
                    <a:pt x="101" y="165"/>
                  </a:lnTo>
                  <a:lnTo>
                    <a:pt x="101" y="105"/>
                  </a:lnTo>
                  <a:lnTo>
                    <a:pt x="155" y="105"/>
                  </a:lnTo>
                  <a:lnTo>
                    <a:pt x="155" y="61"/>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7" name="Freeform 67"/>
            <p:cNvSpPr>
              <a:spLocks/>
            </p:cNvSpPr>
            <p:nvPr/>
          </p:nvSpPr>
          <p:spPr bwMode="auto">
            <a:xfrm>
              <a:off x="3043" y="3386"/>
              <a:ext cx="155" cy="165"/>
            </a:xfrm>
            <a:custGeom>
              <a:avLst/>
              <a:gdLst>
                <a:gd name="T0" fmla="*/ 155 w 155"/>
                <a:gd name="T1" fmla="*/ 61 h 165"/>
                <a:gd name="T2" fmla="*/ 101 w 155"/>
                <a:gd name="T3" fmla="*/ 61 h 165"/>
                <a:gd name="T4" fmla="*/ 101 w 155"/>
                <a:gd name="T5" fmla="*/ 0 h 165"/>
                <a:gd name="T6" fmla="*/ 55 w 155"/>
                <a:gd name="T7" fmla="*/ 0 h 165"/>
                <a:gd name="T8" fmla="*/ 55 w 155"/>
                <a:gd name="T9" fmla="*/ 61 h 165"/>
                <a:gd name="T10" fmla="*/ 0 w 155"/>
                <a:gd name="T11" fmla="*/ 61 h 165"/>
                <a:gd name="T12" fmla="*/ 0 w 155"/>
                <a:gd name="T13" fmla="*/ 105 h 165"/>
                <a:gd name="T14" fmla="*/ 55 w 155"/>
                <a:gd name="T15" fmla="*/ 105 h 165"/>
                <a:gd name="T16" fmla="*/ 55 w 155"/>
                <a:gd name="T17" fmla="*/ 165 h 165"/>
                <a:gd name="T18" fmla="*/ 101 w 155"/>
                <a:gd name="T19" fmla="*/ 165 h 165"/>
                <a:gd name="T20" fmla="*/ 101 w 155"/>
                <a:gd name="T21" fmla="*/ 105 h 165"/>
                <a:gd name="T22" fmla="*/ 155 w 155"/>
                <a:gd name="T23" fmla="*/ 105 h 165"/>
                <a:gd name="T24" fmla="*/ 155 w 155"/>
                <a:gd name="T25" fmla="*/ 61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5"/>
                <a:gd name="T40" fmla="*/ 0 h 165"/>
                <a:gd name="T41" fmla="*/ 155 w 155"/>
                <a:gd name="T42" fmla="*/ 165 h 1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5" h="165">
                  <a:moveTo>
                    <a:pt x="155" y="61"/>
                  </a:moveTo>
                  <a:lnTo>
                    <a:pt x="101" y="61"/>
                  </a:lnTo>
                  <a:lnTo>
                    <a:pt x="101" y="0"/>
                  </a:lnTo>
                  <a:lnTo>
                    <a:pt x="55" y="0"/>
                  </a:lnTo>
                  <a:lnTo>
                    <a:pt x="55" y="61"/>
                  </a:lnTo>
                  <a:lnTo>
                    <a:pt x="0" y="61"/>
                  </a:lnTo>
                  <a:lnTo>
                    <a:pt x="0" y="105"/>
                  </a:lnTo>
                  <a:lnTo>
                    <a:pt x="55" y="105"/>
                  </a:lnTo>
                  <a:lnTo>
                    <a:pt x="55" y="165"/>
                  </a:lnTo>
                  <a:lnTo>
                    <a:pt x="101" y="165"/>
                  </a:lnTo>
                  <a:lnTo>
                    <a:pt x="101" y="105"/>
                  </a:lnTo>
                  <a:lnTo>
                    <a:pt x="155" y="105"/>
                  </a:lnTo>
                  <a:lnTo>
                    <a:pt x="155"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8" name="Freeform 68"/>
            <p:cNvSpPr>
              <a:spLocks/>
            </p:cNvSpPr>
            <p:nvPr/>
          </p:nvSpPr>
          <p:spPr bwMode="auto">
            <a:xfrm>
              <a:off x="2759" y="3867"/>
              <a:ext cx="108" cy="115"/>
            </a:xfrm>
            <a:custGeom>
              <a:avLst/>
              <a:gdLst>
                <a:gd name="T0" fmla="*/ 108 w 108"/>
                <a:gd name="T1" fmla="*/ 42 h 115"/>
                <a:gd name="T2" fmla="*/ 70 w 108"/>
                <a:gd name="T3" fmla="*/ 42 h 115"/>
                <a:gd name="T4" fmla="*/ 70 w 108"/>
                <a:gd name="T5" fmla="*/ 0 h 115"/>
                <a:gd name="T6" fmla="*/ 38 w 108"/>
                <a:gd name="T7" fmla="*/ 0 h 115"/>
                <a:gd name="T8" fmla="*/ 38 w 108"/>
                <a:gd name="T9" fmla="*/ 42 h 115"/>
                <a:gd name="T10" fmla="*/ 0 w 108"/>
                <a:gd name="T11" fmla="*/ 42 h 115"/>
                <a:gd name="T12" fmla="*/ 0 w 108"/>
                <a:gd name="T13" fmla="*/ 73 h 115"/>
                <a:gd name="T14" fmla="*/ 38 w 108"/>
                <a:gd name="T15" fmla="*/ 73 h 115"/>
                <a:gd name="T16" fmla="*/ 38 w 108"/>
                <a:gd name="T17" fmla="*/ 115 h 115"/>
                <a:gd name="T18" fmla="*/ 70 w 108"/>
                <a:gd name="T19" fmla="*/ 115 h 115"/>
                <a:gd name="T20" fmla="*/ 70 w 108"/>
                <a:gd name="T21" fmla="*/ 73 h 115"/>
                <a:gd name="T22" fmla="*/ 108 w 108"/>
                <a:gd name="T23" fmla="*/ 73 h 115"/>
                <a:gd name="T24" fmla="*/ 108 w 108"/>
                <a:gd name="T25" fmla="*/ 42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115"/>
                <a:gd name="T41" fmla="*/ 108 w 108"/>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115">
                  <a:moveTo>
                    <a:pt x="108" y="42"/>
                  </a:moveTo>
                  <a:lnTo>
                    <a:pt x="70" y="42"/>
                  </a:lnTo>
                  <a:lnTo>
                    <a:pt x="70" y="0"/>
                  </a:lnTo>
                  <a:lnTo>
                    <a:pt x="38" y="0"/>
                  </a:lnTo>
                  <a:lnTo>
                    <a:pt x="38" y="42"/>
                  </a:lnTo>
                  <a:lnTo>
                    <a:pt x="0" y="42"/>
                  </a:lnTo>
                  <a:lnTo>
                    <a:pt x="0" y="73"/>
                  </a:lnTo>
                  <a:lnTo>
                    <a:pt x="38" y="73"/>
                  </a:lnTo>
                  <a:lnTo>
                    <a:pt x="38" y="115"/>
                  </a:lnTo>
                  <a:lnTo>
                    <a:pt x="70" y="115"/>
                  </a:lnTo>
                  <a:lnTo>
                    <a:pt x="70" y="73"/>
                  </a:lnTo>
                  <a:lnTo>
                    <a:pt x="108" y="73"/>
                  </a:lnTo>
                  <a:lnTo>
                    <a:pt x="108" y="42"/>
                  </a:lnTo>
                  <a:close/>
                </a:path>
              </a:pathLst>
            </a:custGeom>
            <a:solidFill>
              <a:srgbClr val="DF34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19" name="Freeform 69"/>
            <p:cNvSpPr>
              <a:spLocks/>
            </p:cNvSpPr>
            <p:nvPr/>
          </p:nvSpPr>
          <p:spPr bwMode="auto">
            <a:xfrm>
              <a:off x="2759" y="3867"/>
              <a:ext cx="108" cy="115"/>
            </a:xfrm>
            <a:custGeom>
              <a:avLst/>
              <a:gdLst>
                <a:gd name="T0" fmla="*/ 108 w 108"/>
                <a:gd name="T1" fmla="*/ 42 h 115"/>
                <a:gd name="T2" fmla="*/ 70 w 108"/>
                <a:gd name="T3" fmla="*/ 42 h 115"/>
                <a:gd name="T4" fmla="*/ 70 w 108"/>
                <a:gd name="T5" fmla="*/ 0 h 115"/>
                <a:gd name="T6" fmla="*/ 38 w 108"/>
                <a:gd name="T7" fmla="*/ 0 h 115"/>
                <a:gd name="T8" fmla="*/ 38 w 108"/>
                <a:gd name="T9" fmla="*/ 42 h 115"/>
                <a:gd name="T10" fmla="*/ 0 w 108"/>
                <a:gd name="T11" fmla="*/ 42 h 115"/>
                <a:gd name="T12" fmla="*/ 0 w 108"/>
                <a:gd name="T13" fmla="*/ 73 h 115"/>
                <a:gd name="T14" fmla="*/ 38 w 108"/>
                <a:gd name="T15" fmla="*/ 73 h 115"/>
                <a:gd name="T16" fmla="*/ 38 w 108"/>
                <a:gd name="T17" fmla="*/ 115 h 115"/>
                <a:gd name="T18" fmla="*/ 70 w 108"/>
                <a:gd name="T19" fmla="*/ 115 h 115"/>
                <a:gd name="T20" fmla="*/ 70 w 108"/>
                <a:gd name="T21" fmla="*/ 73 h 115"/>
                <a:gd name="T22" fmla="*/ 108 w 108"/>
                <a:gd name="T23" fmla="*/ 73 h 115"/>
                <a:gd name="T24" fmla="*/ 108 w 108"/>
                <a:gd name="T25" fmla="*/ 42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115"/>
                <a:gd name="T41" fmla="*/ 108 w 108"/>
                <a:gd name="T42" fmla="*/ 115 h 1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115">
                  <a:moveTo>
                    <a:pt x="108" y="42"/>
                  </a:moveTo>
                  <a:lnTo>
                    <a:pt x="70" y="42"/>
                  </a:lnTo>
                  <a:lnTo>
                    <a:pt x="70" y="0"/>
                  </a:lnTo>
                  <a:lnTo>
                    <a:pt x="38" y="0"/>
                  </a:lnTo>
                  <a:lnTo>
                    <a:pt x="38" y="42"/>
                  </a:lnTo>
                  <a:lnTo>
                    <a:pt x="0" y="42"/>
                  </a:lnTo>
                  <a:lnTo>
                    <a:pt x="0" y="73"/>
                  </a:lnTo>
                  <a:lnTo>
                    <a:pt x="38" y="73"/>
                  </a:lnTo>
                  <a:lnTo>
                    <a:pt x="38" y="115"/>
                  </a:lnTo>
                  <a:lnTo>
                    <a:pt x="70" y="115"/>
                  </a:lnTo>
                  <a:lnTo>
                    <a:pt x="70" y="73"/>
                  </a:lnTo>
                  <a:lnTo>
                    <a:pt x="108" y="73"/>
                  </a:lnTo>
                  <a:lnTo>
                    <a:pt x="108"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pic>
        <p:nvPicPr>
          <p:cNvPr id="35851" name="Picture 143" descr="C:\Users\mi-aoki\Desktop\IFP\IFP事業概要\ICRC本部（ジュネーブ）.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842" y="4257819"/>
            <a:ext cx="23225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テキスト ボックス 219"/>
          <p:cNvSpPr txBox="1">
            <a:spLocks noChangeArrowheads="1"/>
          </p:cNvSpPr>
          <p:nvPr/>
        </p:nvSpPr>
        <p:spPr bwMode="auto">
          <a:xfrm>
            <a:off x="481842" y="5824681"/>
            <a:ext cx="23669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900" dirty="0">
                <a:latin typeface="メイリオ" pitchFamily="50" charset="-128"/>
                <a:ea typeface="メイリオ" pitchFamily="50" charset="-128"/>
                <a:cs typeface="メイリオ" pitchFamily="50" charset="-128"/>
              </a:rPr>
              <a:t>赤十字国際委員会本部（ジュネーブ）</a:t>
            </a:r>
          </a:p>
        </p:txBody>
      </p:sp>
      <p:grpSp>
        <p:nvGrpSpPr>
          <p:cNvPr id="2" name="グループ化 1">
            <a:extLst>
              <a:ext uri="{FF2B5EF4-FFF2-40B4-BE49-F238E27FC236}">
                <a16:creationId xmlns:a16="http://schemas.microsoft.com/office/drawing/2014/main" id="{219C2449-D8AF-4A7A-BDE6-58588D35BF6F}"/>
              </a:ext>
            </a:extLst>
          </p:cNvPr>
          <p:cNvGrpSpPr/>
          <p:nvPr/>
        </p:nvGrpSpPr>
        <p:grpSpPr>
          <a:xfrm>
            <a:off x="1298546" y="2110244"/>
            <a:ext cx="2206800" cy="2208213"/>
            <a:chOff x="1298546" y="2110244"/>
            <a:chExt cx="2206800" cy="2208213"/>
          </a:xfrm>
        </p:grpSpPr>
        <p:sp>
          <p:nvSpPr>
            <p:cNvPr id="35920" name="AutoShape 82"/>
            <p:cNvSpPr>
              <a:spLocks noChangeAspect="1" noChangeArrowheads="1" noTextEdit="1"/>
            </p:cNvSpPr>
            <p:nvPr/>
          </p:nvSpPr>
          <p:spPr bwMode="auto">
            <a:xfrm>
              <a:off x="1473653" y="2329363"/>
              <a:ext cx="1897147" cy="189612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5921" name="Freeform 84"/>
            <p:cNvSpPr>
              <a:spLocks/>
            </p:cNvSpPr>
            <p:nvPr/>
          </p:nvSpPr>
          <p:spPr bwMode="auto">
            <a:xfrm>
              <a:off x="1298546" y="2110244"/>
              <a:ext cx="2206800" cy="2208213"/>
            </a:xfrm>
            <a:prstGeom prst="ellipse">
              <a:avLst/>
            </a:prstGeom>
            <a:solidFill>
              <a:srgbClr val="FFFFFF"/>
            </a:solidFill>
            <a:ln w="38100">
              <a:solidFill>
                <a:srgbClr val="C00000"/>
              </a:solidFill>
              <a:round/>
              <a:headEnd/>
              <a:tailEnd/>
            </a:ln>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22" name="Freeform 86"/>
            <p:cNvSpPr>
              <a:spLocks noEditPoints="1"/>
            </p:cNvSpPr>
            <p:nvPr/>
          </p:nvSpPr>
          <p:spPr bwMode="auto">
            <a:xfrm>
              <a:off x="1707531" y="2459916"/>
              <a:ext cx="165456" cy="166611"/>
            </a:xfrm>
            <a:custGeom>
              <a:avLst/>
              <a:gdLst>
                <a:gd name="T0" fmla="*/ 1031 w 121"/>
                <a:gd name="T1" fmla="*/ 804 h 122"/>
                <a:gd name="T2" fmla="*/ 876 w 121"/>
                <a:gd name="T3" fmla="*/ 539 h 122"/>
                <a:gd name="T4" fmla="*/ 751 w 121"/>
                <a:gd name="T5" fmla="*/ 605 h 122"/>
                <a:gd name="T6" fmla="*/ 901 w 121"/>
                <a:gd name="T7" fmla="*/ 898 h 122"/>
                <a:gd name="T8" fmla="*/ 1031 w 121"/>
                <a:gd name="T9" fmla="*/ 804 h 122"/>
                <a:gd name="T10" fmla="*/ 456 w 121"/>
                <a:gd name="T11" fmla="*/ 120 h 122"/>
                <a:gd name="T12" fmla="*/ 99 w 121"/>
                <a:gd name="T13" fmla="*/ 120 h 122"/>
                <a:gd name="T14" fmla="*/ 99 w 121"/>
                <a:gd name="T15" fmla="*/ 255 h 122"/>
                <a:gd name="T16" fmla="*/ 456 w 121"/>
                <a:gd name="T17" fmla="*/ 255 h 122"/>
                <a:gd name="T18" fmla="*/ 456 w 121"/>
                <a:gd name="T19" fmla="*/ 346 h 122"/>
                <a:gd name="T20" fmla="*/ 0 w 121"/>
                <a:gd name="T21" fmla="*/ 346 h 122"/>
                <a:gd name="T22" fmla="*/ 0 w 121"/>
                <a:gd name="T23" fmla="*/ 491 h 122"/>
                <a:gd name="T24" fmla="*/ 350 w 121"/>
                <a:gd name="T25" fmla="*/ 491 h 122"/>
                <a:gd name="T26" fmla="*/ 56 w 121"/>
                <a:gd name="T27" fmla="*/ 943 h 122"/>
                <a:gd name="T28" fmla="*/ 163 w 121"/>
                <a:gd name="T29" fmla="*/ 1041 h 122"/>
                <a:gd name="T30" fmla="*/ 496 w 121"/>
                <a:gd name="T31" fmla="*/ 491 h 122"/>
                <a:gd name="T32" fmla="*/ 551 w 121"/>
                <a:gd name="T33" fmla="*/ 491 h 122"/>
                <a:gd name="T34" fmla="*/ 551 w 121"/>
                <a:gd name="T35" fmla="*/ 868 h 122"/>
                <a:gd name="T36" fmla="*/ 511 w 121"/>
                <a:gd name="T37" fmla="*/ 907 h 122"/>
                <a:gd name="T38" fmla="*/ 423 w 121"/>
                <a:gd name="T39" fmla="*/ 907 h 122"/>
                <a:gd name="T40" fmla="*/ 468 w 121"/>
                <a:gd name="T41" fmla="*/ 1047 h 122"/>
                <a:gd name="T42" fmla="*/ 539 w 121"/>
                <a:gd name="T43" fmla="*/ 1047 h 122"/>
                <a:gd name="T44" fmla="*/ 709 w 121"/>
                <a:gd name="T45" fmla="*/ 948 h 122"/>
                <a:gd name="T46" fmla="*/ 709 w 121"/>
                <a:gd name="T47" fmla="*/ 491 h 122"/>
                <a:gd name="T48" fmla="*/ 1059 w 121"/>
                <a:gd name="T49" fmla="*/ 491 h 122"/>
                <a:gd name="T50" fmla="*/ 1059 w 121"/>
                <a:gd name="T51" fmla="*/ 346 h 122"/>
                <a:gd name="T52" fmla="*/ 606 w 121"/>
                <a:gd name="T53" fmla="*/ 346 h 122"/>
                <a:gd name="T54" fmla="*/ 606 w 121"/>
                <a:gd name="T55" fmla="*/ 255 h 122"/>
                <a:gd name="T56" fmla="*/ 973 w 121"/>
                <a:gd name="T57" fmla="*/ 255 h 122"/>
                <a:gd name="T58" fmla="*/ 973 w 121"/>
                <a:gd name="T59" fmla="*/ 120 h 122"/>
                <a:gd name="T60" fmla="*/ 606 w 121"/>
                <a:gd name="T61" fmla="*/ 120 h 122"/>
                <a:gd name="T62" fmla="*/ 606 w 121"/>
                <a:gd name="T63" fmla="*/ 62 h 122"/>
                <a:gd name="T64" fmla="*/ 645 w 121"/>
                <a:gd name="T65" fmla="*/ 3 h 122"/>
                <a:gd name="T66" fmla="*/ 606 w 121"/>
                <a:gd name="T67" fmla="*/ 1 h 122"/>
                <a:gd name="T68" fmla="*/ 456 w 121"/>
                <a:gd name="T69" fmla="*/ 0 h 122"/>
                <a:gd name="T70" fmla="*/ 456 w 121"/>
                <a:gd name="T71" fmla="*/ 120 h 122"/>
                <a:gd name="T72" fmla="*/ 120 w 121"/>
                <a:gd name="T73" fmla="*/ 863 h 122"/>
                <a:gd name="T74" fmla="*/ 280 w 121"/>
                <a:gd name="T75" fmla="*/ 640 h 122"/>
                <a:gd name="T76" fmla="*/ 308 w 121"/>
                <a:gd name="T77" fmla="*/ 605 h 122"/>
                <a:gd name="T78" fmla="*/ 289 w 121"/>
                <a:gd name="T79" fmla="*/ 590 h 122"/>
                <a:gd name="T80" fmla="*/ 163 w 121"/>
                <a:gd name="T81" fmla="*/ 515 h 122"/>
                <a:gd name="T82" fmla="*/ 0 w 121"/>
                <a:gd name="T83" fmla="*/ 786 h 122"/>
                <a:gd name="T84" fmla="*/ 120 w 121"/>
                <a:gd name="T85" fmla="*/ 863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22"/>
                <a:gd name="T131" fmla="*/ 121 w 12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22">
                  <a:moveTo>
                    <a:pt x="116" y="94"/>
                  </a:moveTo>
                  <a:cubicBezTo>
                    <a:pt x="111" y="83"/>
                    <a:pt x="104" y="69"/>
                    <a:pt x="100" y="62"/>
                  </a:cubicBezTo>
                  <a:cubicBezTo>
                    <a:pt x="86" y="70"/>
                    <a:pt x="86" y="70"/>
                    <a:pt x="86" y="70"/>
                  </a:cubicBezTo>
                  <a:cubicBezTo>
                    <a:pt x="93" y="82"/>
                    <a:pt x="98" y="91"/>
                    <a:pt x="102" y="104"/>
                  </a:cubicBezTo>
                  <a:cubicBezTo>
                    <a:pt x="116" y="94"/>
                    <a:pt x="116" y="94"/>
                    <a:pt x="116" y="94"/>
                  </a:cubicBezTo>
                  <a:moveTo>
                    <a:pt x="52" y="14"/>
                  </a:moveTo>
                  <a:cubicBezTo>
                    <a:pt x="12" y="14"/>
                    <a:pt x="12" y="14"/>
                    <a:pt x="12" y="14"/>
                  </a:cubicBezTo>
                  <a:cubicBezTo>
                    <a:pt x="12" y="29"/>
                    <a:pt x="12" y="29"/>
                    <a:pt x="12" y="29"/>
                  </a:cubicBezTo>
                  <a:cubicBezTo>
                    <a:pt x="52" y="29"/>
                    <a:pt x="52" y="29"/>
                    <a:pt x="52" y="29"/>
                  </a:cubicBezTo>
                  <a:cubicBezTo>
                    <a:pt x="52" y="41"/>
                    <a:pt x="52" y="41"/>
                    <a:pt x="52" y="41"/>
                  </a:cubicBezTo>
                  <a:cubicBezTo>
                    <a:pt x="0" y="41"/>
                    <a:pt x="0" y="41"/>
                    <a:pt x="0" y="41"/>
                  </a:cubicBezTo>
                  <a:cubicBezTo>
                    <a:pt x="0" y="56"/>
                    <a:pt x="0" y="56"/>
                    <a:pt x="0" y="56"/>
                  </a:cubicBezTo>
                  <a:cubicBezTo>
                    <a:pt x="40" y="56"/>
                    <a:pt x="40" y="56"/>
                    <a:pt x="40" y="56"/>
                  </a:cubicBezTo>
                  <a:cubicBezTo>
                    <a:pt x="39" y="92"/>
                    <a:pt x="34" y="100"/>
                    <a:pt x="6" y="108"/>
                  </a:cubicBezTo>
                  <a:cubicBezTo>
                    <a:pt x="19" y="121"/>
                    <a:pt x="19" y="121"/>
                    <a:pt x="19" y="121"/>
                  </a:cubicBezTo>
                  <a:cubicBezTo>
                    <a:pt x="48" y="109"/>
                    <a:pt x="55" y="97"/>
                    <a:pt x="56" y="56"/>
                  </a:cubicBezTo>
                  <a:cubicBezTo>
                    <a:pt x="63" y="56"/>
                    <a:pt x="63" y="56"/>
                    <a:pt x="63" y="56"/>
                  </a:cubicBezTo>
                  <a:cubicBezTo>
                    <a:pt x="63" y="101"/>
                    <a:pt x="63" y="101"/>
                    <a:pt x="63" y="101"/>
                  </a:cubicBezTo>
                  <a:cubicBezTo>
                    <a:pt x="63" y="105"/>
                    <a:pt x="61" y="106"/>
                    <a:pt x="58" y="106"/>
                  </a:cubicBezTo>
                  <a:cubicBezTo>
                    <a:pt x="56" y="106"/>
                    <a:pt x="53" y="106"/>
                    <a:pt x="48" y="106"/>
                  </a:cubicBezTo>
                  <a:cubicBezTo>
                    <a:pt x="54" y="122"/>
                    <a:pt x="54" y="122"/>
                    <a:pt x="54" y="122"/>
                  </a:cubicBezTo>
                  <a:cubicBezTo>
                    <a:pt x="60" y="122"/>
                    <a:pt x="60" y="122"/>
                    <a:pt x="60" y="122"/>
                  </a:cubicBezTo>
                  <a:cubicBezTo>
                    <a:pt x="73" y="122"/>
                    <a:pt x="79" y="119"/>
                    <a:pt x="79" y="110"/>
                  </a:cubicBezTo>
                  <a:cubicBezTo>
                    <a:pt x="79" y="56"/>
                    <a:pt x="79" y="56"/>
                    <a:pt x="79" y="56"/>
                  </a:cubicBezTo>
                  <a:cubicBezTo>
                    <a:pt x="121" y="56"/>
                    <a:pt x="121" y="56"/>
                    <a:pt x="121" y="56"/>
                  </a:cubicBezTo>
                  <a:cubicBezTo>
                    <a:pt x="121" y="41"/>
                    <a:pt x="121" y="41"/>
                    <a:pt x="121" y="41"/>
                  </a:cubicBezTo>
                  <a:cubicBezTo>
                    <a:pt x="69" y="41"/>
                    <a:pt x="69" y="41"/>
                    <a:pt x="69" y="41"/>
                  </a:cubicBezTo>
                  <a:cubicBezTo>
                    <a:pt x="69" y="29"/>
                    <a:pt x="69" y="29"/>
                    <a:pt x="69" y="29"/>
                  </a:cubicBezTo>
                  <a:cubicBezTo>
                    <a:pt x="111" y="29"/>
                    <a:pt x="111" y="29"/>
                    <a:pt x="111" y="29"/>
                  </a:cubicBezTo>
                  <a:cubicBezTo>
                    <a:pt x="111" y="14"/>
                    <a:pt x="111" y="14"/>
                    <a:pt x="111" y="14"/>
                  </a:cubicBezTo>
                  <a:cubicBezTo>
                    <a:pt x="69" y="14"/>
                    <a:pt x="69" y="14"/>
                    <a:pt x="69" y="14"/>
                  </a:cubicBezTo>
                  <a:cubicBezTo>
                    <a:pt x="69" y="7"/>
                    <a:pt x="69" y="7"/>
                    <a:pt x="69" y="7"/>
                  </a:cubicBezTo>
                  <a:cubicBezTo>
                    <a:pt x="70" y="5"/>
                    <a:pt x="72" y="4"/>
                    <a:pt x="72" y="3"/>
                  </a:cubicBezTo>
                  <a:cubicBezTo>
                    <a:pt x="72" y="2"/>
                    <a:pt x="70" y="2"/>
                    <a:pt x="69" y="1"/>
                  </a:cubicBezTo>
                  <a:cubicBezTo>
                    <a:pt x="52" y="0"/>
                    <a:pt x="52" y="0"/>
                    <a:pt x="52" y="0"/>
                  </a:cubicBezTo>
                  <a:lnTo>
                    <a:pt x="52" y="14"/>
                  </a:lnTo>
                  <a:close/>
                  <a:moveTo>
                    <a:pt x="14" y="100"/>
                  </a:moveTo>
                  <a:cubicBezTo>
                    <a:pt x="26" y="88"/>
                    <a:pt x="30" y="77"/>
                    <a:pt x="32" y="73"/>
                  </a:cubicBezTo>
                  <a:cubicBezTo>
                    <a:pt x="34" y="72"/>
                    <a:pt x="35" y="71"/>
                    <a:pt x="35" y="70"/>
                  </a:cubicBezTo>
                  <a:cubicBezTo>
                    <a:pt x="35" y="69"/>
                    <a:pt x="34" y="68"/>
                    <a:pt x="33" y="67"/>
                  </a:cubicBezTo>
                  <a:cubicBezTo>
                    <a:pt x="19" y="60"/>
                    <a:pt x="19" y="60"/>
                    <a:pt x="19" y="60"/>
                  </a:cubicBezTo>
                  <a:cubicBezTo>
                    <a:pt x="13" y="77"/>
                    <a:pt x="8" y="83"/>
                    <a:pt x="0" y="91"/>
                  </a:cubicBezTo>
                  <a:lnTo>
                    <a:pt x="14" y="10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3" name="Freeform 87"/>
            <p:cNvSpPr>
              <a:spLocks/>
            </p:cNvSpPr>
            <p:nvPr/>
          </p:nvSpPr>
          <p:spPr bwMode="auto">
            <a:xfrm>
              <a:off x="1899112" y="2462403"/>
              <a:ext cx="159236" cy="165367"/>
            </a:xfrm>
            <a:custGeom>
              <a:avLst/>
              <a:gdLst>
                <a:gd name="T0" fmla="*/ 399 w 117"/>
                <a:gd name="T1" fmla="*/ 378 h 121"/>
                <a:gd name="T2" fmla="*/ 399 w 117"/>
                <a:gd name="T3" fmla="*/ 0 h 121"/>
                <a:gd name="T4" fmla="*/ 539 w 117"/>
                <a:gd name="T5" fmla="*/ 2 h 121"/>
                <a:gd name="T6" fmla="*/ 570 w 117"/>
                <a:gd name="T7" fmla="*/ 4 h 121"/>
                <a:gd name="T8" fmla="*/ 533 w 117"/>
                <a:gd name="T9" fmla="*/ 62 h 121"/>
                <a:gd name="T10" fmla="*/ 533 w 117"/>
                <a:gd name="T11" fmla="*/ 378 h 121"/>
                <a:gd name="T12" fmla="*/ 924 w 117"/>
                <a:gd name="T13" fmla="*/ 378 h 121"/>
                <a:gd name="T14" fmla="*/ 924 w 117"/>
                <a:gd name="T15" fmla="*/ 539 h 121"/>
                <a:gd name="T16" fmla="*/ 533 w 117"/>
                <a:gd name="T17" fmla="*/ 539 h 121"/>
                <a:gd name="T18" fmla="*/ 533 w 117"/>
                <a:gd name="T19" fmla="*/ 1059 h 121"/>
                <a:gd name="T20" fmla="*/ 399 w 117"/>
                <a:gd name="T21" fmla="*/ 1059 h 121"/>
                <a:gd name="T22" fmla="*/ 399 w 117"/>
                <a:gd name="T23" fmla="*/ 539 h 121"/>
                <a:gd name="T24" fmla="*/ 0 w 117"/>
                <a:gd name="T25" fmla="*/ 539 h 121"/>
                <a:gd name="T26" fmla="*/ 0 w 117"/>
                <a:gd name="T27" fmla="*/ 378 h 121"/>
                <a:gd name="T28" fmla="*/ 399 w 117"/>
                <a:gd name="T29" fmla="*/ 378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1"/>
                <a:gd name="T47" fmla="*/ 117 w 117"/>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1">
                  <a:moveTo>
                    <a:pt x="50" y="43"/>
                  </a:moveTo>
                  <a:cubicBezTo>
                    <a:pt x="50" y="0"/>
                    <a:pt x="50" y="0"/>
                    <a:pt x="50" y="0"/>
                  </a:cubicBezTo>
                  <a:cubicBezTo>
                    <a:pt x="69" y="2"/>
                    <a:pt x="69" y="2"/>
                    <a:pt x="69" y="2"/>
                  </a:cubicBezTo>
                  <a:cubicBezTo>
                    <a:pt x="69" y="2"/>
                    <a:pt x="71" y="2"/>
                    <a:pt x="71" y="4"/>
                  </a:cubicBezTo>
                  <a:cubicBezTo>
                    <a:pt x="71" y="5"/>
                    <a:pt x="69" y="6"/>
                    <a:pt x="68" y="7"/>
                  </a:cubicBezTo>
                  <a:cubicBezTo>
                    <a:pt x="68" y="43"/>
                    <a:pt x="68" y="43"/>
                    <a:pt x="68" y="43"/>
                  </a:cubicBezTo>
                  <a:cubicBezTo>
                    <a:pt x="117" y="43"/>
                    <a:pt x="117" y="43"/>
                    <a:pt x="117" y="43"/>
                  </a:cubicBezTo>
                  <a:cubicBezTo>
                    <a:pt x="117" y="60"/>
                    <a:pt x="117" y="60"/>
                    <a:pt x="117" y="60"/>
                  </a:cubicBezTo>
                  <a:cubicBezTo>
                    <a:pt x="68" y="60"/>
                    <a:pt x="68" y="60"/>
                    <a:pt x="68" y="60"/>
                  </a:cubicBezTo>
                  <a:cubicBezTo>
                    <a:pt x="68" y="121"/>
                    <a:pt x="68" y="121"/>
                    <a:pt x="68" y="121"/>
                  </a:cubicBezTo>
                  <a:cubicBezTo>
                    <a:pt x="50" y="121"/>
                    <a:pt x="50" y="121"/>
                    <a:pt x="50" y="121"/>
                  </a:cubicBezTo>
                  <a:cubicBezTo>
                    <a:pt x="50" y="60"/>
                    <a:pt x="50" y="60"/>
                    <a:pt x="50" y="60"/>
                  </a:cubicBezTo>
                  <a:cubicBezTo>
                    <a:pt x="0" y="60"/>
                    <a:pt x="0" y="60"/>
                    <a:pt x="0" y="60"/>
                  </a:cubicBezTo>
                  <a:cubicBezTo>
                    <a:pt x="0" y="43"/>
                    <a:pt x="0" y="43"/>
                    <a:pt x="0" y="43"/>
                  </a:cubicBezTo>
                  <a:cubicBezTo>
                    <a:pt x="50" y="43"/>
                    <a:pt x="50" y="43"/>
                    <a:pt x="50" y="43"/>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4" name="Freeform 88"/>
            <p:cNvSpPr>
              <a:spLocks noEditPoints="1"/>
            </p:cNvSpPr>
            <p:nvPr/>
          </p:nvSpPr>
          <p:spPr bwMode="auto">
            <a:xfrm>
              <a:off x="2085716" y="2459916"/>
              <a:ext cx="160480" cy="167854"/>
            </a:xfrm>
            <a:custGeom>
              <a:avLst/>
              <a:gdLst>
                <a:gd name="T0" fmla="*/ 258 w 118"/>
                <a:gd name="T1" fmla="*/ 903 h 123"/>
                <a:gd name="T2" fmla="*/ 366 w 118"/>
                <a:gd name="T3" fmla="*/ 921 h 123"/>
                <a:gd name="T4" fmla="*/ 400 w 118"/>
                <a:gd name="T5" fmla="*/ 878 h 123"/>
                <a:gd name="T6" fmla="*/ 400 w 118"/>
                <a:gd name="T7" fmla="*/ 713 h 123"/>
                <a:gd name="T8" fmla="*/ 0 w 118"/>
                <a:gd name="T9" fmla="*/ 713 h 123"/>
                <a:gd name="T10" fmla="*/ 0 w 118"/>
                <a:gd name="T11" fmla="*/ 592 h 123"/>
                <a:gd name="T12" fmla="*/ 400 w 118"/>
                <a:gd name="T13" fmla="*/ 592 h 123"/>
                <a:gd name="T14" fmla="*/ 400 w 118"/>
                <a:gd name="T15" fmla="*/ 494 h 123"/>
                <a:gd name="T16" fmla="*/ 462 w 118"/>
                <a:gd name="T17" fmla="*/ 504 h 123"/>
                <a:gd name="T18" fmla="*/ 525 w 118"/>
                <a:gd name="T19" fmla="*/ 437 h 123"/>
                <a:gd name="T20" fmla="*/ 198 w 118"/>
                <a:gd name="T21" fmla="*/ 437 h 123"/>
                <a:gd name="T22" fmla="*/ 198 w 118"/>
                <a:gd name="T23" fmla="*/ 316 h 123"/>
                <a:gd name="T24" fmla="*/ 659 w 118"/>
                <a:gd name="T25" fmla="*/ 316 h 123"/>
                <a:gd name="T26" fmla="*/ 684 w 118"/>
                <a:gd name="T27" fmla="*/ 288 h 123"/>
                <a:gd name="T28" fmla="*/ 761 w 118"/>
                <a:gd name="T29" fmla="*/ 381 h 123"/>
                <a:gd name="T30" fmla="*/ 525 w 118"/>
                <a:gd name="T31" fmla="*/ 592 h 123"/>
                <a:gd name="T32" fmla="*/ 525 w 118"/>
                <a:gd name="T33" fmla="*/ 592 h 123"/>
                <a:gd name="T34" fmla="*/ 917 w 118"/>
                <a:gd name="T35" fmla="*/ 592 h 123"/>
                <a:gd name="T36" fmla="*/ 917 w 118"/>
                <a:gd name="T37" fmla="*/ 713 h 123"/>
                <a:gd name="T38" fmla="*/ 525 w 118"/>
                <a:gd name="T39" fmla="*/ 713 h 123"/>
                <a:gd name="T40" fmla="*/ 525 w 118"/>
                <a:gd name="T41" fmla="*/ 947 h 123"/>
                <a:gd name="T42" fmla="*/ 408 w 118"/>
                <a:gd name="T43" fmla="*/ 1040 h 123"/>
                <a:gd name="T44" fmla="*/ 333 w 118"/>
                <a:gd name="T45" fmla="*/ 1040 h 123"/>
                <a:gd name="T46" fmla="*/ 258 w 118"/>
                <a:gd name="T47" fmla="*/ 903 h 123"/>
                <a:gd name="T48" fmla="*/ 402 w 118"/>
                <a:gd name="T49" fmla="*/ 0 h 123"/>
                <a:gd name="T50" fmla="*/ 525 w 118"/>
                <a:gd name="T51" fmla="*/ 1 h 123"/>
                <a:gd name="T52" fmla="*/ 572 w 118"/>
                <a:gd name="T53" fmla="*/ 3 h 123"/>
                <a:gd name="T54" fmla="*/ 533 w 118"/>
                <a:gd name="T55" fmla="*/ 60 h 123"/>
                <a:gd name="T56" fmla="*/ 533 w 118"/>
                <a:gd name="T57" fmla="*/ 104 h 123"/>
                <a:gd name="T58" fmla="*/ 910 w 118"/>
                <a:gd name="T59" fmla="*/ 104 h 123"/>
                <a:gd name="T60" fmla="*/ 910 w 118"/>
                <a:gd name="T61" fmla="*/ 371 h 123"/>
                <a:gd name="T62" fmla="*/ 787 w 118"/>
                <a:gd name="T63" fmla="*/ 371 h 123"/>
                <a:gd name="T64" fmla="*/ 787 w 118"/>
                <a:gd name="T65" fmla="*/ 214 h 123"/>
                <a:gd name="T66" fmla="*/ 150 w 118"/>
                <a:gd name="T67" fmla="*/ 214 h 123"/>
                <a:gd name="T68" fmla="*/ 150 w 118"/>
                <a:gd name="T69" fmla="*/ 374 h 123"/>
                <a:gd name="T70" fmla="*/ 3 w 118"/>
                <a:gd name="T71" fmla="*/ 374 h 123"/>
                <a:gd name="T72" fmla="*/ 3 w 118"/>
                <a:gd name="T73" fmla="*/ 104 h 123"/>
                <a:gd name="T74" fmla="*/ 402 w 118"/>
                <a:gd name="T75" fmla="*/ 104 h 123"/>
                <a:gd name="T76" fmla="*/ 402 w 118"/>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8"/>
                <a:gd name="T118" fmla="*/ 0 h 123"/>
                <a:gd name="T119" fmla="*/ 118 w 118"/>
                <a:gd name="T120" fmla="*/ 123 h 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8" h="123">
                  <a:moveTo>
                    <a:pt x="34" y="107"/>
                  </a:moveTo>
                  <a:cubicBezTo>
                    <a:pt x="39" y="107"/>
                    <a:pt x="43" y="108"/>
                    <a:pt x="47" y="108"/>
                  </a:cubicBezTo>
                  <a:cubicBezTo>
                    <a:pt x="50" y="108"/>
                    <a:pt x="51" y="106"/>
                    <a:pt x="51" y="103"/>
                  </a:cubicBezTo>
                  <a:cubicBezTo>
                    <a:pt x="51" y="83"/>
                    <a:pt x="51" y="83"/>
                    <a:pt x="51" y="83"/>
                  </a:cubicBezTo>
                  <a:cubicBezTo>
                    <a:pt x="0" y="83"/>
                    <a:pt x="0" y="83"/>
                    <a:pt x="0" y="83"/>
                  </a:cubicBezTo>
                  <a:cubicBezTo>
                    <a:pt x="0" y="69"/>
                    <a:pt x="0" y="69"/>
                    <a:pt x="0" y="69"/>
                  </a:cubicBezTo>
                  <a:cubicBezTo>
                    <a:pt x="51" y="69"/>
                    <a:pt x="51" y="69"/>
                    <a:pt x="51" y="69"/>
                  </a:cubicBezTo>
                  <a:cubicBezTo>
                    <a:pt x="51" y="58"/>
                    <a:pt x="51" y="58"/>
                    <a:pt x="51" y="58"/>
                  </a:cubicBezTo>
                  <a:cubicBezTo>
                    <a:pt x="59" y="60"/>
                    <a:pt x="59" y="60"/>
                    <a:pt x="59" y="60"/>
                  </a:cubicBezTo>
                  <a:cubicBezTo>
                    <a:pt x="63" y="57"/>
                    <a:pt x="65" y="55"/>
                    <a:pt x="68" y="51"/>
                  </a:cubicBezTo>
                  <a:cubicBezTo>
                    <a:pt x="26" y="51"/>
                    <a:pt x="26" y="51"/>
                    <a:pt x="26" y="51"/>
                  </a:cubicBezTo>
                  <a:cubicBezTo>
                    <a:pt x="26" y="38"/>
                    <a:pt x="26" y="38"/>
                    <a:pt x="26" y="38"/>
                  </a:cubicBezTo>
                  <a:cubicBezTo>
                    <a:pt x="85" y="38"/>
                    <a:pt x="85" y="38"/>
                    <a:pt x="85" y="38"/>
                  </a:cubicBezTo>
                  <a:cubicBezTo>
                    <a:pt x="86" y="37"/>
                    <a:pt x="87" y="36"/>
                    <a:pt x="88" y="35"/>
                  </a:cubicBezTo>
                  <a:cubicBezTo>
                    <a:pt x="98" y="46"/>
                    <a:pt x="98" y="46"/>
                    <a:pt x="98" y="46"/>
                  </a:cubicBezTo>
                  <a:cubicBezTo>
                    <a:pt x="89" y="53"/>
                    <a:pt x="78" y="62"/>
                    <a:pt x="68" y="69"/>
                  </a:cubicBezTo>
                  <a:cubicBezTo>
                    <a:pt x="68" y="69"/>
                    <a:pt x="68" y="69"/>
                    <a:pt x="68" y="69"/>
                  </a:cubicBezTo>
                  <a:cubicBezTo>
                    <a:pt x="118" y="69"/>
                    <a:pt x="118" y="69"/>
                    <a:pt x="118" y="69"/>
                  </a:cubicBezTo>
                  <a:cubicBezTo>
                    <a:pt x="118" y="83"/>
                    <a:pt x="118" y="83"/>
                    <a:pt x="118" y="83"/>
                  </a:cubicBezTo>
                  <a:cubicBezTo>
                    <a:pt x="68" y="83"/>
                    <a:pt x="68" y="83"/>
                    <a:pt x="68" y="83"/>
                  </a:cubicBezTo>
                  <a:cubicBezTo>
                    <a:pt x="68" y="111"/>
                    <a:pt x="68" y="111"/>
                    <a:pt x="68" y="111"/>
                  </a:cubicBezTo>
                  <a:cubicBezTo>
                    <a:pt x="68" y="120"/>
                    <a:pt x="62" y="123"/>
                    <a:pt x="53" y="123"/>
                  </a:cubicBezTo>
                  <a:cubicBezTo>
                    <a:pt x="42" y="123"/>
                    <a:pt x="42" y="123"/>
                    <a:pt x="42" y="123"/>
                  </a:cubicBezTo>
                  <a:cubicBezTo>
                    <a:pt x="34" y="107"/>
                    <a:pt x="34" y="107"/>
                    <a:pt x="34" y="107"/>
                  </a:cubicBezTo>
                  <a:moveTo>
                    <a:pt x="52" y="0"/>
                  </a:moveTo>
                  <a:cubicBezTo>
                    <a:pt x="68" y="1"/>
                    <a:pt x="68" y="1"/>
                    <a:pt x="68" y="1"/>
                  </a:cubicBezTo>
                  <a:cubicBezTo>
                    <a:pt x="72" y="1"/>
                    <a:pt x="73" y="2"/>
                    <a:pt x="73" y="3"/>
                  </a:cubicBezTo>
                  <a:cubicBezTo>
                    <a:pt x="73" y="4"/>
                    <a:pt x="71" y="6"/>
                    <a:pt x="69" y="7"/>
                  </a:cubicBezTo>
                  <a:cubicBezTo>
                    <a:pt x="69" y="13"/>
                    <a:pt x="69" y="13"/>
                    <a:pt x="69" y="13"/>
                  </a:cubicBezTo>
                  <a:cubicBezTo>
                    <a:pt x="117" y="13"/>
                    <a:pt x="117" y="13"/>
                    <a:pt x="117" y="13"/>
                  </a:cubicBezTo>
                  <a:cubicBezTo>
                    <a:pt x="117" y="43"/>
                    <a:pt x="117" y="43"/>
                    <a:pt x="117" y="43"/>
                  </a:cubicBezTo>
                  <a:cubicBezTo>
                    <a:pt x="102" y="43"/>
                    <a:pt x="102" y="43"/>
                    <a:pt x="102" y="43"/>
                  </a:cubicBezTo>
                  <a:cubicBezTo>
                    <a:pt x="102" y="25"/>
                    <a:pt x="102" y="25"/>
                    <a:pt x="102" y="25"/>
                  </a:cubicBezTo>
                  <a:cubicBezTo>
                    <a:pt x="19" y="25"/>
                    <a:pt x="19" y="25"/>
                    <a:pt x="19" y="25"/>
                  </a:cubicBezTo>
                  <a:cubicBezTo>
                    <a:pt x="19" y="44"/>
                    <a:pt x="19" y="44"/>
                    <a:pt x="19" y="44"/>
                  </a:cubicBezTo>
                  <a:cubicBezTo>
                    <a:pt x="3" y="44"/>
                    <a:pt x="3" y="44"/>
                    <a:pt x="3" y="44"/>
                  </a:cubicBezTo>
                  <a:cubicBezTo>
                    <a:pt x="3" y="13"/>
                    <a:pt x="3" y="13"/>
                    <a:pt x="3" y="13"/>
                  </a:cubicBezTo>
                  <a:cubicBezTo>
                    <a:pt x="52" y="13"/>
                    <a:pt x="52" y="13"/>
                    <a:pt x="52" y="13"/>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5" name="Freeform 89"/>
            <p:cNvSpPr>
              <a:spLocks noEditPoints="1"/>
            </p:cNvSpPr>
            <p:nvPr/>
          </p:nvSpPr>
          <p:spPr bwMode="auto">
            <a:xfrm>
              <a:off x="2278541" y="2467376"/>
              <a:ext cx="154260" cy="155420"/>
            </a:xfrm>
            <a:custGeom>
              <a:avLst/>
              <a:gdLst>
                <a:gd name="T0" fmla="*/ 549 w 113"/>
                <a:gd name="T1" fmla="*/ 481 h 114"/>
                <a:gd name="T2" fmla="*/ 649 w 113"/>
                <a:gd name="T3" fmla="*/ 481 h 114"/>
                <a:gd name="T4" fmla="*/ 649 w 113"/>
                <a:gd name="T5" fmla="*/ 490 h 114"/>
                <a:gd name="T6" fmla="*/ 576 w 113"/>
                <a:gd name="T7" fmla="*/ 537 h 114"/>
                <a:gd name="T8" fmla="*/ 641 w 113"/>
                <a:gd name="T9" fmla="*/ 630 h 114"/>
                <a:gd name="T10" fmla="*/ 549 w 113"/>
                <a:gd name="T11" fmla="*/ 630 h 114"/>
                <a:gd name="T12" fmla="*/ 549 w 113"/>
                <a:gd name="T13" fmla="*/ 481 h 114"/>
                <a:gd name="T14" fmla="*/ 731 w 113"/>
                <a:gd name="T15" fmla="*/ 596 h 114"/>
                <a:gd name="T16" fmla="*/ 661 w 113"/>
                <a:gd name="T17" fmla="*/ 481 h 114"/>
                <a:gd name="T18" fmla="*/ 731 w 113"/>
                <a:gd name="T19" fmla="*/ 481 h 114"/>
                <a:gd name="T20" fmla="*/ 731 w 113"/>
                <a:gd name="T21" fmla="*/ 376 h 114"/>
                <a:gd name="T22" fmla="*/ 549 w 113"/>
                <a:gd name="T23" fmla="*/ 376 h 114"/>
                <a:gd name="T24" fmla="*/ 549 w 113"/>
                <a:gd name="T25" fmla="*/ 277 h 114"/>
                <a:gd name="T26" fmla="*/ 781 w 113"/>
                <a:gd name="T27" fmla="*/ 277 h 114"/>
                <a:gd name="T28" fmla="*/ 781 w 113"/>
                <a:gd name="T29" fmla="*/ 175 h 114"/>
                <a:gd name="T30" fmla="*/ 194 w 113"/>
                <a:gd name="T31" fmla="*/ 175 h 114"/>
                <a:gd name="T32" fmla="*/ 194 w 113"/>
                <a:gd name="T33" fmla="*/ 277 h 114"/>
                <a:gd name="T34" fmla="*/ 416 w 113"/>
                <a:gd name="T35" fmla="*/ 277 h 114"/>
                <a:gd name="T36" fmla="*/ 416 w 113"/>
                <a:gd name="T37" fmla="*/ 376 h 114"/>
                <a:gd name="T38" fmla="*/ 234 w 113"/>
                <a:gd name="T39" fmla="*/ 376 h 114"/>
                <a:gd name="T40" fmla="*/ 234 w 113"/>
                <a:gd name="T41" fmla="*/ 481 h 114"/>
                <a:gd name="T42" fmla="*/ 416 w 113"/>
                <a:gd name="T43" fmla="*/ 481 h 114"/>
                <a:gd name="T44" fmla="*/ 416 w 113"/>
                <a:gd name="T45" fmla="*/ 630 h 114"/>
                <a:gd name="T46" fmla="*/ 161 w 113"/>
                <a:gd name="T47" fmla="*/ 630 h 114"/>
                <a:gd name="T48" fmla="*/ 161 w 113"/>
                <a:gd name="T49" fmla="*/ 717 h 114"/>
                <a:gd name="T50" fmla="*/ 781 w 113"/>
                <a:gd name="T51" fmla="*/ 717 h 114"/>
                <a:gd name="T52" fmla="*/ 781 w 113"/>
                <a:gd name="T53" fmla="*/ 630 h 114"/>
                <a:gd name="T54" fmla="*/ 694 w 113"/>
                <a:gd name="T55" fmla="*/ 630 h 114"/>
                <a:gd name="T56" fmla="*/ 694 w 113"/>
                <a:gd name="T57" fmla="*/ 630 h 114"/>
                <a:gd name="T58" fmla="*/ 731 w 113"/>
                <a:gd name="T59" fmla="*/ 596 h 114"/>
                <a:gd name="T60" fmla="*/ 125 w 113"/>
                <a:gd name="T61" fmla="*/ 945 h 114"/>
                <a:gd name="T62" fmla="*/ 125 w 113"/>
                <a:gd name="T63" fmla="*/ 911 h 114"/>
                <a:gd name="T64" fmla="*/ 836 w 113"/>
                <a:gd name="T65" fmla="*/ 911 h 114"/>
                <a:gd name="T66" fmla="*/ 836 w 113"/>
                <a:gd name="T67" fmla="*/ 945 h 114"/>
                <a:gd name="T68" fmla="*/ 958 w 113"/>
                <a:gd name="T69" fmla="*/ 945 h 114"/>
                <a:gd name="T70" fmla="*/ 958 w 113"/>
                <a:gd name="T71" fmla="*/ 0 h 114"/>
                <a:gd name="T72" fmla="*/ 0 w 113"/>
                <a:gd name="T73" fmla="*/ 0 h 114"/>
                <a:gd name="T74" fmla="*/ 0 w 113"/>
                <a:gd name="T75" fmla="*/ 945 h 114"/>
                <a:gd name="T76" fmla="*/ 125 w 113"/>
                <a:gd name="T77" fmla="*/ 945 h 114"/>
                <a:gd name="T78" fmla="*/ 125 w 113"/>
                <a:gd name="T79" fmla="*/ 114 h 114"/>
                <a:gd name="T80" fmla="*/ 836 w 113"/>
                <a:gd name="T81" fmla="*/ 114 h 114"/>
                <a:gd name="T82" fmla="*/ 836 w 113"/>
                <a:gd name="T83" fmla="*/ 786 h 114"/>
                <a:gd name="T84" fmla="*/ 125 w 113"/>
                <a:gd name="T85" fmla="*/ 786 h 114"/>
                <a:gd name="T86" fmla="*/ 125 w 113"/>
                <a:gd name="T87" fmla="*/ 114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114"/>
                <a:gd name="T134" fmla="*/ 113 w 113"/>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114">
                  <a:moveTo>
                    <a:pt x="65" y="57"/>
                  </a:moveTo>
                  <a:cubicBezTo>
                    <a:pt x="76" y="57"/>
                    <a:pt x="76" y="57"/>
                    <a:pt x="76" y="57"/>
                  </a:cubicBezTo>
                  <a:cubicBezTo>
                    <a:pt x="76" y="58"/>
                    <a:pt x="76" y="58"/>
                    <a:pt x="76" y="58"/>
                  </a:cubicBezTo>
                  <a:cubicBezTo>
                    <a:pt x="67" y="64"/>
                    <a:pt x="67" y="64"/>
                    <a:pt x="67" y="64"/>
                  </a:cubicBezTo>
                  <a:cubicBezTo>
                    <a:pt x="71" y="67"/>
                    <a:pt x="73" y="72"/>
                    <a:pt x="75" y="75"/>
                  </a:cubicBezTo>
                  <a:cubicBezTo>
                    <a:pt x="65" y="75"/>
                    <a:pt x="65" y="75"/>
                    <a:pt x="65" y="75"/>
                  </a:cubicBezTo>
                  <a:cubicBezTo>
                    <a:pt x="65" y="57"/>
                    <a:pt x="65" y="57"/>
                    <a:pt x="65" y="57"/>
                  </a:cubicBezTo>
                  <a:moveTo>
                    <a:pt x="87" y="72"/>
                  </a:moveTo>
                  <a:cubicBezTo>
                    <a:pt x="84" y="66"/>
                    <a:pt x="80" y="60"/>
                    <a:pt x="78" y="57"/>
                  </a:cubicBezTo>
                  <a:cubicBezTo>
                    <a:pt x="87" y="57"/>
                    <a:pt x="87" y="57"/>
                    <a:pt x="87" y="57"/>
                  </a:cubicBezTo>
                  <a:cubicBezTo>
                    <a:pt x="87" y="46"/>
                    <a:pt x="87" y="46"/>
                    <a:pt x="87" y="46"/>
                  </a:cubicBezTo>
                  <a:cubicBezTo>
                    <a:pt x="65" y="46"/>
                    <a:pt x="65" y="46"/>
                    <a:pt x="65" y="46"/>
                  </a:cubicBezTo>
                  <a:cubicBezTo>
                    <a:pt x="65" y="33"/>
                    <a:pt x="65" y="33"/>
                    <a:pt x="65" y="33"/>
                  </a:cubicBezTo>
                  <a:cubicBezTo>
                    <a:pt x="91" y="33"/>
                    <a:pt x="91" y="33"/>
                    <a:pt x="91" y="33"/>
                  </a:cubicBezTo>
                  <a:cubicBezTo>
                    <a:pt x="91" y="21"/>
                    <a:pt x="91" y="21"/>
                    <a:pt x="91" y="21"/>
                  </a:cubicBezTo>
                  <a:cubicBezTo>
                    <a:pt x="23" y="21"/>
                    <a:pt x="23" y="21"/>
                    <a:pt x="23" y="21"/>
                  </a:cubicBezTo>
                  <a:cubicBezTo>
                    <a:pt x="23" y="33"/>
                    <a:pt x="23" y="33"/>
                    <a:pt x="23" y="33"/>
                  </a:cubicBezTo>
                  <a:cubicBezTo>
                    <a:pt x="49" y="33"/>
                    <a:pt x="49" y="33"/>
                    <a:pt x="49" y="33"/>
                  </a:cubicBezTo>
                  <a:cubicBezTo>
                    <a:pt x="49" y="46"/>
                    <a:pt x="49" y="46"/>
                    <a:pt x="49" y="46"/>
                  </a:cubicBezTo>
                  <a:cubicBezTo>
                    <a:pt x="27" y="46"/>
                    <a:pt x="27" y="46"/>
                    <a:pt x="27" y="46"/>
                  </a:cubicBezTo>
                  <a:cubicBezTo>
                    <a:pt x="27" y="57"/>
                    <a:pt x="27" y="57"/>
                    <a:pt x="27" y="57"/>
                  </a:cubicBezTo>
                  <a:cubicBezTo>
                    <a:pt x="49" y="57"/>
                    <a:pt x="49" y="57"/>
                    <a:pt x="49" y="57"/>
                  </a:cubicBezTo>
                  <a:cubicBezTo>
                    <a:pt x="49" y="75"/>
                    <a:pt x="49" y="75"/>
                    <a:pt x="49" y="75"/>
                  </a:cubicBezTo>
                  <a:cubicBezTo>
                    <a:pt x="19" y="75"/>
                    <a:pt x="19" y="75"/>
                    <a:pt x="19" y="75"/>
                  </a:cubicBezTo>
                  <a:cubicBezTo>
                    <a:pt x="19" y="87"/>
                    <a:pt x="19" y="87"/>
                    <a:pt x="19" y="87"/>
                  </a:cubicBezTo>
                  <a:cubicBezTo>
                    <a:pt x="91" y="87"/>
                    <a:pt x="91" y="87"/>
                    <a:pt x="91" y="87"/>
                  </a:cubicBezTo>
                  <a:cubicBezTo>
                    <a:pt x="91" y="75"/>
                    <a:pt x="91" y="75"/>
                    <a:pt x="91" y="75"/>
                  </a:cubicBezTo>
                  <a:cubicBezTo>
                    <a:pt x="81" y="75"/>
                    <a:pt x="81" y="75"/>
                    <a:pt x="81" y="75"/>
                  </a:cubicBezTo>
                  <a:cubicBezTo>
                    <a:pt x="81" y="75"/>
                    <a:pt x="81" y="75"/>
                    <a:pt x="81" y="75"/>
                  </a:cubicBezTo>
                  <a:lnTo>
                    <a:pt x="87" y="72"/>
                  </a:lnTo>
                  <a:close/>
                  <a:moveTo>
                    <a:pt x="15" y="114"/>
                  </a:moveTo>
                  <a:cubicBezTo>
                    <a:pt x="15" y="109"/>
                    <a:pt x="15" y="109"/>
                    <a:pt x="15" y="109"/>
                  </a:cubicBezTo>
                  <a:cubicBezTo>
                    <a:pt x="98" y="109"/>
                    <a:pt x="98" y="109"/>
                    <a:pt x="98" y="109"/>
                  </a:cubicBezTo>
                  <a:cubicBezTo>
                    <a:pt x="98" y="114"/>
                    <a:pt x="98" y="114"/>
                    <a:pt x="98" y="114"/>
                  </a:cubicBezTo>
                  <a:cubicBezTo>
                    <a:pt x="113" y="114"/>
                    <a:pt x="113" y="114"/>
                    <a:pt x="113" y="114"/>
                  </a:cubicBezTo>
                  <a:cubicBezTo>
                    <a:pt x="113" y="0"/>
                    <a:pt x="113" y="0"/>
                    <a:pt x="113" y="0"/>
                  </a:cubicBezTo>
                  <a:cubicBezTo>
                    <a:pt x="0" y="0"/>
                    <a:pt x="0" y="0"/>
                    <a:pt x="0" y="0"/>
                  </a:cubicBezTo>
                  <a:cubicBezTo>
                    <a:pt x="0" y="114"/>
                    <a:pt x="0" y="114"/>
                    <a:pt x="0" y="114"/>
                  </a:cubicBezTo>
                  <a:lnTo>
                    <a:pt x="15" y="114"/>
                  </a:lnTo>
                  <a:close/>
                  <a:moveTo>
                    <a:pt x="15" y="14"/>
                  </a:moveTo>
                  <a:cubicBezTo>
                    <a:pt x="98" y="14"/>
                    <a:pt x="98" y="14"/>
                    <a:pt x="98" y="14"/>
                  </a:cubicBezTo>
                  <a:cubicBezTo>
                    <a:pt x="98" y="95"/>
                    <a:pt x="98" y="95"/>
                    <a:pt x="98" y="95"/>
                  </a:cubicBezTo>
                  <a:cubicBezTo>
                    <a:pt x="15" y="95"/>
                    <a:pt x="15" y="95"/>
                    <a:pt x="15" y="95"/>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6" name="Freeform 90"/>
            <p:cNvSpPr>
              <a:spLocks noEditPoints="1"/>
            </p:cNvSpPr>
            <p:nvPr/>
          </p:nvSpPr>
          <p:spPr bwMode="auto">
            <a:xfrm>
              <a:off x="2463902" y="2458673"/>
              <a:ext cx="165456" cy="166611"/>
            </a:xfrm>
            <a:custGeom>
              <a:avLst/>
              <a:gdLst>
                <a:gd name="T0" fmla="*/ 490 w 121"/>
                <a:gd name="T1" fmla="*/ 338 h 122"/>
                <a:gd name="T2" fmla="*/ 426 w 121"/>
                <a:gd name="T3" fmla="*/ 255 h 122"/>
                <a:gd name="T4" fmla="*/ 344 w 121"/>
                <a:gd name="T5" fmla="*/ 371 h 122"/>
                <a:gd name="T6" fmla="*/ 446 w 121"/>
                <a:gd name="T7" fmla="*/ 380 h 122"/>
                <a:gd name="T8" fmla="*/ 255 w 121"/>
                <a:gd name="T9" fmla="*/ 371 h 122"/>
                <a:gd name="T10" fmla="*/ 344 w 121"/>
                <a:gd name="T11" fmla="*/ 371 h 122"/>
                <a:gd name="T12" fmla="*/ 514 w 121"/>
                <a:gd name="T13" fmla="*/ 824 h 122"/>
                <a:gd name="T14" fmla="*/ 539 w 121"/>
                <a:gd name="T15" fmla="*/ 786 h 122"/>
                <a:gd name="T16" fmla="*/ 280 w 121"/>
                <a:gd name="T17" fmla="*/ 948 h 122"/>
                <a:gd name="T18" fmla="*/ 1056 w 121"/>
                <a:gd name="T19" fmla="*/ 905 h 122"/>
                <a:gd name="T20" fmla="*/ 795 w 121"/>
                <a:gd name="T21" fmla="*/ 818 h 122"/>
                <a:gd name="T22" fmla="*/ 1056 w 121"/>
                <a:gd name="T23" fmla="*/ 905 h 122"/>
                <a:gd name="T24" fmla="*/ 683 w 121"/>
                <a:gd name="T25" fmla="*/ 192 h 122"/>
                <a:gd name="T26" fmla="*/ 545 w 121"/>
                <a:gd name="T27" fmla="*/ 416 h 122"/>
                <a:gd name="T28" fmla="*/ 145 w 121"/>
                <a:gd name="T29" fmla="*/ 379 h 122"/>
                <a:gd name="T30" fmla="*/ 120 w 121"/>
                <a:gd name="T31" fmla="*/ 652 h 122"/>
                <a:gd name="T32" fmla="*/ 197 w 121"/>
                <a:gd name="T33" fmla="*/ 148 h 122"/>
                <a:gd name="T34" fmla="*/ 856 w 121"/>
                <a:gd name="T35" fmla="*/ 238 h 122"/>
                <a:gd name="T36" fmla="*/ 901 w 121"/>
                <a:gd name="T37" fmla="*/ 175 h 122"/>
                <a:gd name="T38" fmla="*/ 1009 w 121"/>
                <a:gd name="T39" fmla="*/ 605 h 122"/>
                <a:gd name="T40" fmla="*/ 385 w 121"/>
                <a:gd name="T41" fmla="*/ 716 h 122"/>
                <a:gd name="T42" fmla="*/ 621 w 121"/>
                <a:gd name="T43" fmla="*/ 883 h 122"/>
                <a:gd name="T44" fmla="*/ 511 w 121"/>
                <a:gd name="T45" fmla="*/ 907 h 122"/>
                <a:gd name="T46" fmla="*/ 751 w 121"/>
                <a:gd name="T47" fmla="*/ 953 h 122"/>
                <a:gd name="T48" fmla="*/ 1009 w 121"/>
                <a:gd name="T49" fmla="*/ 716 h 122"/>
                <a:gd name="T50" fmla="*/ 787 w 121"/>
                <a:gd name="T51" fmla="*/ 2 h 122"/>
                <a:gd name="T52" fmla="*/ 658 w 121"/>
                <a:gd name="T53" fmla="*/ 75 h 122"/>
                <a:gd name="T54" fmla="*/ 539 w 121"/>
                <a:gd name="T55" fmla="*/ 68 h 122"/>
                <a:gd name="T56" fmla="*/ 511 w 121"/>
                <a:gd name="T57" fmla="*/ 3 h 122"/>
                <a:gd name="T58" fmla="*/ 289 w 121"/>
                <a:gd name="T59" fmla="*/ 261 h 122"/>
                <a:gd name="T60" fmla="*/ 350 w 121"/>
                <a:gd name="T61" fmla="*/ 75 h 122"/>
                <a:gd name="T62" fmla="*/ 0 w 121"/>
                <a:gd name="T63" fmla="*/ 4 h 122"/>
                <a:gd name="T64" fmla="*/ 120 w 121"/>
                <a:gd name="T65" fmla="*/ 1047 h 122"/>
                <a:gd name="T66" fmla="*/ 132 w 121"/>
                <a:gd name="T67" fmla="*/ 683 h 122"/>
                <a:gd name="T68" fmla="*/ 353 w 121"/>
                <a:gd name="T69" fmla="*/ 622 h 122"/>
                <a:gd name="T70" fmla="*/ 344 w 121"/>
                <a:gd name="T71" fmla="*/ 537 h 122"/>
                <a:gd name="T72" fmla="*/ 496 w 121"/>
                <a:gd name="T73" fmla="*/ 491 h 122"/>
                <a:gd name="T74" fmla="*/ 867 w 121"/>
                <a:gd name="T75" fmla="*/ 539 h 122"/>
                <a:gd name="T76" fmla="*/ 961 w 121"/>
                <a:gd name="T77" fmla="*/ 552 h 122"/>
                <a:gd name="T78" fmla="*/ 902 w 121"/>
                <a:gd name="T79" fmla="*/ 345 h 122"/>
                <a:gd name="T80" fmla="*/ 1009 w 121"/>
                <a:gd name="T81" fmla="*/ 75 h 122"/>
                <a:gd name="T82" fmla="*/ 562 w 121"/>
                <a:gd name="T83" fmla="*/ 175 h 122"/>
                <a:gd name="T84" fmla="*/ 468 w 121"/>
                <a:gd name="T85" fmla="*/ 192 h 122"/>
                <a:gd name="T86" fmla="*/ 562 w 121"/>
                <a:gd name="T87" fmla="*/ 175 h 1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1"/>
                <a:gd name="T133" fmla="*/ 0 h 122"/>
                <a:gd name="T134" fmla="*/ 121 w 121"/>
                <a:gd name="T135" fmla="*/ 122 h 1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1" h="122">
                  <a:moveTo>
                    <a:pt x="57" y="35"/>
                  </a:moveTo>
                  <a:cubicBezTo>
                    <a:pt x="56" y="37"/>
                    <a:pt x="56" y="37"/>
                    <a:pt x="55" y="38"/>
                  </a:cubicBezTo>
                  <a:cubicBezTo>
                    <a:pt x="53" y="36"/>
                    <a:pt x="50" y="34"/>
                    <a:pt x="47" y="33"/>
                  </a:cubicBezTo>
                  <a:cubicBezTo>
                    <a:pt x="48" y="31"/>
                    <a:pt x="49" y="30"/>
                    <a:pt x="49" y="29"/>
                  </a:cubicBezTo>
                  <a:cubicBezTo>
                    <a:pt x="52" y="31"/>
                    <a:pt x="55" y="33"/>
                    <a:pt x="57" y="35"/>
                  </a:cubicBezTo>
                  <a:moveTo>
                    <a:pt x="39" y="42"/>
                  </a:moveTo>
                  <a:cubicBezTo>
                    <a:pt x="40" y="41"/>
                    <a:pt x="41" y="40"/>
                    <a:pt x="42" y="39"/>
                  </a:cubicBezTo>
                  <a:cubicBezTo>
                    <a:pt x="43" y="40"/>
                    <a:pt x="47" y="43"/>
                    <a:pt x="50" y="45"/>
                  </a:cubicBezTo>
                  <a:cubicBezTo>
                    <a:pt x="46" y="50"/>
                    <a:pt x="43" y="52"/>
                    <a:pt x="37" y="56"/>
                  </a:cubicBezTo>
                  <a:cubicBezTo>
                    <a:pt x="35" y="51"/>
                    <a:pt x="33" y="48"/>
                    <a:pt x="29" y="42"/>
                  </a:cubicBezTo>
                  <a:cubicBezTo>
                    <a:pt x="29" y="40"/>
                    <a:pt x="30" y="37"/>
                    <a:pt x="31" y="35"/>
                  </a:cubicBezTo>
                  <a:lnTo>
                    <a:pt x="39" y="42"/>
                  </a:lnTo>
                  <a:close/>
                  <a:moveTo>
                    <a:pt x="45" y="117"/>
                  </a:moveTo>
                  <a:cubicBezTo>
                    <a:pt x="51" y="109"/>
                    <a:pt x="56" y="101"/>
                    <a:pt x="59" y="96"/>
                  </a:cubicBezTo>
                  <a:cubicBezTo>
                    <a:pt x="61" y="95"/>
                    <a:pt x="63" y="94"/>
                    <a:pt x="63" y="93"/>
                  </a:cubicBezTo>
                  <a:cubicBezTo>
                    <a:pt x="63" y="92"/>
                    <a:pt x="61" y="91"/>
                    <a:pt x="60" y="91"/>
                  </a:cubicBezTo>
                  <a:cubicBezTo>
                    <a:pt x="48" y="86"/>
                    <a:pt x="48" y="86"/>
                    <a:pt x="48" y="86"/>
                  </a:cubicBezTo>
                  <a:cubicBezTo>
                    <a:pt x="41" y="100"/>
                    <a:pt x="35" y="107"/>
                    <a:pt x="32" y="110"/>
                  </a:cubicBezTo>
                  <a:lnTo>
                    <a:pt x="45" y="117"/>
                  </a:lnTo>
                  <a:close/>
                  <a:moveTo>
                    <a:pt x="120" y="105"/>
                  </a:moveTo>
                  <a:cubicBezTo>
                    <a:pt x="111" y="95"/>
                    <a:pt x="107" y="91"/>
                    <a:pt x="101" y="86"/>
                  </a:cubicBezTo>
                  <a:cubicBezTo>
                    <a:pt x="90" y="95"/>
                    <a:pt x="90" y="95"/>
                    <a:pt x="90" y="95"/>
                  </a:cubicBezTo>
                  <a:cubicBezTo>
                    <a:pt x="99" y="104"/>
                    <a:pt x="104" y="110"/>
                    <a:pt x="108" y="115"/>
                  </a:cubicBezTo>
                  <a:lnTo>
                    <a:pt x="120" y="105"/>
                  </a:lnTo>
                  <a:close/>
                  <a:moveTo>
                    <a:pt x="62" y="48"/>
                  </a:moveTo>
                  <a:cubicBezTo>
                    <a:pt x="68" y="41"/>
                    <a:pt x="72" y="35"/>
                    <a:pt x="78" y="22"/>
                  </a:cubicBezTo>
                  <a:cubicBezTo>
                    <a:pt x="82" y="34"/>
                    <a:pt x="86" y="41"/>
                    <a:pt x="91" y="48"/>
                  </a:cubicBezTo>
                  <a:lnTo>
                    <a:pt x="62" y="48"/>
                  </a:lnTo>
                  <a:close/>
                  <a:moveTo>
                    <a:pt x="23" y="17"/>
                  </a:moveTo>
                  <a:cubicBezTo>
                    <a:pt x="20" y="26"/>
                    <a:pt x="18" y="35"/>
                    <a:pt x="16" y="44"/>
                  </a:cubicBezTo>
                  <a:cubicBezTo>
                    <a:pt x="19" y="47"/>
                    <a:pt x="27" y="58"/>
                    <a:pt x="27" y="68"/>
                  </a:cubicBezTo>
                  <a:cubicBezTo>
                    <a:pt x="27" y="76"/>
                    <a:pt x="22" y="76"/>
                    <a:pt x="14" y="76"/>
                  </a:cubicBezTo>
                  <a:cubicBezTo>
                    <a:pt x="14" y="17"/>
                    <a:pt x="14" y="17"/>
                    <a:pt x="14" y="17"/>
                  </a:cubicBezTo>
                  <a:lnTo>
                    <a:pt x="23" y="17"/>
                  </a:lnTo>
                  <a:close/>
                  <a:moveTo>
                    <a:pt x="102" y="20"/>
                  </a:moveTo>
                  <a:cubicBezTo>
                    <a:pt x="101" y="22"/>
                    <a:pt x="99" y="25"/>
                    <a:pt x="96" y="28"/>
                  </a:cubicBezTo>
                  <a:cubicBezTo>
                    <a:pt x="94" y="26"/>
                    <a:pt x="93" y="23"/>
                    <a:pt x="92" y="20"/>
                  </a:cubicBezTo>
                  <a:lnTo>
                    <a:pt x="102" y="20"/>
                  </a:lnTo>
                  <a:close/>
                  <a:moveTo>
                    <a:pt x="115" y="83"/>
                  </a:moveTo>
                  <a:cubicBezTo>
                    <a:pt x="115" y="70"/>
                    <a:pt x="115" y="70"/>
                    <a:pt x="115" y="70"/>
                  </a:cubicBezTo>
                  <a:cubicBezTo>
                    <a:pt x="44" y="70"/>
                    <a:pt x="44" y="70"/>
                    <a:pt x="44" y="70"/>
                  </a:cubicBezTo>
                  <a:cubicBezTo>
                    <a:pt x="44" y="83"/>
                    <a:pt x="44" y="83"/>
                    <a:pt x="44" y="83"/>
                  </a:cubicBezTo>
                  <a:cubicBezTo>
                    <a:pt x="71" y="83"/>
                    <a:pt x="71" y="83"/>
                    <a:pt x="71" y="83"/>
                  </a:cubicBezTo>
                  <a:cubicBezTo>
                    <a:pt x="71" y="103"/>
                    <a:pt x="71" y="103"/>
                    <a:pt x="71" y="103"/>
                  </a:cubicBezTo>
                  <a:cubicBezTo>
                    <a:pt x="71" y="107"/>
                    <a:pt x="68" y="107"/>
                    <a:pt x="66" y="107"/>
                  </a:cubicBezTo>
                  <a:cubicBezTo>
                    <a:pt x="63" y="107"/>
                    <a:pt x="60" y="107"/>
                    <a:pt x="58" y="106"/>
                  </a:cubicBezTo>
                  <a:cubicBezTo>
                    <a:pt x="64" y="122"/>
                    <a:pt x="64" y="122"/>
                    <a:pt x="64" y="122"/>
                  </a:cubicBezTo>
                  <a:cubicBezTo>
                    <a:pt x="77" y="121"/>
                    <a:pt x="86" y="120"/>
                    <a:pt x="86" y="111"/>
                  </a:cubicBezTo>
                  <a:cubicBezTo>
                    <a:pt x="86" y="83"/>
                    <a:pt x="86" y="83"/>
                    <a:pt x="86" y="83"/>
                  </a:cubicBezTo>
                  <a:lnTo>
                    <a:pt x="115" y="83"/>
                  </a:lnTo>
                  <a:close/>
                  <a:moveTo>
                    <a:pt x="89" y="9"/>
                  </a:moveTo>
                  <a:cubicBezTo>
                    <a:pt x="89" y="6"/>
                    <a:pt x="88" y="5"/>
                    <a:pt x="88" y="2"/>
                  </a:cubicBezTo>
                  <a:cubicBezTo>
                    <a:pt x="74" y="3"/>
                    <a:pt x="74" y="3"/>
                    <a:pt x="74" y="3"/>
                  </a:cubicBezTo>
                  <a:cubicBezTo>
                    <a:pt x="75" y="5"/>
                    <a:pt x="75" y="7"/>
                    <a:pt x="75" y="9"/>
                  </a:cubicBezTo>
                  <a:cubicBezTo>
                    <a:pt x="59" y="9"/>
                    <a:pt x="59" y="9"/>
                    <a:pt x="59" y="9"/>
                  </a:cubicBezTo>
                  <a:cubicBezTo>
                    <a:pt x="60" y="8"/>
                    <a:pt x="60" y="8"/>
                    <a:pt x="60" y="8"/>
                  </a:cubicBezTo>
                  <a:cubicBezTo>
                    <a:pt x="61" y="7"/>
                    <a:pt x="63" y="6"/>
                    <a:pt x="63" y="5"/>
                  </a:cubicBezTo>
                  <a:cubicBezTo>
                    <a:pt x="63" y="4"/>
                    <a:pt x="61" y="4"/>
                    <a:pt x="58" y="3"/>
                  </a:cubicBezTo>
                  <a:cubicBezTo>
                    <a:pt x="49" y="0"/>
                    <a:pt x="49" y="0"/>
                    <a:pt x="49" y="0"/>
                  </a:cubicBezTo>
                  <a:cubicBezTo>
                    <a:pt x="47" y="6"/>
                    <a:pt x="43" y="20"/>
                    <a:pt x="33" y="31"/>
                  </a:cubicBezTo>
                  <a:cubicBezTo>
                    <a:pt x="32" y="31"/>
                    <a:pt x="32" y="31"/>
                    <a:pt x="32" y="31"/>
                  </a:cubicBezTo>
                  <a:cubicBezTo>
                    <a:pt x="35" y="23"/>
                    <a:pt x="37" y="16"/>
                    <a:pt x="40" y="9"/>
                  </a:cubicBezTo>
                  <a:cubicBezTo>
                    <a:pt x="35" y="4"/>
                    <a:pt x="35" y="4"/>
                    <a:pt x="35" y="4"/>
                  </a:cubicBezTo>
                  <a:cubicBezTo>
                    <a:pt x="0" y="4"/>
                    <a:pt x="0" y="4"/>
                    <a:pt x="0" y="4"/>
                  </a:cubicBezTo>
                  <a:cubicBezTo>
                    <a:pt x="0" y="122"/>
                    <a:pt x="0" y="122"/>
                    <a:pt x="0" y="122"/>
                  </a:cubicBezTo>
                  <a:cubicBezTo>
                    <a:pt x="14" y="122"/>
                    <a:pt x="14" y="122"/>
                    <a:pt x="14" y="122"/>
                  </a:cubicBezTo>
                  <a:cubicBezTo>
                    <a:pt x="14" y="79"/>
                    <a:pt x="14" y="79"/>
                    <a:pt x="14" y="79"/>
                  </a:cubicBezTo>
                  <a:cubicBezTo>
                    <a:pt x="15" y="79"/>
                    <a:pt x="15" y="79"/>
                    <a:pt x="15" y="79"/>
                  </a:cubicBezTo>
                  <a:cubicBezTo>
                    <a:pt x="19" y="93"/>
                    <a:pt x="19" y="93"/>
                    <a:pt x="19" y="93"/>
                  </a:cubicBezTo>
                  <a:cubicBezTo>
                    <a:pt x="24" y="93"/>
                    <a:pt x="41" y="92"/>
                    <a:pt x="41" y="72"/>
                  </a:cubicBezTo>
                  <a:cubicBezTo>
                    <a:pt x="41" y="67"/>
                    <a:pt x="40" y="63"/>
                    <a:pt x="39" y="62"/>
                  </a:cubicBezTo>
                  <a:cubicBezTo>
                    <a:pt x="39" y="61"/>
                    <a:pt x="39" y="61"/>
                    <a:pt x="39" y="61"/>
                  </a:cubicBezTo>
                  <a:cubicBezTo>
                    <a:pt x="45" y="66"/>
                    <a:pt x="45" y="66"/>
                    <a:pt x="45" y="66"/>
                  </a:cubicBezTo>
                  <a:cubicBezTo>
                    <a:pt x="48" y="64"/>
                    <a:pt x="51" y="61"/>
                    <a:pt x="56" y="56"/>
                  </a:cubicBezTo>
                  <a:cubicBezTo>
                    <a:pt x="56" y="62"/>
                    <a:pt x="56" y="62"/>
                    <a:pt x="56" y="62"/>
                  </a:cubicBezTo>
                  <a:cubicBezTo>
                    <a:pt x="98" y="62"/>
                    <a:pt x="98" y="62"/>
                    <a:pt x="98" y="62"/>
                  </a:cubicBezTo>
                  <a:cubicBezTo>
                    <a:pt x="98" y="57"/>
                    <a:pt x="98" y="57"/>
                    <a:pt x="98" y="57"/>
                  </a:cubicBezTo>
                  <a:cubicBezTo>
                    <a:pt x="102" y="60"/>
                    <a:pt x="105" y="62"/>
                    <a:pt x="109" y="65"/>
                  </a:cubicBezTo>
                  <a:cubicBezTo>
                    <a:pt x="121" y="54"/>
                    <a:pt x="121" y="54"/>
                    <a:pt x="121" y="54"/>
                  </a:cubicBezTo>
                  <a:cubicBezTo>
                    <a:pt x="116" y="51"/>
                    <a:pt x="107" y="47"/>
                    <a:pt x="103" y="40"/>
                  </a:cubicBezTo>
                  <a:cubicBezTo>
                    <a:pt x="113" y="29"/>
                    <a:pt x="118" y="20"/>
                    <a:pt x="121" y="16"/>
                  </a:cubicBezTo>
                  <a:cubicBezTo>
                    <a:pt x="115" y="9"/>
                    <a:pt x="115" y="9"/>
                    <a:pt x="115" y="9"/>
                  </a:cubicBezTo>
                  <a:lnTo>
                    <a:pt x="89" y="9"/>
                  </a:lnTo>
                  <a:close/>
                  <a:moveTo>
                    <a:pt x="64" y="20"/>
                  </a:moveTo>
                  <a:cubicBezTo>
                    <a:pt x="64" y="22"/>
                    <a:pt x="63" y="24"/>
                    <a:pt x="62" y="26"/>
                  </a:cubicBezTo>
                  <a:cubicBezTo>
                    <a:pt x="59" y="24"/>
                    <a:pt x="57" y="23"/>
                    <a:pt x="54" y="22"/>
                  </a:cubicBezTo>
                  <a:cubicBezTo>
                    <a:pt x="54" y="20"/>
                    <a:pt x="54" y="20"/>
                    <a:pt x="54" y="20"/>
                  </a:cubicBezTo>
                  <a:lnTo>
                    <a:pt x="64" y="20"/>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7" name="Freeform 91"/>
            <p:cNvSpPr>
              <a:spLocks noEditPoints="1"/>
            </p:cNvSpPr>
            <p:nvPr/>
          </p:nvSpPr>
          <p:spPr bwMode="auto">
            <a:xfrm>
              <a:off x="2651750" y="2457430"/>
              <a:ext cx="161724" cy="171584"/>
            </a:xfrm>
            <a:custGeom>
              <a:avLst/>
              <a:gdLst>
                <a:gd name="T0" fmla="*/ 907 w 119"/>
                <a:gd name="T1" fmla="*/ 676 h 126"/>
                <a:gd name="T2" fmla="*/ 907 w 119"/>
                <a:gd name="T3" fmla="*/ 576 h 126"/>
                <a:gd name="T4" fmla="*/ 437 w 119"/>
                <a:gd name="T5" fmla="*/ 576 h 126"/>
                <a:gd name="T6" fmla="*/ 461 w 119"/>
                <a:gd name="T7" fmla="*/ 540 h 126"/>
                <a:gd name="T8" fmla="*/ 486 w 119"/>
                <a:gd name="T9" fmla="*/ 525 h 126"/>
                <a:gd name="T10" fmla="*/ 477 w 119"/>
                <a:gd name="T11" fmla="*/ 495 h 126"/>
                <a:gd name="T12" fmla="*/ 422 w 119"/>
                <a:gd name="T13" fmla="*/ 479 h 126"/>
                <a:gd name="T14" fmla="*/ 422 w 119"/>
                <a:gd name="T15" fmla="*/ 479 h 126"/>
                <a:gd name="T16" fmla="*/ 521 w 119"/>
                <a:gd name="T17" fmla="*/ 479 h 126"/>
                <a:gd name="T18" fmla="*/ 521 w 119"/>
                <a:gd name="T19" fmla="*/ 365 h 126"/>
                <a:gd name="T20" fmla="*/ 817 w 119"/>
                <a:gd name="T21" fmla="*/ 542 h 126"/>
                <a:gd name="T22" fmla="*/ 886 w 119"/>
                <a:gd name="T23" fmla="*/ 451 h 126"/>
                <a:gd name="T24" fmla="*/ 641 w 119"/>
                <a:gd name="T25" fmla="*/ 333 h 126"/>
                <a:gd name="T26" fmla="*/ 907 w 119"/>
                <a:gd name="T27" fmla="*/ 333 h 126"/>
                <a:gd name="T28" fmla="*/ 907 w 119"/>
                <a:gd name="T29" fmla="*/ 237 h 126"/>
                <a:gd name="T30" fmla="*/ 521 w 119"/>
                <a:gd name="T31" fmla="*/ 237 h 126"/>
                <a:gd name="T32" fmla="*/ 521 w 119"/>
                <a:gd name="T33" fmla="*/ 148 h 126"/>
                <a:gd name="T34" fmla="*/ 709 w 119"/>
                <a:gd name="T35" fmla="*/ 102 h 126"/>
                <a:gd name="T36" fmla="*/ 760 w 119"/>
                <a:gd name="T37" fmla="*/ 112 h 126"/>
                <a:gd name="T38" fmla="*/ 765 w 119"/>
                <a:gd name="T39" fmla="*/ 102 h 126"/>
                <a:gd name="T40" fmla="*/ 757 w 119"/>
                <a:gd name="T41" fmla="*/ 85 h 126"/>
                <a:gd name="T42" fmla="*/ 681 w 119"/>
                <a:gd name="T43" fmla="*/ 0 h 126"/>
                <a:gd name="T44" fmla="*/ 256 w 119"/>
                <a:gd name="T45" fmla="*/ 71 h 126"/>
                <a:gd name="T46" fmla="*/ 79 w 119"/>
                <a:gd name="T47" fmla="*/ 65 h 126"/>
                <a:gd name="T48" fmla="*/ 134 w 119"/>
                <a:gd name="T49" fmla="*/ 165 h 126"/>
                <a:gd name="T50" fmla="*/ 400 w 119"/>
                <a:gd name="T51" fmla="*/ 151 h 126"/>
                <a:gd name="T52" fmla="*/ 400 w 119"/>
                <a:gd name="T53" fmla="*/ 237 h 126"/>
                <a:gd name="T54" fmla="*/ 0 w 119"/>
                <a:gd name="T55" fmla="*/ 237 h 126"/>
                <a:gd name="T56" fmla="*/ 0 w 119"/>
                <a:gd name="T57" fmla="*/ 333 h 126"/>
                <a:gd name="T58" fmla="*/ 271 w 119"/>
                <a:gd name="T59" fmla="*/ 333 h 126"/>
                <a:gd name="T60" fmla="*/ 2 w 119"/>
                <a:gd name="T61" fmla="*/ 480 h 126"/>
                <a:gd name="T62" fmla="*/ 86 w 119"/>
                <a:gd name="T63" fmla="*/ 563 h 126"/>
                <a:gd name="T64" fmla="*/ 400 w 119"/>
                <a:gd name="T65" fmla="*/ 364 h 126"/>
                <a:gd name="T66" fmla="*/ 400 w 119"/>
                <a:gd name="T67" fmla="*/ 452 h 126"/>
                <a:gd name="T68" fmla="*/ 373 w 119"/>
                <a:gd name="T69" fmla="*/ 451 h 126"/>
                <a:gd name="T70" fmla="*/ 312 w 119"/>
                <a:gd name="T71" fmla="*/ 576 h 126"/>
                <a:gd name="T72" fmla="*/ 1 w 119"/>
                <a:gd name="T73" fmla="*/ 576 h 126"/>
                <a:gd name="T74" fmla="*/ 1 w 119"/>
                <a:gd name="T75" fmla="*/ 676 h 126"/>
                <a:gd name="T76" fmla="*/ 257 w 119"/>
                <a:gd name="T77" fmla="*/ 676 h 126"/>
                <a:gd name="T78" fmla="*/ 174 w 119"/>
                <a:gd name="T79" fmla="*/ 790 h 126"/>
                <a:gd name="T80" fmla="*/ 280 w 119"/>
                <a:gd name="T81" fmla="*/ 851 h 126"/>
                <a:gd name="T82" fmla="*/ 307 w 119"/>
                <a:gd name="T83" fmla="*/ 790 h 126"/>
                <a:gd name="T84" fmla="*/ 407 w 119"/>
                <a:gd name="T85" fmla="*/ 829 h 126"/>
                <a:gd name="T86" fmla="*/ 50 w 119"/>
                <a:gd name="T87" fmla="*/ 907 h 126"/>
                <a:gd name="T88" fmla="*/ 103 w 119"/>
                <a:gd name="T89" fmla="*/ 1021 h 126"/>
                <a:gd name="T90" fmla="*/ 544 w 119"/>
                <a:gd name="T91" fmla="*/ 866 h 126"/>
                <a:gd name="T92" fmla="*/ 785 w 119"/>
                <a:gd name="T93" fmla="*/ 1023 h 126"/>
                <a:gd name="T94" fmla="*/ 848 w 119"/>
                <a:gd name="T95" fmla="*/ 912 h 126"/>
                <a:gd name="T96" fmla="*/ 634 w 119"/>
                <a:gd name="T97" fmla="*/ 790 h 126"/>
                <a:gd name="T98" fmla="*/ 709 w 119"/>
                <a:gd name="T99" fmla="*/ 695 h 126"/>
                <a:gd name="T100" fmla="*/ 744 w 119"/>
                <a:gd name="T101" fmla="*/ 690 h 126"/>
                <a:gd name="T102" fmla="*/ 744 w 119"/>
                <a:gd name="T103" fmla="*/ 676 h 126"/>
                <a:gd name="T104" fmla="*/ 907 w 119"/>
                <a:gd name="T105" fmla="*/ 676 h 126"/>
                <a:gd name="T106" fmla="*/ 574 w 119"/>
                <a:gd name="T107" fmla="*/ 676 h 126"/>
                <a:gd name="T108" fmla="*/ 520 w 119"/>
                <a:gd name="T109" fmla="*/ 757 h 126"/>
                <a:gd name="T110" fmla="*/ 365 w 119"/>
                <a:gd name="T111" fmla="*/ 711 h 126"/>
                <a:gd name="T112" fmla="*/ 386 w 119"/>
                <a:gd name="T113" fmla="*/ 676 h 126"/>
                <a:gd name="T114" fmla="*/ 574 w 119"/>
                <a:gd name="T115" fmla="*/ 676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9"/>
                <a:gd name="T175" fmla="*/ 0 h 126"/>
                <a:gd name="T176" fmla="*/ 119 w 119"/>
                <a:gd name="T177" fmla="*/ 126 h 1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9" h="126">
                  <a:moveTo>
                    <a:pt x="119" y="83"/>
                  </a:moveTo>
                  <a:cubicBezTo>
                    <a:pt x="119" y="71"/>
                    <a:pt x="119" y="71"/>
                    <a:pt x="119" y="71"/>
                  </a:cubicBezTo>
                  <a:cubicBezTo>
                    <a:pt x="57" y="71"/>
                    <a:pt x="57" y="71"/>
                    <a:pt x="57" y="71"/>
                  </a:cubicBezTo>
                  <a:cubicBezTo>
                    <a:pt x="58" y="69"/>
                    <a:pt x="59" y="68"/>
                    <a:pt x="60" y="66"/>
                  </a:cubicBezTo>
                  <a:cubicBezTo>
                    <a:pt x="62" y="65"/>
                    <a:pt x="64" y="65"/>
                    <a:pt x="64" y="64"/>
                  </a:cubicBezTo>
                  <a:cubicBezTo>
                    <a:pt x="64" y="63"/>
                    <a:pt x="63" y="62"/>
                    <a:pt x="62" y="62"/>
                  </a:cubicBezTo>
                  <a:cubicBezTo>
                    <a:pt x="55" y="58"/>
                    <a:pt x="55" y="58"/>
                    <a:pt x="55" y="58"/>
                  </a:cubicBezTo>
                  <a:cubicBezTo>
                    <a:pt x="55" y="58"/>
                    <a:pt x="55" y="58"/>
                    <a:pt x="55" y="58"/>
                  </a:cubicBezTo>
                  <a:cubicBezTo>
                    <a:pt x="68" y="58"/>
                    <a:pt x="68" y="58"/>
                    <a:pt x="68" y="58"/>
                  </a:cubicBezTo>
                  <a:cubicBezTo>
                    <a:pt x="68" y="45"/>
                    <a:pt x="68" y="45"/>
                    <a:pt x="68" y="45"/>
                  </a:cubicBezTo>
                  <a:cubicBezTo>
                    <a:pt x="79" y="55"/>
                    <a:pt x="91" y="61"/>
                    <a:pt x="107" y="68"/>
                  </a:cubicBezTo>
                  <a:cubicBezTo>
                    <a:pt x="115" y="56"/>
                    <a:pt x="115" y="56"/>
                    <a:pt x="115" y="56"/>
                  </a:cubicBezTo>
                  <a:cubicBezTo>
                    <a:pt x="109" y="54"/>
                    <a:pt x="95" y="51"/>
                    <a:pt x="84" y="41"/>
                  </a:cubicBezTo>
                  <a:cubicBezTo>
                    <a:pt x="119" y="41"/>
                    <a:pt x="119" y="41"/>
                    <a:pt x="119" y="41"/>
                  </a:cubicBezTo>
                  <a:cubicBezTo>
                    <a:pt x="119" y="29"/>
                    <a:pt x="119" y="29"/>
                    <a:pt x="119" y="29"/>
                  </a:cubicBezTo>
                  <a:cubicBezTo>
                    <a:pt x="68" y="29"/>
                    <a:pt x="68" y="29"/>
                    <a:pt x="68" y="29"/>
                  </a:cubicBezTo>
                  <a:cubicBezTo>
                    <a:pt x="68" y="18"/>
                    <a:pt x="68" y="18"/>
                    <a:pt x="68" y="18"/>
                  </a:cubicBezTo>
                  <a:cubicBezTo>
                    <a:pt x="78" y="16"/>
                    <a:pt x="87" y="15"/>
                    <a:pt x="93" y="13"/>
                  </a:cubicBezTo>
                  <a:cubicBezTo>
                    <a:pt x="96" y="14"/>
                    <a:pt x="99" y="14"/>
                    <a:pt x="100" y="14"/>
                  </a:cubicBezTo>
                  <a:cubicBezTo>
                    <a:pt x="101" y="14"/>
                    <a:pt x="101" y="14"/>
                    <a:pt x="101" y="13"/>
                  </a:cubicBezTo>
                  <a:cubicBezTo>
                    <a:pt x="101" y="13"/>
                    <a:pt x="100" y="12"/>
                    <a:pt x="99" y="11"/>
                  </a:cubicBezTo>
                  <a:cubicBezTo>
                    <a:pt x="89" y="0"/>
                    <a:pt x="89" y="0"/>
                    <a:pt x="89" y="0"/>
                  </a:cubicBezTo>
                  <a:cubicBezTo>
                    <a:pt x="66" y="8"/>
                    <a:pt x="40" y="9"/>
                    <a:pt x="33" y="9"/>
                  </a:cubicBezTo>
                  <a:cubicBezTo>
                    <a:pt x="32" y="9"/>
                    <a:pt x="20" y="9"/>
                    <a:pt x="11" y="8"/>
                  </a:cubicBezTo>
                  <a:cubicBezTo>
                    <a:pt x="17" y="21"/>
                    <a:pt x="17" y="21"/>
                    <a:pt x="17" y="21"/>
                  </a:cubicBezTo>
                  <a:cubicBezTo>
                    <a:pt x="33" y="21"/>
                    <a:pt x="44" y="20"/>
                    <a:pt x="52" y="19"/>
                  </a:cubicBezTo>
                  <a:cubicBezTo>
                    <a:pt x="52" y="29"/>
                    <a:pt x="52" y="29"/>
                    <a:pt x="52" y="29"/>
                  </a:cubicBezTo>
                  <a:cubicBezTo>
                    <a:pt x="0" y="29"/>
                    <a:pt x="0" y="29"/>
                    <a:pt x="0" y="29"/>
                  </a:cubicBezTo>
                  <a:cubicBezTo>
                    <a:pt x="0" y="41"/>
                    <a:pt x="0" y="41"/>
                    <a:pt x="0" y="41"/>
                  </a:cubicBezTo>
                  <a:cubicBezTo>
                    <a:pt x="35" y="41"/>
                    <a:pt x="35" y="41"/>
                    <a:pt x="35" y="41"/>
                  </a:cubicBezTo>
                  <a:cubicBezTo>
                    <a:pt x="28" y="47"/>
                    <a:pt x="17" y="55"/>
                    <a:pt x="2" y="59"/>
                  </a:cubicBezTo>
                  <a:cubicBezTo>
                    <a:pt x="12" y="69"/>
                    <a:pt x="12" y="69"/>
                    <a:pt x="12" y="69"/>
                  </a:cubicBezTo>
                  <a:cubicBezTo>
                    <a:pt x="22" y="65"/>
                    <a:pt x="40" y="56"/>
                    <a:pt x="52" y="44"/>
                  </a:cubicBezTo>
                  <a:cubicBezTo>
                    <a:pt x="52" y="57"/>
                    <a:pt x="52" y="57"/>
                    <a:pt x="52" y="57"/>
                  </a:cubicBezTo>
                  <a:cubicBezTo>
                    <a:pt x="49" y="56"/>
                    <a:pt x="49" y="56"/>
                    <a:pt x="49" y="56"/>
                  </a:cubicBezTo>
                  <a:cubicBezTo>
                    <a:pt x="46" y="62"/>
                    <a:pt x="43" y="68"/>
                    <a:pt x="41" y="71"/>
                  </a:cubicBezTo>
                  <a:cubicBezTo>
                    <a:pt x="1" y="71"/>
                    <a:pt x="1" y="71"/>
                    <a:pt x="1" y="71"/>
                  </a:cubicBezTo>
                  <a:cubicBezTo>
                    <a:pt x="1" y="83"/>
                    <a:pt x="1" y="83"/>
                    <a:pt x="1" y="83"/>
                  </a:cubicBezTo>
                  <a:cubicBezTo>
                    <a:pt x="34" y="83"/>
                    <a:pt x="34" y="83"/>
                    <a:pt x="34" y="83"/>
                  </a:cubicBezTo>
                  <a:cubicBezTo>
                    <a:pt x="31" y="86"/>
                    <a:pt x="27" y="93"/>
                    <a:pt x="23" y="98"/>
                  </a:cubicBezTo>
                  <a:cubicBezTo>
                    <a:pt x="36" y="104"/>
                    <a:pt x="36" y="104"/>
                    <a:pt x="36" y="104"/>
                  </a:cubicBezTo>
                  <a:cubicBezTo>
                    <a:pt x="38" y="102"/>
                    <a:pt x="39" y="100"/>
                    <a:pt x="40" y="98"/>
                  </a:cubicBezTo>
                  <a:cubicBezTo>
                    <a:pt x="43" y="99"/>
                    <a:pt x="47" y="100"/>
                    <a:pt x="54" y="102"/>
                  </a:cubicBezTo>
                  <a:cubicBezTo>
                    <a:pt x="41" y="108"/>
                    <a:pt x="30" y="110"/>
                    <a:pt x="6" y="111"/>
                  </a:cubicBezTo>
                  <a:cubicBezTo>
                    <a:pt x="14" y="125"/>
                    <a:pt x="14" y="125"/>
                    <a:pt x="14" y="125"/>
                  </a:cubicBezTo>
                  <a:cubicBezTo>
                    <a:pt x="43" y="123"/>
                    <a:pt x="56" y="118"/>
                    <a:pt x="71" y="108"/>
                  </a:cubicBezTo>
                  <a:cubicBezTo>
                    <a:pt x="84" y="113"/>
                    <a:pt x="92" y="118"/>
                    <a:pt x="103" y="126"/>
                  </a:cubicBezTo>
                  <a:cubicBezTo>
                    <a:pt x="112" y="113"/>
                    <a:pt x="112" y="113"/>
                    <a:pt x="112" y="113"/>
                  </a:cubicBezTo>
                  <a:cubicBezTo>
                    <a:pt x="103" y="108"/>
                    <a:pt x="96" y="104"/>
                    <a:pt x="83" y="98"/>
                  </a:cubicBezTo>
                  <a:cubicBezTo>
                    <a:pt x="85" y="96"/>
                    <a:pt x="88" y="93"/>
                    <a:pt x="93" y="86"/>
                  </a:cubicBezTo>
                  <a:cubicBezTo>
                    <a:pt x="96" y="85"/>
                    <a:pt x="97" y="84"/>
                    <a:pt x="97" y="84"/>
                  </a:cubicBezTo>
                  <a:cubicBezTo>
                    <a:pt x="97" y="83"/>
                    <a:pt x="97" y="83"/>
                    <a:pt x="97" y="83"/>
                  </a:cubicBezTo>
                  <a:cubicBezTo>
                    <a:pt x="119" y="83"/>
                    <a:pt x="119" y="83"/>
                    <a:pt x="119" y="83"/>
                  </a:cubicBezTo>
                  <a:moveTo>
                    <a:pt x="75" y="83"/>
                  </a:moveTo>
                  <a:cubicBezTo>
                    <a:pt x="72" y="87"/>
                    <a:pt x="70" y="89"/>
                    <a:pt x="67" y="93"/>
                  </a:cubicBezTo>
                  <a:cubicBezTo>
                    <a:pt x="60" y="90"/>
                    <a:pt x="55" y="89"/>
                    <a:pt x="47" y="88"/>
                  </a:cubicBezTo>
                  <a:cubicBezTo>
                    <a:pt x="48" y="86"/>
                    <a:pt x="49" y="84"/>
                    <a:pt x="50" y="83"/>
                  </a:cubicBezTo>
                  <a:lnTo>
                    <a:pt x="75" y="8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8" name="Freeform 92"/>
            <p:cNvSpPr>
              <a:spLocks noEditPoints="1"/>
            </p:cNvSpPr>
            <p:nvPr/>
          </p:nvSpPr>
          <p:spPr bwMode="auto">
            <a:xfrm>
              <a:off x="2837111" y="2463646"/>
              <a:ext cx="153016" cy="161637"/>
            </a:xfrm>
            <a:custGeom>
              <a:avLst/>
              <a:gdLst>
                <a:gd name="T0" fmla="*/ 239 w 113"/>
                <a:gd name="T1" fmla="*/ 99 h 118"/>
                <a:gd name="T2" fmla="*/ 557 w 113"/>
                <a:gd name="T3" fmla="*/ 99 h 118"/>
                <a:gd name="T4" fmla="*/ 557 w 113"/>
                <a:gd name="T5" fmla="*/ 160 h 118"/>
                <a:gd name="T6" fmla="*/ 239 w 113"/>
                <a:gd name="T7" fmla="*/ 160 h 118"/>
                <a:gd name="T8" fmla="*/ 239 w 113"/>
                <a:gd name="T9" fmla="*/ 99 h 118"/>
                <a:gd name="T10" fmla="*/ 126 w 113"/>
                <a:gd name="T11" fmla="*/ 260 h 118"/>
                <a:gd name="T12" fmla="*/ 672 w 113"/>
                <a:gd name="T13" fmla="*/ 260 h 118"/>
                <a:gd name="T14" fmla="*/ 672 w 113"/>
                <a:gd name="T15" fmla="*/ 0 h 118"/>
                <a:gd name="T16" fmla="*/ 126 w 113"/>
                <a:gd name="T17" fmla="*/ 0 h 118"/>
                <a:gd name="T18" fmla="*/ 126 w 113"/>
                <a:gd name="T19" fmla="*/ 260 h 118"/>
                <a:gd name="T20" fmla="*/ 190 w 113"/>
                <a:gd name="T21" fmla="*/ 681 h 118"/>
                <a:gd name="T22" fmla="*/ 615 w 113"/>
                <a:gd name="T23" fmla="*/ 681 h 118"/>
                <a:gd name="T24" fmla="*/ 615 w 113"/>
                <a:gd name="T25" fmla="*/ 733 h 118"/>
                <a:gd name="T26" fmla="*/ 190 w 113"/>
                <a:gd name="T27" fmla="*/ 733 h 118"/>
                <a:gd name="T28" fmla="*/ 190 w 113"/>
                <a:gd name="T29" fmla="*/ 681 h 118"/>
                <a:gd name="T30" fmla="*/ 190 w 113"/>
                <a:gd name="T31" fmla="*/ 394 h 118"/>
                <a:gd name="T32" fmla="*/ 615 w 113"/>
                <a:gd name="T33" fmla="*/ 394 h 118"/>
                <a:gd name="T34" fmla="*/ 615 w 113"/>
                <a:gd name="T35" fmla="*/ 451 h 118"/>
                <a:gd name="T36" fmla="*/ 190 w 113"/>
                <a:gd name="T37" fmla="*/ 451 h 118"/>
                <a:gd name="T38" fmla="*/ 190 w 113"/>
                <a:gd name="T39" fmla="*/ 394 h 118"/>
                <a:gd name="T40" fmla="*/ 494 w 113"/>
                <a:gd name="T41" fmla="*/ 828 h 118"/>
                <a:gd name="T42" fmla="*/ 454 w 113"/>
                <a:gd name="T43" fmla="*/ 922 h 118"/>
                <a:gd name="T44" fmla="*/ 728 w 113"/>
                <a:gd name="T45" fmla="*/ 1105 h 118"/>
                <a:gd name="T46" fmla="*/ 796 w 113"/>
                <a:gd name="T47" fmla="*/ 981 h 118"/>
                <a:gd name="T48" fmla="*/ 538 w 113"/>
                <a:gd name="T49" fmla="*/ 828 h 118"/>
                <a:gd name="T50" fmla="*/ 731 w 113"/>
                <a:gd name="T51" fmla="*/ 828 h 118"/>
                <a:gd name="T52" fmla="*/ 731 w 113"/>
                <a:gd name="T53" fmla="*/ 305 h 118"/>
                <a:gd name="T54" fmla="*/ 75 w 113"/>
                <a:gd name="T55" fmla="*/ 305 h 118"/>
                <a:gd name="T56" fmla="*/ 75 w 113"/>
                <a:gd name="T57" fmla="*/ 828 h 118"/>
                <a:gd name="T58" fmla="*/ 225 w 113"/>
                <a:gd name="T59" fmla="*/ 828 h 118"/>
                <a:gd name="T60" fmla="*/ 225 w 113"/>
                <a:gd name="T61" fmla="*/ 837 h 118"/>
                <a:gd name="T62" fmla="*/ 0 w 113"/>
                <a:gd name="T63" fmla="*/ 981 h 118"/>
                <a:gd name="T64" fmla="*/ 82 w 113"/>
                <a:gd name="T65" fmla="*/ 1105 h 118"/>
                <a:gd name="T66" fmla="*/ 293 w 113"/>
                <a:gd name="T67" fmla="*/ 943 h 118"/>
                <a:gd name="T68" fmla="*/ 335 w 113"/>
                <a:gd name="T69" fmla="*/ 932 h 118"/>
                <a:gd name="T70" fmla="*/ 308 w 113"/>
                <a:gd name="T71" fmla="*/ 910 h 118"/>
                <a:gd name="T72" fmla="*/ 247 w 113"/>
                <a:gd name="T73" fmla="*/ 837 h 118"/>
                <a:gd name="T74" fmla="*/ 247 w 113"/>
                <a:gd name="T75" fmla="*/ 828 h 118"/>
                <a:gd name="T76" fmla="*/ 494 w 113"/>
                <a:gd name="T77" fmla="*/ 828 h 118"/>
                <a:gd name="T78" fmla="*/ 190 w 113"/>
                <a:gd name="T79" fmla="*/ 545 h 118"/>
                <a:gd name="T80" fmla="*/ 615 w 113"/>
                <a:gd name="T81" fmla="*/ 545 h 118"/>
                <a:gd name="T82" fmla="*/ 615 w 113"/>
                <a:gd name="T83" fmla="*/ 600 h 118"/>
                <a:gd name="T84" fmla="*/ 190 w 113"/>
                <a:gd name="T85" fmla="*/ 600 h 118"/>
                <a:gd name="T86" fmla="*/ 190 w 113"/>
                <a:gd name="T87" fmla="*/ 545 h 1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3"/>
                <a:gd name="T133" fmla="*/ 0 h 118"/>
                <a:gd name="T134" fmla="*/ 113 w 113"/>
                <a:gd name="T135" fmla="*/ 118 h 1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3" h="118">
                  <a:moveTo>
                    <a:pt x="34" y="11"/>
                  </a:moveTo>
                  <a:cubicBezTo>
                    <a:pt x="79" y="11"/>
                    <a:pt x="79" y="11"/>
                    <a:pt x="79" y="11"/>
                  </a:cubicBezTo>
                  <a:cubicBezTo>
                    <a:pt x="79" y="17"/>
                    <a:pt x="79" y="17"/>
                    <a:pt x="79" y="17"/>
                  </a:cubicBezTo>
                  <a:cubicBezTo>
                    <a:pt x="34" y="17"/>
                    <a:pt x="34" y="17"/>
                    <a:pt x="34" y="17"/>
                  </a:cubicBezTo>
                  <a:lnTo>
                    <a:pt x="34" y="11"/>
                  </a:lnTo>
                  <a:close/>
                  <a:moveTo>
                    <a:pt x="18" y="28"/>
                  </a:moveTo>
                  <a:cubicBezTo>
                    <a:pt x="96" y="28"/>
                    <a:pt x="96" y="28"/>
                    <a:pt x="96" y="28"/>
                  </a:cubicBezTo>
                  <a:cubicBezTo>
                    <a:pt x="96" y="0"/>
                    <a:pt x="96" y="0"/>
                    <a:pt x="96" y="0"/>
                  </a:cubicBezTo>
                  <a:cubicBezTo>
                    <a:pt x="18" y="0"/>
                    <a:pt x="18" y="0"/>
                    <a:pt x="18" y="0"/>
                  </a:cubicBezTo>
                  <a:lnTo>
                    <a:pt x="18" y="28"/>
                  </a:lnTo>
                  <a:close/>
                  <a:moveTo>
                    <a:pt x="27" y="73"/>
                  </a:moveTo>
                  <a:cubicBezTo>
                    <a:pt x="87" y="73"/>
                    <a:pt x="87" y="73"/>
                    <a:pt x="87" y="73"/>
                  </a:cubicBezTo>
                  <a:cubicBezTo>
                    <a:pt x="87" y="79"/>
                    <a:pt x="87" y="79"/>
                    <a:pt x="87" y="79"/>
                  </a:cubicBezTo>
                  <a:cubicBezTo>
                    <a:pt x="27" y="79"/>
                    <a:pt x="27" y="79"/>
                    <a:pt x="27" y="79"/>
                  </a:cubicBezTo>
                  <a:lnTo>
                    <a:pt x="27" y="73"/>
                  </a:lnTo>
                  <a:close/>
                  <a:moveTo>
                    <a:pt x="27" y="43"/>
                  </a:moveTo>
                  <a:cubicBezTo>
                    <a:pt x="87" y="43"/>
                    <a:pt x="87" y="43"/>
                    <a:pt x="87" y="43"/>
                  </a:cubicBezTo>
                  <a:cubicBezTo>
                    <a:pt x="87" y="49"/>
                    <a:pt x="87" y="49"/>
                    <a:pt x="87" y="49"/>
                  </a:cubicBezTo>
                  <a:cubicBezTo>
                    <a:pt x="27" y="49"/>
                    <a:pt x="27" y="49"/>
                    <a:pt x="27" y="49"/>
                  </a:cubicBezTo>
                  <a:lnTo>
                    <a:pt x="27" y="43"/>
                  </a:lnTo>
                  <a:close/>
                  <a:moveTo>
                    <a:pt x="71" y="90"/>
                  </a:moveTo>
                  <a:cubicBezTo>
                    <a:pt x="65" y="100"/>
                    <a:pt x="65" y="100"/>
                    <a:pt x="65" y="100"/>
                  </a:cubicBezTo>
                  <a:cubicBezTo>
                    <a:pt x="72" y="105"/>
                    <a:pt x="86" y="114"/>
                    <a:pt x="103" y="118"/>
                  </a:cubicBezTo>
                  <a:cubicBezTo>
                    <a:pt x="113" y="106"/>
                    <a:pt x="113" y="106"/>
                    <a:pt x="113" y="106"/>
                  </a:cubicBezTo>
                  <a:cubicBezTo>
                    <a:pt x="101" y="103"/>
                    <a:pt x="85" y="98"/>
                    <a:pt x="77" y="90"/>
                  </a:cubicBezTo>
                  <a:cubicBezTo>
                    <a:pt x="104" y="90"/>
                    <a:pt x="104" y="90"/>
                    <a:pt x="104" y="90"/>
                  </a:cubicBezTo>
                  <a:cubicBezTo>
                    <a:pt x="104" y="33"/>
                    <a:pt x="104" y="33"/>
                    <a:pt x="104" y="33"/>
                  </a:cubicBezTo>
                  <a:cubicBezTo>
                    <a:pt x="11" y="33"/>
                    <a:pt x="11" y="33"/>
                    <a:pt x="11" y="33"/>
                  </a:cubicBezTo>
                  <a:cubicBezTo>
                    <a:pt x="11" y="90"/>
                    <a:pt x="11" y="90"/>
                    <a:pt x="11" y="90"/>
                  </a:cubicBezTo>
                  <a:cubicBezTo>
                    <a:pt x="32" y="90"/>
                    <a:pt x="32" y="90"/>
                    <a:pt x="32" y="90"/>
                  </a:cubicBezTo>
                  <a:cubicBezTo>
                    <a:pt x="32" y="91"/>
                    <a:pt x="32" y="91"/>
                    <a:pt x="32" y="91"/>
                  </a:cubicBezTo>
                  <a:cubicBezTo>
                    <a:pt x="26" y="95"/>
                    <a:pt x="13" y="103"/>
                    <a:pt x="0" y="106"/>
                  </a:cubicBezTo>
                  <a:cubicBezTo>
                    <a:pt x="12" y="118"/>
                    <a:pt x="12" y="118"/>
                    <a:pt x="12" y="118"/>
                  </a:cubicBezTo>
                  <a:cubicBezTo>
                    <a:pt x="24" y="114"/>
                    <a:pt x="36" y="106"/>
                    <a:pt x="42" y="102"/>
                  </a:cubicBezTo>
                  <a:cubicBezTo>
                    <a:pt x="45" y="102"/>
                    <a:pt x="48" y="102"/>
                    <a:pt x="48" y="101"/>
                  </a:cubicBezTo>
                  <a:cubicBezTo>
                    <a:pt x="48" y="99"/>
                    <a:pt x="45" y="98"/>
                    <a:pt x="44" y="97"/>
                  </a:cubicBezTo>
                  <a:cubicBezTo>
                    <a:pt x="36" y="91"/>
                    <a:pt x="36" y="91"/>
                    <a:pt x="36" y="91"/>
                  </a:cubicBezTo>
                  <a:cubicBezTo>
                    <a:pt x="36" y="90"/>
                    <a:pt x="36" y="90"/>
                    <a:pt x="36" y="90"/>
                  </a:cubicBezTo>
                  <a:lnTo>
                    <a:pt x="71" y="90"/>
                  </a:lnTo>
                  <a:close/>
                  <a:moveTo>
                    <a:pt x="27" y="58"/>
                  </a:moveTo>
                  <a:cubicBezTo>
                    <a:pt x="87" y="58"/>
                    <a:pt x="87" y="58"/>
                    <a:pt x="87" y="58"/>
                  </a:cubicBezTo>
                  <a:cubicBezTo>
                    <a:pt x="87" y="64"/>
                    <a:pt x="87" y="64"/>
                    <a:pt x="87" y="64"/>
                  </a:cubicBezTo>
                  <a:cubicBezTo>
                    <a:pt x="27" y="64"/>
                    <a:pt x="27" y="64"/>
                    <a:pt x="27" y="64"/>
                  </a:cubicBezTo>
                  <a:lnTo>
                    <a:pt x="27" y="58"/>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29" name="Freeform 93"/>
            <p:cNvSpPr>
              <a:spLocks noEditPoints="1"/>
            </p:cNvSpPr>
            <p:nvPr/>
          </p:nvSpPr>
          <p:spPr bwMode="auto">
            <a:xfrm>
              <a:off x="3013763" y="2459916"/>
              <a:ext cx="166700" cy="165367"/>
            </a:xfrm>
            <a:custGeom>
              <a:avLst/>
              <a:gdLst>
                <a:gd name="T0" fmla="*/ 605 w 122"/>
                <a:gd name="T1" fmla="*/ 787 h 121"/>
                <a:gd name="T2" fmla="*/ 712 w 122"/>
                <a:gd name="T3" fmla="*/ 865 h 121"/>
                <a:gd name="T4" fmla="*/ 409 w 122"/>
                <a:gd name="T5" fmla="*/ 876 h 121"/>
                <a:gd name="T6" fmla="*/ 515 w 122"/>
                <a:gd name="T7" fmla="*/ 683 h 121"/>
                <a:gd name="T8" fmla="*/ 703 w 122"/>
                <a:gd name="T9" fmla="*/ 683 h 121"/>
                <a:gd name="T10" fmla="*/ 605 w 122"/>
                <a:gd name="T11" fmla="*/ 787 h 121"/>
                <a:gd name="T12" fmla="*/ 986 w 122"/>
                <a:gd name="T13" fmla="*/ 973 h 121"/>
                <a:gd name="T14" fmla="*/ 714 w 122"/>
                <a:gd name="T15" fmla="*/ 683 h 121"/>
                <a:gd name="T16" fmla="*/ 968 w 122"/>
                <a:gd name="T17" fmla="*/ 683 h 121"/>
                <a:gd name="T18" fmla="*/ 968 w 122"/>
                <a:gd name="T19" fmla="*/ 565 h 121"/>
                <a:gd name="T20" fmla="*/ 82 w 122"/>
                <a:gd name="T21" fmla="*/ 565 h 121"/>
                <a:gd name="T22" fmla="*/ 82 w 122"/>
                <a:gd name="T23" fmla="*/ 683 h 121"/>
                <a:gd name="T24" fmla="*/ 346 w 122"/>
                <a:gd name="T25" fmla="*/ 683 h 121"/>
                <a:gd name="T26" fmla="*/ 238 w 122"/>
                <a:gd name="T27" fmla="*/ 876 h 121"/>
                <a:gd name="T28" fmla="*/ 75 w 122"/>
                <a:gd name="T29" fmla="*/ 885 h 121"/>
                <a:gd name="T30" fmla="*/ 99 w 122"/>
                <a:gd name="T31" fmla="*/ 1034 h 121"/>
                <a:gd name="T32" fmla="*/ 120 w 122"/>
                <a:gd name="T33" fmla="*/ 1056 h 121"/>
                <a:gd name="T34" fmla="*/ 148 w 122"/>
                <a:gd name="T35" fmla="*/ 1034 h 121"/>
                <a:gd name="T36" fmla="*/ 790 w 122"/>
                <a:gd name="T37" fmla="*/ 961 h 121"/>
                <a:gd name="T38" fmla="*/ 881 w 122"/>
                <a:gd name="T39" fmla="*/ 1059 h 121"/>
                <a:gd name="T40" fmla="*/ 986 w 122"/>
                <a:gd name="T41" fmla="*/ 973 h 121"/>
                <a:gd name="T42" fmla="*/ 1047 w 122"/>
                <a:gd name="T43" fmla="*/ 344 h 121"/>
                <a:gd name="T44" fmla="*/ 665 w 122"/>
                <a:gd name="T45" fmla="*/ 109 h 121"/>
                <a:gd name="T46" fmla="*/ 622 w 122"/>
                <a:gd name="T47" fmla="*/ 62 h 121"/>
                <a:gd name="T48" fmla="*/ 640 w 122"/>
                <a:gd name="T49" fmla="*/ 4 h 121"/>
                <a:gd name="T50" fmla="*/ 594 w 122"/>
                <a:gd name="T51" fmla="*/ 3 h 121"/>
                <a:gd name="T52" fmla="*/ 447 w 122"/>
                <a:gd name="T53" fmla="*/ 0 h 121"/>
                <a:gd name="T54" fmla="*/ 0 w 122"/>
                <a:gd name="T55" fmla="*/ 373 h 121"/>
                <a:gd name="T56" fmla="*/ 90 w 122"/>
                <a:gd name="T57" fmla="*/ 468 h 121"/>
                <a:gd name="T58" fmla="*/ 238 w 122"/>
                <a:gd name="T59" fmla="*/ 388 h 121"/>
                <a:gd name="T60" fmla="*/ 238 w 122"/>
                <a:gd name="T61" fmla="*/ 496 h 121"/>
                <a:gd name="T62" fmla="*/ 818 w 122"/>
                <a:gd name="T63" fmla="*/ 496 h 121"/>
                <a:gd name="T64" fmla="*/ 818 w 122"/>
                <a:gd name="T65" fmla="*/ 388 h 121"/>
                <a:gd name="T66" fmla="*/ 953 w 122"/>
                <a:gd name="T67" fmla="*/ 456 h 121"/>
                <a:gd name="T68" fmla="*/ 1047 w 122"/>
                <a:gd name="T69" fmla="*/ 344 h 121"/>
                <a:gd name="T70" fmla="*/ 280 w 122"/>
                <a:gd name="T71" fmla="*/ 378 h 121"/>
                <a:gd name="T72" fmla="*/ 280 w 122"/>
                <a:gd name="T73" fmla="*/ 378 h 121"/>
                <a:gd name="T74" fmla="*/ 515 w 122"/>
                <a:gd name="T75" fmla="*/ 145 h 121"/>
                <a:gd name="T76" fmla="*/ 786 w 122"/>
                <a:gd name="T77" fmla="*/ 378 h 121"/>
                <a:gd name="T78" fmla="*/ 786 w 122"/>
                <a:gd name="T79" fmla="*/ 378 h 121"/>
                <a:gd name="T80" fmla="*/ 280 w 122"/>
                <a:gd name="T81" fmla="*/ 378 h 1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2"/>
                <a:gd name="T124" fmla="*/ 0 h 121"/>
                <a:gd name="T125" fmla="*/ 122 w 122"/>
                <a:gd name="T126" fmla="*/ 121 h 1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2" h="121">
                  <a:moveTo>
                    <a:pt x="70" y="88"/>
                  </a:moveTo>
                  <a:cubicBezTo>
                    <a:pt x="76" y="92"/>
                    <a:pt x="79" y="95"/>
                    <a:pt x="81" y="97"/>
                  </a:cubicBezTo>
                  <a:cubicBezTo>
                    <a:pt x="68" y="99"/>
                    <a:pt x="53" y="99"/>
                    <a:pt x="47" y="100"/>
                  </a:cubicBezTo>
                  <a:cubicBezTo>
                    <a:pt x="53" y="89"/>
                    <a:pt x="55" y="86"/>
                    <a:pt x="60" y="78"/>
                  </a:cubicBezTo>
                  <a:cubicBezTo>
                    <a:pt x="80" y="78"/>
                    <a:pt x="80" y="78"/>
                    <a:pt x="80" y="78"/>
                  </a:cubicBezTo>
                  <a:cubicBezTo>
                    <a:pt x="70" y="88"/>
                    <a:pt x="70" y="88"/>
                    <a:pt x="70" y="88"/>
                  </a:cubicBezTo>
                  <a:moveTo>
                    <a:pt x="114" y="111"/>
                  </a:moveTo>
                  <a:cubicBezTo>
                    <a:pt x="102" y="96"/>
                    <a:pt x="90" y="85"/>
                    <a:pt x="82" y="78"/>
                  </a:cubicBezTo>
                  <a:cubicBezTo>
                    <a:pt x="112" y="78"/>
                    <a:pt x="112" y="78"/>
                    <a:pt x="112" y="78"/>
                  </a:cubicBezTo>
                  <a:cubicBezTo>
                    <a:pt x="112" y="65"/>
                    <a:pt x="112" y="65"/>
                    <a:pt x="112" y="65"/>
                  </a:cubicBezTo>
                  <a:cubicBezTo>
                    <a:pt x="10" y="65"/>
                    <a:pt x="10" y="65"/>
                    <a:pt x="10" y="65"/>
                  </a:cubicBezTo>
                  <a:cubicBezTo>
                    <a:pt x="10" y="78"/>
                    <a:pt x="10" y="78"/>
                    <a:pt x="10" y="78"/>
                  </a:cubicBezTo>
                  <a:cubicBezTo>
                    <a:pt x="41" y="78"/>
                    <a:pt x="41" y="78"/>
                    <a:pt x="41" y="78"/>
                  </a:cubicBezTo>
                  <a:cubicBezTo>
                    <a:pt x="40" y="80"/>
                    <a:pt x="33" y="92"/>
                    <a:pt x="28" y="100"/>
                  </a:cubicBezTo>
                  <a:cubicBezTo>
                    <a:pt x="19" y="101"/>
                    <a:pt x="16" y="101"/>
                    <a:pt x="9" y="101"/>
                  </a:cubicBezTo>
                  <a:cubicBezTo>
                    <a:pt x="12" y="117"/>
                    <a:pt x="12" y="117"/>
                    <a:pt x="12" y="117"/>
                  </a:cubicBezTo>
                  <a:cubicBezTo>
                    <a:pt x="13" y="118"/>
                    <a:pt x="13" y="120"/>
                    <a:pt x="14" y="120"/>
                  </a:cubicBezTo>
                  <a:cubicBezTo>
                    <a:pt x="15" y="120"/>
                    <a:pt x="16" y="119"/>
                    <a:pt x="17" y="117"/>
                  </a:cubicBezTo>
                  <a:cubicBezTo>
                    <a:pt x="41" y="115"/>
                    <a:pt x="83" y="110"/>
                    <a:pt x="92" y="109"/>
                  </a:cubicBezTo>
                  <a:cubicBezTo>
                    <a:pt x="96" y="113"/>
                    <a:pt x="99" y="117"/>
                    <a:pt x="102" y="121"/>
                  </a:cubicBezTo>
                  <a:lnTo>
                    <a:pt x="114" y="111"/>
                  </a:lnTo>
                  <a:close/>
                  <a:moveTo>
                    <a:pt x="122" y="39"/>
                  </a:moveTo>
                  <a:cubicBezTo>
                    <a:pt x="103" y="32"/>
                    <a:pt x="88" y="24"/>
                    <a:pt x="77" y="13"/>
                  </a:cubicBezTo>
                  <a:cubicBezTo>
                    <a:pt x="76" y="13"/>
                    <a:pt x="73" y="9"/>
                    <a:pt x="72" y="7"/>
                  </a:cubicBezTo>
                  <a:cubicBezTo>
                    <a:pt x="72" y="6"/>
                    <a:pt x="73" y="5"/>
                    <a:pt x="73" y="4"/>
                  </a:cubicBezTo>
                  <a:cubicBezTo>
                    <a:pt x="73" y="4"/>
                    <a:pt x="72" y="3"/>
                    <a:pt x="69" y="3"/>
                  </a:cubicBezTo>
                  <a:cubicBezTo>
                    <a:pt x="51" y="0"/>
                    <a:pt x="51" y="0"/>
                    <a:pt x="51" y="0"/>
                  </a:cubicBezTo>
                  <a:cubicBezTo>
                    <a:pt x="40" y="19"/>
                    <a:pt x="23" y="33"/>
                    <a:pt x="0" y="42"/>
                  </a:cubicBezTo>
                  <a:cubicBezTo>
                    <a:pt x="11" y="54"/>
                    <a:pt x="11" y="54"/>
                    <a:pt x="11" y="54"/>
                  </a:cubicBezTo>
                  <a:cubicBezTo>
                    <a:pt x="16" y="52"/>
                    <a:pt x="21" y="50"/>
                    <a:pt x="28" y="45"/>
                  </a:cubicBezTo>
                  <a:cubicBezTo>
                    <a:pt x="28" y="56"/>
                    <a:pt x="28" y="56"/>
                    <a:pt x="28" y="56"/>
                  </a:cubicBezTo>
                  <a:cubicBezTo>
                    <a:pt x="95" y="56"/>
                    <a:pt x="95" y="56"/>
                    <a:pt x="95" y="56"/>
                  </a:cubicBezTo>
                  <a:cubicBezTo>
                    <a:pt x="95" y="45"/>
                    <a:pt x="95" y="45"/>
                    <a:pt x="95" y="45"/>
                  </a:cubicBezTo>
                  <a:cubicBezTo>
                    <a:pt x="99" y="47"/>
                    <a:pt x="103" y="50"/>
                    <a:pt x="111" y="52"/>
                  </a:cubicBezTo>
                  <a:lnTo>
                    <a:pt x="122" y="39"/>
                  </a:lnTo>
                  <a:close/>
                  <a:moveTo>
                    <a:pt x="32" y="43"/>
                  </a:moveTo>
                  <a:cubicBezTo>
                    <a:pt x="32" y="43"/>
                    <a:pt x="32" y="43"/>
                    <a:pt x="32" y="43"/>
                  </a:cubicBezTo>
                  <a:cubicBezTo>
                    <a:pt x="43" y="35"/>
                    <a:pt x="50" y="28"/>
                    <a:pt x="60" y="16"/>
                  </a:cubicBezTo>
                  <a:cubicBezTo>
                    <a:pt x="72" y="30"/>
                    <a:pt x="85" y="38"/>
                    <a:pt x="91" y="43"/>
                  </a:cubicBezTo>
                  <a:cubicBezTo>
                    <a:pt x="91" y="43"/>
                    <a:pt x="91" y="43"/>
                    <a:pt x="91" y="43"/>
                  </a:cubicBezTo>
                  <a:lnTo>
                    <a:pt x="32" y="43"/>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0" name="Rectangle 94"/>
            <p:cNvSpPr>
              <a:spLocks noChangeArrowheads="1"/>
            </p:cNvSpPr>
            <p:nvPr/>
          </p:nvSpPr>
          <p:spPr bwMode="auto">
            <a:xfrm>
              <a:off x="1649062" y="2706102"/>
              <a:ext cx="13684" cy="10817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31" name="Freeform 95"/>
            <p:cNvSpPr>
              <a:spLocks/>
            </p:cNvSpPr>
            <p:nvPr/>
          </p:nvSpPr>
          <p:spPr bwMode="auto">
            <a:xfrm>
              <a:off x="1686383" y="2733456"/>
              <a:ext cx="60957" cy="80819"/>
            </a:xfrm>
            <a:custGeom>
              <a:avLst/>
              <a:gdLst>
                <a:gd name="T0" fmla="*/ 63 w 45"/>
                <a:gd name="T1" fmla="*/ 2 h 59"/>
                <a:gd name="T2" fmla="*/ 63 w 45"/>
                <a:gd name="T3" fmla="*/ 82 h 59"/>
                <a:gd name="T4" fmla="*/ 115 w 45"/>
                <a:gd name="T5" fmla="*/ 3 h 59"/>
                <a:gd name="T6" fmla="*/ 191 w 45"/>
                <a:gd name="T7" fmla="*/ 0 h 59"/>
                <a:gd name="T8" fmla="*/ 249 w 45"/>
                <a:gd name="T9" fmla="*/ 2 h 59"/>
                <a:gd name="T10" fmla="*/ 318 w 45"/>
                <a:gd name="T11" fmla="*/ 145 h 59"/>
                <a:gd name="T12" fmla="*/ 318 w 45"/>
                <a:gd name="T13" fmla="*/ 548 h 59"/>
                <a:gd name="T14" fmla="*/ 249 w 45"/>
                <a:gd name="T15" fmla="*/ 548 h 59"/>
                <a:gd name="T16" fmla="*/ 249 w 45"/>
                <a:gd name="T17" fmla="*/ 176 h 59"/>
                <a:gd name="T18" fmla="*/ 175 w 45"/>
                <a:gd name="T19" fmla="*/ 74 h 59"/>
                <a:gd name="T20" fmla="*/ 63 w 45"/>
                <a:gd name="T21" fmla="*/ 268 h 59"/>
                <a:gd name="T22" fmla="*/ 63 w 45"/>
                <a:gd name="T23" fmla="*/ 548 h 59"/>
                <a:gd name="T24" fmla="*/ 0 w 45"/>
                <a:gd name="T25" fmla="*/ 548 h 59"/>
                <a:gd name="T26" fmla="*/ 0 w 45"/>
                <a:gd name="T27" fmla="*/ 2 h 59"/>
                <a:gd name="T28" fmla="*/ 63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6" y="3"/>
                  </a:cubicBezTo>
                  <a:cubicBezTo>
                    <a:pt x="18" y="1"/>
                    <a:pt x="23"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8"/>
                    <a:pt x="25" y="8"/>
                  </a:cubicBezTo>
                  <a:cubicBezTo>
                    <a:pt x="17" y="8"/>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2" name="Freeform 96"/>
            <p:cNvSpPr>
              <a:spLocks/>
            </p:cNvSpPr>
            <p:nvPr/>
          </p:nvSpPr>
          <p:spPr bwMode="auto">
            <a:xfrm>
              <a:off x="1759780" y="2714806"/>
              <a:ext cx="36077" cy="103199"/>
            </a:xfrm>
            <a:custGeom>
              <a:avLst/>
              <a:gdLst>
                <a:gd name="T0" fmla="*/ 205 w 26"/>
                <a:gd name="T1" fmla="*/ 122 h 76"/>
                <a:gd name="T2" fmla="*/ 317 w 26"/>
                <a:gd name="T3" fmla="*/ 122 h 76"/>
                <a:gd name="T4" fmla="*/ 317 w 26"/>
                <a:gd name="T5" fmla="*/ 180 h 76"/>
                <a:gd name="T6" fmla="*/ 205 w 26"/>
                <a:gd name="T7" fmla="*/ 180 h 76"/>
                <a:gd name="T8" fmla="*/ 205 w 26"/>
                <a:gd name="T9" fmla="*/ 482 h 76"/>
                <a:gd name="T10" fmla="*/ 317 w 26"/>
                <a:gd name="T11" fmla="*/ 513 h 76"/>
                <a:gd name="T12" fmla="*/ 317 w 26"/>
                <a:gd name="T13" fmla="*/ 571 h 76"/>
                <a:gd name="T14" fmla="*/ 205 w 26"/>
                <a:gd name="T15" fmla="*/ 574 h 76"/>
                <a:gd name="T16" fmla="*/ 96 w 26"/>
                <a:gd name="T17" fmla="*/ 513 h 76"/>
                <a:gd name="T18" fmla="*/ 96 w 26"/>
                <a:gd name="T19" fmla="*/ 180 h 76"/>
                <a:gd name="T20" fmla="*/ 0 w 26"/>
                <a:gd name="T21" fmla="*/ 180 h 76"/>
                <a:gd name="T22" fmla="*/ 0 w 26"/>
                <a:gd name="T23" fmla="*/ 122 h 76"/>
                <a:gd name="T24" fmla="*/ 96 w 26"/>
                <a:gd name="T25" fmla="*/ 122 h 76"/>
                <a:gd name="T26" fmla="*/ 96 w 26"/>
                <a:gd name="T27" fmla="*/ 0 h 76"/>
                <a:gd name="T28" fmla="*/ 205 w 26"/>
                <a:gd name="T29" fmla="*/ 0 h 76"/>
                <a:gd name="T30" fmla="*/ 205 w 26"/>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3" y="76"/>
                    <a:pt x="20" y="76"/>
                    <a:pt x="17" y="76"/>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3" name="Freeform 97"/>
            <p:cNvSpPr>
              <a:spLocks noEditPoints="1"/>
            </p:cNvSpPr>
            <p:nvPr/>
          </p:nvSpPr>
          <p:spPr bwMode="auto">
            <a:xfrm>
              <a:off x="1804566" y="2733456"/>
              <a:ext cx="70910" cy="84549"/>
            </a:xfrm>
            <a:custGeom>
              <a:avLst/>
              <a:gdLst>
                <a:gd name="T0" fmla="*/ 433 w 52"/>
                <a:gd name="T1" fmla="*/ 284 h 62"/>
                <a:gd name="T2" fmla="*/ 375 w 52"/>
                <a:gd name="T3" fmla="*/ 66 h 62"/>
                <a:gd name="T4" fmla="*/ 237 w 52"/>
                <a:gd name="T5" fmla="*/ 0 h 62"/>
                <a:gd name="T6" fmla="*/ 60 w 52"/>
                <a:gd name="T7" fmla="*/ 72 h 62"/>
                <a:gd name="T8" fmla="*/ 0 w 52"/>
                <a:gd name="T9" fmla="*/ 259 h 62"/>
                <a:gd name="T10" fmla="*/ 55 w 52"/>
                <a:gd name="T11" fmla="*/ 439 h 62"/>
                <a:gd name="T12" fmla="*/ 216 w 52"/>
                <a:gd name="T13" fmla="*/ 525 h 62"/>
                <a:gd name="T14" fmla="*/ 375 w 52"/>
                <a:gd name="T15" fmla="*/ 447 h 62"/>
                <a:gd name="T16" fmla="*/ 415 w 52"/>
                <a:gd name="T17" fmla="*/ 345 h 62"/>
                <a:gd name="T18" fmla="*/ 341 w 52"/>
                <a:gd name="T19" fmla="*/ 345 h 62"/>
                <a:gd name="T20" fmla="*/ 216 w 52"/>
                <a:gd name="T21" fmla="*/ 450 h 62"/>
                <a:gd name="T22" fmla="*/ 104 w 52"/>
                <a:gd name="T23" fmla="*/ 378 h 62"/>
                <a:gd name="T24" fmla="*/ 79 w 52"/>
                <a:gd name="T25" fmla="*/ 284 h 62"/>
                <a:gd name="T26" fmla="*/ 433 w 52"/>
                <a:gd name="T27" fmla="*/ 284 h 62"/>
                <a:gd name="T28" fmla="*/ 87 w 52"/>
                <a:gd name="T29" fmla="*/ 218 h 62"/>
                <a:gd name="T30" fmla="*/ 125 w 52"/>
                <a:gd name="T31" fmla="*/ 104 h 62"/>
                <a:gd name="T32" fmla="*/ 236 w 52"/>
                <a:gd name="T33" fmla="*/ 66 h 62"/>
                <a:gd name="T34" fmla="*/ 312 w 52"/>
                <a:gd name="T35" fmla="*/ 104 h 62"/>
                <a:gd name="T36" fmla="*/ 342 w 52"/>
                <a:gd name="T37" fmla="*/ 218 h 62"/>
                <a:gd name="T38" fmla="*/ 87 w 52"/>
                <a:gd name="T39" fmla="*/ 218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8"/>
                  </a:cubicBezTo>
                  <a:cubicBezTo>
                    <a:pt x="42" y="4"/>
                    <a:pt x="36" y="1"/>
                    <a:pt x="29" y="0"/>
                  </a:cubicBezTo>
                  <a:cubicBezTo>
                    <a:pt x="21" y="0"/>
                    <a:pt x="14" y="2"/>
                    <a:pt x="7" y="9"/>
                  </a:cubicBezTo>
                  <a:cubicBezTo>
                    <a:pt x="3" y="14"/>
                    <a:pt x="1" y="22"/>
                    <a:pt x="0" y="31"/>
                  </a:cubicBezTo>
                  <a:cubicBezTo>
                    <a:pt x="0" y="39"/>
                    <a:pt x="2" y="47"/>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6"/>
                  </a:cubicBezTo>
                  <a:cubicBezTo>
                    <a:pt x="10" y="41"/>
                    <a:pt x="10" y="38"/>
                    <a:pt x="10" y="34"/>
                  </a:cubicBezTo>
                  <a:cubicBezTo>
                    <a:pt x="52" y="34"/>
                    <a:pt x="52" y="34"/>
                    <a:pt x="52" y="34"/>
                  </a:cubicBezTo>
                  <a:moveTo>
                    <a:pt x="11" y="26"/>
                  </a:moveTo>
                  <a:cubicBezTo>
                    <a:pt x="11" y="20"/>
                    <a:pt x="14" y="14"/>
                    <a:pt x="15" y="13"/>
                  </a:cubicBezTo>
                  <a:cubicBezTo>
                    <a:pt x="18" y="9"/>
                    <a:pt x="24"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4" name="Freeform 98"/>
            <p:cNvSpPr>
              <a:spLocks/>
            </p:cNvSpPr>
            <p:nvPr/>
          </p:nvSpPr>
          <p:spPr bwMode="auto">
            <a:xfrm>
              <a:off x="1891648" y="2733456"/>
              <a:ext cx="38565" cy="80819"/>
            </a:xfrm>
            <a:custGeom>
              <a:avLst/>
              <a:gdLst>
                <a:gd name="T0" fmla="*/ 0 w 28"/>
                <a:gd name="T1" fmla="*/ 2 h 59"/>
                <a:gd name="T2" fmla="*/ 92 w 28"/>
                <a:gd name="T3" fmla="*/ 2 h 59"/>
                <a:gd name="T4" fmla="*/ 92 w 28"/>
                <a:gd name="T5" fmla="*/ 99 h 59"/>
                <a:gd name="T6" fmla="*/ 229 w 28"/>
                <a:gd name="T7" fmla="*/ 0 h 59"/>
                <a:gd name="T8" fmla="*/ 293 w 28"/>
                <a:gd name="T9" fmla="*/ 0 h 59"/>
                <a:gd name="T10" fmla="*/ 293 w 28"/>
                <a:gd name="T11" fmla="*/ 90 h 59"/>
                <a:gd name="T12" fmla="*/ 195 w 28"/>
                <a:gd name="T13" fmla="*/ 99 h 59"/>
                <a:gd name="T14" fmla="*/ 92 w 28"/>
                <a:gd name="T15" fmla="*/ 268 h 59"/>
                <a:gd name="T16" fmla="*/ 92 w 28"/>
                <a:gd name="T17" fmla="*/ 548 h 59"/>
                <a:gd name="T18" fmla="*/ 0 w 28"/>
                <a:gd name="T19" fmla="*/ 548 h 59"/>
                <a:gd name="T20" fmla="*/ 0 w 28"/>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59"/>
                <a:gd name="T35" fmla="*/ 28 w 2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59">
                  <a:moveTo>
                    <a:pt x="0" y="2"/>
                  </a:moveTo>
                  <a:cubicBezTo>
                    <a:pt x="9" y="2"/>
                    <a:pt x="9" y="2"/>
                    <a:pt x="9" y="2"/>
                  </a:cubicBezTo>
                  <a:cubicBezTo>
                    <a:pt x="9" y="11"/>
                    <a:pt x="9" y="11"/>
                    <a:pt x="9" y="11"/>
                  </a:cubicBezTo>
                  <a:cubicBezTo>
                    <a:pt x="13" y="4"/>
                    <a:pt x="18" y="1"/>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5" name="Freeform 99"/>
            <p:cNvSpPr>
              <a:spLocks/>
            </p:cNvSpPr>
            <p:nvPr/>
          </p:nvSpPr>
          <p:spPr bwMode="auto">
            <a:xfrm>
              <a:off x="1942653" y="2733456"/>
              <a:ext cx="60957" cy="80819"/>
            </a:xfrm>
            <a:custGeom>
              <a:avLst/>
              <a:gdLst>
                <a:gd name="T0" fmla="*/ 63 w 45"/>
                <a:gd name="T1" fmla="*/ 2 h 59"/>
                <a:gd name="T2" fmla="*/ 63 w 45"/>
                <a:gd name="T3" fmla="*/ 82 h 59"/>
                <a:gd name="T4" fmla="*/ 106 w 45"/>
                <a:gd name="T5" fmla="*/ 3 h 59"/>
                <a:gd name="T6" fmla="*/ 191 w 45"/>
                <a:gd name="T7" fmla="*/ 0 h 59"/>
                <a:gd name="T8" fmla="*/ 249 w 45"/>
                <a:gd name="T9" fmla="*/ 2 h 59"/>
                <a:gd name="T10" fmla="*/ 318 w 45"/>
                <a:gd name="T11" fmla="*/ 145 h 59"/>
                <a:gd name="T12" fmla="*/ 318 w 45"/>
                <a:gd name="T13" fmla="*/ 548 h 59"/>
                <a:gd name="T14" fmla="*/ 249 w 45"/>
                <a:gd name="T15" fmla="*/ 548 h 59"/>
                <a:gd name="T16" fmla="*/ 249 w 45"/>
                <a:gd name="T17" fmla="*/ 176 h 59"/>
                <a:gd name="T18" fmla="*/ 163 w 45"/>
                <a:gd name="T19" fmla="*/ 74 h 59"/>
                <a:gd name="T20" fmla="*/ 63 w 45"/>
                <a:gd name="T21" fmla="*/ 268 h 59"/>
                <a:gd name="T22" fmla="*/ 63 w 45"/>
                <a:gd name="T23" fmla="*/ 548 h 59"/>
                <a:gd name="T24" fmla="*/ 0 w 45"/>
                <a:gd name="T25" fmla="*/ 548 h 59"/>
                <a:gd name="T26" fmla="*/ 0 w 45"/>
                <a:gd name="T27" fmla="*/ 2 h 59"/>
                <a:gd name="T28" fmla="*/ 63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8"/>
                    <a:pt x="24" y="8"/>
                  </a:cubicBezTo>
                  <a:cubicBezTo>
                    <a:pt x="17" y="8"/>
                    <a:pt x="8"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6" name="Freeform 100"/>
            <p:cNvSpPr>
              <a:spLocks noEditPoints="1"/>
            </p:cNvSpPr>
            <p:nvPr/>
          </p:nvSpPr>
          <p:spPr bwMode="auto">
            <a:xfrm>
              <a:off x="2018539" y="2733456"/>
              <a:ext cx="74642" cy="84549"/>
            </a:xfrm>
            <a:custGeom>
              <a:avLst/>
              <a:gdLst>
                <a:gd name="T0" fmla="*/ 353 w 55"/>
                <a:gd name="T1" fmla="*/ 95 h 62"/>
                <a:gd name="T2" fmla="*/ 256 w 55"/>
                <a:gd name="T3" fmla="*/ 1 h 62"/>
                <a:gd name="T4" fmla="*/ 176 w 55"/>
                <a:gd name="T5" fmla="*/ 0 h 62"/>
                <a:gd name="T6" fmla="*/ 89 w 55"/>
                <a:gd name="T7" fmla="*/ 3 h 62"/>
                <a:gd name="T8" fmla="*/ 4 w 55"/>
                <a:gd name="T9" fmla="*/ 114 h 62"/>
                <a:gd name="T10" fmla="*/ 4 w 55"/>
                <a:gd name="T11" fmla="*/ 160 h 62"/>
                <a:gd name="T12" fmla="*/ 82 w 55"/>
                <a:gd name="T13" fmla="*/ 160 h 62"/>
                <a:gd name="T14" fmla="*/ 166 w 55"/>
                <a:gd name="T15" fmla="*/ 66 h 62"/>
                <a:gd name="T16" fmla="*/ 291 w 55"/>
                <a:gd name="T17" fmla="*/ 114 h 62"/>
                <a:gd name="T18" fmla="*/ 291 w 55"/>
                <a:gd name="T19" fmla="*/ 175 h 62"/>
                <a:gd name="T20" fmla="*/ 249 w 55"/>
                <a:gd name="T21" fmla="*/ 211 h 62"/>
                <a:gd name="T22" fmla="*/ 89 w 55"/>
                <a:gd name="T23" fmla="*/ 239 h 62"/>
                <a:gd name="T24" fmla="*/ 1 w 55"/>
                <a:gd name="T25" fmla="*/ 372 h 62"/>
                <a:gd name="T26" fmla="*/ 152 w 55"/>
                <a:gd name="T27" fmla="*/ 525 h 62"/>
                <a:gd name="T28" fmla="*/ 291 w 55"/>
                <a:gd name="T29" fmla="*/ 447 h 62"/>
                <a:gd name="T30" fmla="*/ 346 w 55"/>
                <a:gd name="T31" fmla="*/ 525 h 62"/>
                <a:gd name="T32" fmla="*/ 404 w 55"/>
                <a:gd name="T33" fmla="*/ 506 h 62"/>
                <a:gd name="T34" fmla="*/ 404 w 55"/>
                <a:gd name="T35" fmla="*/ 450 h 62"/>
                <a:gd name="T36" fmla="*/ 353 w 55"/>
                <a:gd name="T37" fmla="*/ 420 h 62"/>
                <a:gd name="T38" fmla="*/ 353 w 55"/>
                <a:gd name="T39" fmla="*/ 95 h 62"/>
                <a:gd name="T40" fmla="*/ 291 w 55"/>
                <a:gd name="T41" fmla="*/ 345 h 62"/>
                <a:gd name="T42" fmla="*/ 148 w 55"/>
                <a:gd name="T43" fmla="*/ 450 h 62"/>
                <a:gd name="T44" fmla="*/ 69 w 55"/>
                <a:gd name="T45" fmla="*/ 372 h 62"/>
                <a:gd name="T46" fmla="*/ 116 w 55"/>
                <a:gd name="T47" fmla="*/ 304 h 62"/>
                <a:gd name="T48" fmla="*/ 291 w 55"/>
                <a:gd name="T49" fmla="*/ 259 h 62"/>
                <a:gd name="T50" fmla="*/ 291 w 55"/>
                <a:gd name="T51" fmla="*/ 345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8" y="12"/>
                  </a:moveTo>
                  <a:cubicBezTo>
                    <a:pt x="48" y="7"/>
                    <a:pt x="42" y="3"/>
                    <a:pt x="35" y="1"/>
                  </a:cubicBezTo>
                  <a:cubicBezTo>
                    <a:pt x="31" y="0"/>
                    <a:pt x="28" y="0"/>
                    <a:pt x="24" y="0"/>
                  </a:cubicBezTo>
                  <a:cubicBezTo>
                    <a:pt x="20" y="1"/>
                    <a:pt x="16" y="1"/>
                    <a:pt x="13" y="3"/>
                  </a:cubicBezTo>
                  <a:cubicBezTo>
                    <a:pt x="7" y="6"/>
                    <a:pt x="5" y="11"/>
                    <a:pt x="4" y="14"/>
                  </a:cubicBezTo>
                  <a:cubicBezTo>
                    <a:pt x="4" y="19"/>
                    <a:pt x="4" y="19"/>
                    <a:pt x="4" y="19"/>
                  </a:cubicBezTo>
                  <a:cubicBezTo>
                    <a:pt x="12" y="19"/>
                    <a:pt x="12" y="19"/>
                    <a:pt x="12" y="19"/>
                  </a:cubicBezTo>
                  <a:cubicBezTo>
                    <a:pt x="13" y="16"/>
                    <a:pt x="13" y="9"/>
                    <a:pt x="23" y="8"/>
                  </a:cubicBezTo>
                  <a:cubicBezTo>
                    <a:pt x="29" y="8"/>
                    <a:pt x="38" y="10"/>
                    <a:pt x="39" y="14"/>
                  </a:cubicBezTo>
                  <a:cubicBezTo>
                    <a:pt x="39" y="21"/>
                    <a:pt x="39" y="21"/>
                    <a:pt x="39" y="21"/>
                  </a:cubicBezTo>
                  <a:cubicBezTo>
                    <a:pt x="39" y="24"/>
                    <a:pt x="35" y="25"/>
                    <a:pt x="34" y="25"/>
                  </a:cubicBezTo>
                  <a:cubicBezTo>
                    <a:pt x="29" y="27"/>
                    <a:pt x="23" y="26"/>
                    <a:pt x="13" y="29"/>
                  </a:cubicBezTo>
                  <a:cubicBezTo>
                    <a:pt x="7" y="30"/>
                    <a:pt x="2" y="34"/>
                    <a:pt x="1" y="44"/>
                  </a:cubicBezTo>
                  <a:cubicBezTo>
                    <a:pt x="0" y="55"/>
                    <a:pt x="8" y="62"/>
                    <a:pt x="21" y="62"/>
                  </a:cubicBezTo>
                  <a:cubicBezTo>
                    <a:pt x="30" y="61"/>
                    <a:pt x="35" y="57"/>
                    <a:pt x="39" y="53"/>
                  </a:cubicBezTo>
                  <a:cubicBezTo>
                    <a:pt x="40" y="57"/>
                    <a:pt x="42" y="60"/>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2"/>
                  </a:moveTo>
                  <a:cubicBezTo>
                    <a:pt x="39" y="44"/>
                    <a:pt x="33" y="54"/>
                    <a:pt x="20" y="54"/>
                  </a:cubicBezTo>
                  <a:cubicBezTo>
                    <a:pt x="15" y="54"/>
                    <a:pt x="10" y="51"/>
                    <a:pt x="10" y="44"/>
                  </a:cubicBezTo>
                  <a:cubicBezTo>
                    <a:pt x="11" y="40"/>
                    <a:pt x="14" y="37"/>
                    <a:pt x="16" y="36"/>
                  </a:cubicBezTo>
                  <a:cubicBezTo>
                    <a:pt x="21" y="34"/>
                    <a:pt x="31" y="34"/>
                    <a:pt x="39" y="31"/>
                  </a:cubicBezTo>
                  <a:lnTo>
                    <a:pt x="39" y="42"/>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7" name="Freeform 101"/>
            <p:cNvSpPr>
              <a:spLocks/>
            </p:cNvSpPr>
            <p:nvPr/>
          </p:nvSpPr>
          <p:spPr bwMode="auto">
            <a:xfrm>
              <a:off x="2099401" y="2714806"/>
              <a:ext cx="34833" cy="103199"/>
            </a:xfrm>
            <a:custGeom>
              <a:avLst/>
              <a:gdLst>
                <a:gd name="T0" fmla="*/ 90 w 26"/>
                <a:gd name="T1" fmla="*/ 122 h 76"/>
                <a:gd name="T2" fmla="*/ 140 w 26"/>
                <a:gd name="T3" fmla="*/ 122 h 76"/>
                <a:gd name="T4" fmla="*/ 140 w 26"/>
                <a:gd name="T5" fmla="*/ 180 h 76"/>
                <a:gd name="T6" fmla="*/ 90 w 26"/>
                <a:gd name="T7" fmla="*/ 180 h 76"/>
                <a:gd name="T8" fmla="*/ 90 w 26"/>
                <a:gd name="T9" fmla="*/ 482 h 76"/>
                <a:gd name="T10" fmla="*/ 140 w 26"/>
                <a:gd name="T11" fmla="*/ 513 h 76"/>
                <a:gd name="T12" fmla="*/ 140 w 26"/>
                <a:gd name="T13" fmla="*/ 571 h 76"/>
                <a:gd name="T14" fmla="*/ 84 w 26"/>
                <a:gd name="T15" fmla="*/ 574 h 76"/>
                <a:gd name="T16" fmla="*/ 46 w 26"/>
                <a:gd name="T17" fmla="*/ 513 h 76"/>
                <a:gd name="T18" fmla="*/ 46 w 26"/>
                <a:gd name="T19" fmla="*/ 180 h 76"/>
                <a:gd name="T20" fmla="*/ 0 w 26"/>
                <a:gd name="T21" fmla="*/ 180 h 76"/>
                <a:gd name="T22" fmla="*/ 0 w 26"/>
                <a:gd name="T23" fmla="*/ 122 h 76"/>
                <a:gd name="T24" fmla="*/ 46 w 26"/>
                <a:gd name="T25" fmla="*/ 122 h 76"/>
                <a:gd name="T26" fmla="*/ 46 w 26"/>
                <a:gd name="T27" fmla="*/ 0 h 76"/>
                <a:gd name="T28" fmla="*/ 90 w 26"/>
                <a:gd name="T29" fmla="*/ 0 h 76"/>
                <a:gd name="T30" fmla="*/ 90 w 26"/>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6"/>
                    <a:pt x="19" y="76"/>
                    <a:pt x="16" y="76"/>
                  </a:cubicBezTo>
                  <a:cubicBezTo>
                    <a:pt x="9"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8" name="Freeform 102"/>
            <p:cNvSpPr>
              <a:spLocks noEditPoints="1"/>
            </p:cNvSpPr>
            <p:nvPr/>
          </p:nvSpPr>
          <p:spPr bwMode="auto">
            <a:xfrm>
              <a:off x="2147918" y="2706102"/>
              <a:ext cx="12440" cy="108173"/>
            </a:xfrm>
            <a:custGeom>
              <a:avLst/>
              <a:gdLst>
                <a:gd name="T0" fmla="*/ 0 w 10"/>
                <a:gd name="T1" fmla="*/ 87 h 87"/>
                <a:gd name="T2" fmla="*/ 10 w 10"/>
                <a:gd name="T3" fmla="*/ 87 h 87"/>
                <a:gd name="T4" fmla="*/ 10 w 10"/>
                <a:gd name="T5" fmla="*/ 25 h 87"/>
                <a:gd name="T6" fmla="*/ 0 w 10"/>
                <a:gd name="T7" fmla="*/ 25 h 87"/>
                <a:gd name="T8" fmla="*/ 0 w 10"/>
                <a:gd name="T9" fmla="*/ 87 h 87"/>
                <a:gd name="T10" fmla="*/ 0 w 10"/>
                <a:gd name="T11" fmla="*/ 12 h 87"/>
                <a:gd name="T12" fmla="*/ 10 w 10"/>
                <a:gd name="T13" fmla="*/ 12 h 87"/>
                <a:gd name="T14" fmla="*/ 10 w 10"/>
                <a:gd name="T15" fmla="*/ 0 h 87"/>
                <a:gd name="T16" fmla="*/ 0 w 10"/>
                <a:gd name="T17" fmla="*/ 0 h 87"/>
                <a:gd name="T18" fmla="*/ 0 w 10"/>
                <a:gd name="T19" fmla="*/ 1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7"/>
                <a:gd name="T32" fmla="*/ 10 w 10"/>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7">
                  <a:moveTo>
                    <a:pt x="0" y="87"/>
                  </a:moveTo>
                  <a:lnTo>
                    <a:pt x="10" y="87"/>
                  </a:lnTo>
                  <a:lnTo>
                    <a:pt x="10" y="25"/>
                  </a:lnTo>
                  <a:lnTo>
                    <a:pt x="0" y="25"/>
                  </a:lnTo>
                  <a:lnTo>
                    <a:pt x="0" y="87"/>
                  </a:lnTo>
                  <a:close/>
                  <a:moveTo>
                    <a:pt x="0" y="12"/>
                  </a:moveTo>
                  <a:lnTo>
                    <a:pt x="10" y="12"/>
                  </a:lnTo>
                  <a:lnTo>
                    <a:pt x="10" y="0"/>
                  </a:lnTo>
                  <a:lnTo>
                    <a:pt x="0" y="0"/>
                  </a:lnTo>
                  <a:lnTo>
                    <a:pt x="0" y="12"/>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39" name="Freeform 103"/>
            <p:cNvSpPr>
              <a:spLocks noEditPoints="1"/>
            </p:cNvSpPr>
            <p:nvPr/>
          </p:nvSpPr>
          <p:spPr bwMode="auto">
            <a:xfrm>
              <a:off x="2175287" y="2733456"/>
              <a:ext cx="70910" cy="84549"/>
            </a:xfrm>
            <a:custGeom>
              <a:avLst/>
              <a:gdLst>
                <a:gd name="T0" fmla="*/ 5 w 52"/>
                <a:gd name="T1" fmla="*/ 415 h 62"/>
                <a:gd name="T2" fmla="*/ 216 w 52"/>
                <a:gd name="T3" fmla="*/ 525 h 62"/>
                <a:gd name="T4" fmla="*/ 401 w 52"/>
                <a:gd name="T5" fmla="*/ 415 h 62"/>
                <a:gd name="T6" fmla="*/ 433 w 52"/>
                <a:gd name="T7" fmla="*/ 259 h 62"/>
                <a:gd name="T8" fmla="*/ 401 w 52"/>
                <a:gd name="T9" fmla="*/ 87 h 62"/>
                <a:gd name="T10" fmla="*/ 216 w 52"/>
                <a:gd name="T11" fmla="*/ 0 h 62"/>
                <a:gd name="T12" fmla="*/ 5 w 52"/>
                <a:gd name="T13" fmla="*/ 87 h 62"/>
                <a:gd name="T14" fmla="*/ 0 w 52"/>
                <a:gd name="T15" fmla="*/ 259 h 62"/>
                <a:gd name="T16" fmla="*/ 5 w 52"/>
                <a:gd name="T17" fmla="*/ 415 h 62"/>
                <a:gd name="T18" fmla="*/ 216 w 52"/>
                <a:gd name="T19" fmla="*/ 439 h 62"/>
                <a:gd name="T20" fmla="*/ 104 w 52"/>
                <a:gd name="T21" fmla="*/ 372 h 62"/>
                <a:gd name="T22" fmla="*/ 79 w 52"/>
                <a:gd name="T23" fmla="*/ 259 h 62"/>
                <a:gd name="T24" fmla="*/ 95 w 52"/>
                <a:gd name="T25" fmla="*/ 150 h 62"/>
                <a:gd name="T26" fmla="*/ 216 w 52"/>
                <a:gd name="T27" fmla="*/ 72 h 62"/>
                <a:gd name="T28" fmla="*/ 334 w 52"/>
                <a:gd name="T29" fmla="*/ 150 h 62"/>
                <a:gd name="T30" fmla="*/ 360 w 52"/>
                <a:gd name="T31" fmla="*/ 259 h 62"/>
                <a:gd name="T32" fmla="*/ 334 w 52"/>
                <a:gd name="T33" fmla="*/ 372 h 62"/>
                <a:gd name="T34" fmla="*/ 216 w 52"/>
                <a:gd name="T35" fmla="*/ 439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0"/>
                  </a:moveTo>
                  <a:cubicBezTo>
                    <a:pt x="10" y="58"/>
                    <a:pt x="18" y="62"/>
                    <a:pt x="26" y="62"/>
                  </a:cubicBezTo>
                  <a:cubicBezTo>
                    <a:pt x="34" y="62"/>
                    <a:pt x="43" y="58"/>
                    <a:pt x="48" y="50"/>
                  </a:cubicBezTo>
                  <a:cubicBezTo>
                    <a:pt x="51" y="45"/>
                    <a:pt x="52" y="38"/>
                    <a:pt x="52" y="31"/>
                  </a:cubicBezTo>
                  <a:cubicBezTo>
                    <a:pt x="52" y="24"/>
                    <a:pt x="51" y="17"/>
                    <a:pt x="48" y="11"/>
                  </a:cubicBezTo>
                  <a:cubicBezTo>
                    <a:pt x="43" y="3"/>
                    <a:pt x="34" y="0"/>
                    <a:pt x="26" y="0"/>
                  </a:cubicBezTo>
                  <a:cubicBezTo>
                    <a:pt x="18" y="0"/>
                    <a:pt x="10" y="3"/>
                    <a:pt x="5" y="11"/>
                  </a:cubicBezTo>
                  <a:cubicBezTo>
                    <a:pt x="2" y="17"/>
                    <a:pt x="0" y="24"/>
                    <a:pt x="0" y="31"/>
                  </a:cubicBezTo>
                  <a:cubicBezTo>
                    <a:pt x="0" y="38"/>
                    <a:pt x="2" y="45"/>
                    <a:pt x="5" y="50"/>
                  </a:cubicBezTo>
                  <a:moveTo>
                    <a:pt x="26" y="52"/>
                  </a:moveTo>
                  <a:cubicBezTo>
                    <a:pt x="21" y="52"/>
                    <a:pt x="15" y="50"/>
                    <a:pt x="13" y="44"/>
                  </a:cubicBezTo>
                  <a:cubicBezTo>
                    <a:pt x="11" y="39"/>
                    <a:pt x="10" y="35"/>
                    <a:pt x="10" y="31"/>
                  </a:cubicBezTo>
                  <a:cubicBezTo>
                    <a:pt x="10" y="27"/>
                    <a:pt x="11" y="22"/>
                    <a:pt x="12" y="18"/>
                  </a:cubicBezTo>
                  <a:cubicBezTo>
                    <a:pt x="15" y="12"/>
                    <a:pt x="21" y="9"/>
                    <a:pt x="26" y="9"/>
                  </a:cubicBezTo>
                  <a:cubicBezTo>
                    <a:pt x="31" y="9"/>
                    <a:pt x="37" y="12"/>
                    <a:pt x="40" y="18"/>
                  </a:cubicBezTo>
                  <a:cubicBezTo>
                    <a:pt x="42" y="22"/>
                    <a:pt x="43" y="27"/>
                    <a:pt x="43" y="31"/>
                  </a:cubicBezTo>
                  <a:cubicBezTo>
                    <a:pt x="43" y="35"/>
                    <a:pt x="42" y="39"/>
                    <a:pt x="40" y="44"/>
                  </a:cubicBezTo>
                  <a:cubicBezTo>
                    <a:pt x="37"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0" name="Freeform 104"/>
            <p:cNvSpPr>
              <a:spLocks/>
            </p:cNvSpPr>
            <p:nvPr/>
          </p:nvSpPr>
          <p:spPr bwMode="auto">
            <a:xfrm>
              <a:off x="2263613" y="2733456"/>
              <a:ext cx="62202" cy="80819"/>
            </a:xfrm>
            <a:custGeom>
              <a:avLst/>
              <a:gdLst>
                <a:gd name="T0" fmla="*/ 97 w 45"/>
                <a:gd name="T1" fmla="*/ 2 h 59"/>
                <a:gd name="T2" fmla="*/ 97 w 45"/>
                <a:gd name="T3" fmla="*/ 82 h 59"/>
                <a:gd name="T4" fmla="*/ 170 w 45"/>
                <a:gd name="T5" fmla="*/ 3 h 59"/>
                <a:gd name="T6" fmla="*/ 308 w 45"/>
                <a:gd name="T7" fmla="*/ 0 h 59"/>
                <a:gd name="T8" fmla="*/ 396 w 45"/>
                <a:gd name="T9" fmla="*/ 2 h 59"/>
                <a:gd name="T10" fmla="*/ 520 w 45"/>
                <a:gd name="T11" fmla="*/ 145 h 59"/>
                <a:gd name="T12" fmla="*/ 520 w 45"/>
                <a:gd name="T13" fmla="*/ 548 h 59"/>
                <a:gd name="T14" fmla="*/ 396 w 45"/>
                <a:gd name="T15" fmla="*/ 548 h 59"/>
                <a:gd name="T16" fmla="*/ 396 w 45"/>
                <a:gd name="T17" fmla="*/ 176 h 59"/>
                <a:gd name="T18" fmla="*/ 280 w 45"/>
                <a:gd name="T19" fmla="*/ 74 h 59"/>
                <a:gd name="T20" fmla="*/ 97 w 45"/>
                <a:gd name="T21" fmla="*/ 268 h 59"/>
                <a:gd name="T22" fmla="*/ 97 w 45"/>
                <a:gd name="T23" fmla="*/ 548 h 59"/>
                <a:gd name="T24" fmla="*/ 0 w 45"/>
                <a:gd name="T25" fmla="*/ 548 h 59"/>
                <a:gd name="T26" fmla="*/ 0 w 45"/>
                <a:gd name="T27" fmla="*/ 2 h 59"/>
                <a:gd name="T28" fmla="*/ 97 w 45"/>
                <a:gd name="T29" fmla="*/ 2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9"/>
                <a:gd name="T47" fmla="*/ 45 w 45"/>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9">
                  <a:moveTo>
                    <a:pt x="9" y="2"/>
                  </a:moveTo>
                  <a:cubicBezTo>
                    <a:pt x="9" y="9"/>
                    <a:pt x="9" y="9"/>
                    <a:pt x="9" y="9"/>
                  </a:cubicBezTo>
                  <a:cubicBezTo>
                    <a:pt x="11" y="6"/>
                    <a:pt x="13" y="4"/>
                    <a:pt x="15" y="3"/>
                  </a:cubicBezTo>
                  <a:cubicBezTo>
                    <a:pt x="18" y="1"/>
                    <a:pt x="23"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8"/>
                    <a:pt x="25" y="8"/>
                  </a:cubicBezTo>
                  <a:cubicBezTo>
                    <a:pt x="17" y="8"/>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1" name="Freeform 105"/>
            <p:cNvSpPr>
              <a:spLocks noEditPoints="1"/>
            </p:cNvSpPr>
            <p:nvPr/>
          </p:nvSpPr>
          <p:spPr bwMode="auto">
            <a:xfrm>
              <a:off x="2340743" y="2733456"/>
              <a:ext cx="74642" cy="84549"/>
            </a:xfrm>
            <a:custGeom>
              <a:avLst/>
              <a:gdLst>
                <a:gd name="T0" fmla="*/ 362 w 55"/>
                <a:gd name="T1" fmla="*/ 95 h 62"/>
                <a:gd name="T2" fmla="*/ 256 w 55"/>
                <a:gd name="T3" fmla="*/ 1 h 62"/>
                <a:gd name="T4" fmla="*/ 176 w 55"/>
                <a:gd name="T5" fmla="*/ 0 h 62"/>
                <a:gd name="T6" fmla="*/ 97 w 55"/>
                <a:gd name="T7" fmla="*/ 3 h 62"/>
                <a:gd name="T8" fmla="*/ 4 w 55"/>
                <a:gd name="T9" fmla="*/ 114 h 62"/>
                <a:gd name="T10" fmla="*/ 4 w 55"/>
                <a:gd name="T11" fmla="*/ 160 h 62"/>
                <a:gd name="T12" fmla="*/ 82 w 55"/>
                <a:gd name="T13" fmla="*/ 160 h 62"/>
                <a:gd name="T14" fmla="*/ 166 w 55"/>
                <a:gd name="T15" fmla="*/ 66 h 62"/>
                <a:gd name="T16" fmla="*/ 291 w 55"/>
                <a:gd name="T17" fmla="*/ 114 h 62"/>
                <a:gd name="T18" fmla="*/ 291 w 55"/>
                <a:gd name="T19" fmla="*/ 175 h 62"/>
                <a:gd name="T20" fmla="*/ 249 w 55"/>
                <a:gd name="T21" fmla="*/ 211 h 62"/>
                <a:gd name="T22" fmla="*/ 89 w 55"/>
                <a:gd name="T23" fmla="*/ 239 h 62"/>
                <a:gd name="T24" fmla="*/ 1 w 55"/>
                <a:gd name="T25" fmla="*/ 372 h 62"/>
                <a:gd name="T26" fmla="*/ 152 w 55"/>
                <a:gd name="T27" fmla="*/ 525 h 62"/>
                <a:gd name="T28" fmla="*/ 291 w 55"/>
                <a:gd name="T29" fmla="*/ 447 h 62"/>
                <a:gd name="T30" fmla="*/ 346 w 55"/>
                <a:gd name="T31" fmla="*/ 525 h 62"/>
                <a:gd name="T32" fmla="*/ 404 w 55"/>
                <a:gd name="T33" fmla="*/ 506 h 62"/>
                <a:gd name="T34" fmla="*/ 404 w 55"/>
                <a:gd name="T35" fmla="*/ 450 h 62"/>
                <a:gd name="T36" fmla="*/ 362 w 55"/>
                <a:gd name="T37" fmla="*/ 420 h 62"/>
                <a:gd name="T38" fmla="*/ 362 w 55"/>
                <a:gd name="T39" fmla="*/ 95 h 62"/>
                <a:gd name="T40" fmla="*/ 291 w 55"/>
                <a:gd name="T41" fmla="*/ 345 h 62"/>
                <a:gd name="T42" fmla="*/ 152 w 55"/>
                <a:gd name="T43" fmla="*/ 450 h 62"/>
                <a:gd name="T44" fmla="*/ 75 w 55"/>
                <a:gd name="T45" fmla="*/ 372 h 62"/>
                <a:gd name="T46" fmla="*/ 116 w 55"/>
                <a:gd name="T47" fmla="*/ 304 h 62"/>
                <a:gd name="T48" fmla="*/ 291 w 55"/>
                <a:gd name="T49" fmla="*/ 259 h 62"/>
                <a:gd name="T50" fmla="*/ 291 w 55"/>
                <a:gd name="T51" fmla="*/ 345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49" y="12"/>
                  </a:moveTo>
                  <a:cubicBezTo>
                    <a:pt x="48" y="7"/>
                    <a:pt x="42" y="3"/>
                    <a:pt x="35" y="1"/>
                  </a:cubicBezTo>
                  <a:cubicBezTo>
                    <a:pt x="32" y="0"/>
                    <a:pt x="28" y="0"/>
                    <a:pt x="24" y="0"/>
                  </a:cubicBezTo>
                  <a:cubicBezTo>
                    <a:pt x="20" y="1"/>
                    <a:pt x="17" y="1"/>
                    <a:pt x="14" y="3"/>
                  </a:cubicBezTo>
                  <a:cubicBezTo>
                    <a:pt x="8" y="6"/>
                    <a:pt x="5" y="11"/>
                    <a:pt x="4" y="14"/>
                  </a:cubicBezTo>
                  <a:cubicBezTo>
                    <a:pt x="4" y="19"/>
                    <a:pt x="4" y="19"/>
                    <a:pt x="4" y="19"/>
                  </a:cubicBezTo>
                  <a:cubicBezTo>
                    <a:pt x="12" y="19"/>
                    <a:pt x="12" y="19"/>
                    <a:pt x="12" y="19"/>
                  </a:cubicBezTo>
                  <a:cubicBezTo>
                    <a:pt x="13" y="16"/>
                    <a:pt x="13" y="9"/>
                    <a:pt x="23" y="8"/>
                  </a:cubicBezTo>
                  <a:cubicBezTo>
                    <a:pt x="29" y="8"/>
                    <a:pt x="38" y="10"/>
                    <a:pt x="39" y="14"/>
                  </a:cubicBezTo>
                  <a:cubicBezTo>
                    <a:pt x="39" y="21"/>
                    <a:pt x="39" y="21"/>
                    <a:pt x="39" y="21"/>
                  </a:cubicBezTo>
                  <a:cubicBezTo>
                    <a:pt x="39" y="24"/>
                    <a:pt x="36" y="25"/>
                    <a:pt x="34" y="25"/>
                  </a:cubicBezTo>
                  <a:cubicBezTo>
                    <a:pt x="29" y="27"/>
                    <a:pt x="24" y="26"/>
                    <a:pt x="13" y="29"/>
                  </a:cubicBezTo>
                  <a:cubicBezTo>
                    <a:pt x="7" y="30"/>
                    <a:pt x="2" y="34"/>
                    <a:pt x="1" y="44"/>
                  </a:cubicBezTo>
                  <a:cubicBezTo>
                    <a:pt x="0" y="55"/>
                    <a:pt x="8" y="62"/>
                    <a:pt x="21" y="62"/>
                  </a:cubicBezTo>
                  <a:cubicBezTo>
                    <a:pt x="30" y="61"/>
                    <a:pt x="35" y="57"/>
                    <a:pt x="39" y="53"/>
                  </a:cubicBezTo>
                  <a:cubicBezTo>
                    <a:pt x="40" y="57"/>
                    <a:pt x="43" y="60"/>
                    <a:pt x="47" y="62"/>
                  </a:cubicBezTo>
                  <a:cubicBezTo>
                    <a:pt x="55" y="61"/>
                    <a:pt x="55" y="61"/>
                    <a:pt x="55" y="61"/>
                  </a:cubicBezTo>
                  <a:cubicBezTo>
                    <a:pt x="55" y="54"/>
                    <a:pt x="55" y="54"/>
                    <a:pt x="55" y="54"/>
                  </a:cubicBezTo>
                  <a:cubicBezTo>
                    <a:pt x="52" y="55"/>
                    <a:pt x="49" y="53"/>
                    <a:pt x="49" y="51"/>
                  </a:cubicBezTo>
                  <a:cubicBezTo>
                    <a:pt x="49" y="12"/>
                    <a:pt x="49" y="12"/>
                    <a:pt x="49" y="12"/>
                  </a:cubicBezTo>
                  <a:moveTo>
                    <a:pt x="39" y="42"/>
                  </a:moveTo>
                  <a:cubicBezTo>
                    <a:pt x="39" y="44"/>
                    <a:pt x="33" y="54"/>
                    <a:pt x="21" y="54"/>
                  </a:cubicBezTo>
                  <a:cubicBezTo>
                    <a:pt x="16" y="54"/>
                    <a:pt x="10" y="51"/>
                    <a:pt x="11" y="44"/>
                  </a:cubicBezTo>
                  <a:cubicBezTo>
                    <a:pt x="11" y="40"/>
                    <a:pt x="14" y="37"/>
                    <a:pt x="16" y="36"/>
                  </a:cubicBezTo>
                  <a:cubicBezTo>
                    <a:pt x="21" y="34"/>
                    <a:pt x="32" y="34"/>
                    <a:pt x="39" y="31"/>
                  </a:cubicBezTo>
                  <a:lnTo>
                    <a:pt x="39" y="42"/>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2" name="Rectangle 106"/>
            <p:cNvSpPr>
              <a:spLocks noChangeArrowheads="1"/>
            </p:cNvSpPr>
            <p:nvPr/>
          </p:nvSpPr>
          <p:spPr bwMode="auto">
            <a:xfrm>
              <a:off x="2429069" y="2706102"/>
              <a:ext cx="12440" cy="108173"/>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43" name="Freeform 107"/>
            <p:cNvSpPr>
              <a:spLocks/>
            </p:cNvSpPr>
            <p:nvPr/>
          </p:nvSpPr>
          <p:spPr bwMode="auto">
            <a:xfrm>
              <a:off x="2499979" y="2703615"/>
              <a:ext cx="92058" cy="114389"/>
            </a:xfrm>
            <a:custGeom>
              <a:avLst/>
              <a:gdLst>
                <a:gd name="T0" fmla="*/ 391 w 68"/>
                <a:gd name="T1" fmla="*/ 212 h 84"/>
                <a:gd name="T2" fmla="*/ 350 w 68"/>
                <a:gd name="T3" fmla="*/ 138 h 84"/>
                <a:gd name="T4" fmla="*/ 245 w 68"/>
                <a:gd name="T5" fmla="*/ 71 h 84"/>
                <a:gd name="T6" fmla="*/ 126 w 68"/>
                <a:gd name="T7" fmla="*/ 138 h 84"/>
                <a:gd name="T8" fmla="*/ 69 w 68"/>
                <a:gd name="T9" fmla="*/ 342 h 84"/>
                <a:gd name="T10" fmla="*/ 126 w 68"/>
                <a:gd name="T11" fmla="*/ 541 h 84"/>
                <a:gd name="T12" fmla="*/ 245 w 68"/>
                <a:gd name="T13" fmla="*/ 594 h 84"/>
                <a:gd name="T14" fmla="*/ 350 w 68"/>
                <a:gd name="T15" fmla="*/ 541 h 84"/>
                <a:gd name="T16" fmla="*/ 408 w 68"/>
                <a:gd name="T17" fmla="*/ 413 h 84"/>
                <a:gd name="T18" fmla="*/ 478 w 68"/>
                <a:gd name="T19" fmla="*/ 413 h 84"/>
                <a:gd name="T20" fmla="*/ 397 w 68"/>
                <a:gd name="T21" fmla="*/ 602 h 84"/>
                <a:gd name="T22" fmla="*/ 245 w 68"/>
                <a:gd name="T23" fmla="*/ 690 h 84"/>
                <a:gd name="T24" fmla="*/ 89 w 68"/>
                <a:gd name="T25" fmla="*/ 602 h 84"/>
                <a:gd name="T26" fmla="*/ 0 w 68"/>
                <a:gd name="T27" fmla="*/ 342 h 84"/>
                <a:gd name="T28" fmla="*/ 89 w 68"/>
                <a:gd name="T29" fmla="*/ 65 h 84"/>
                <a:gd name="T30" fmla="*/ 245 w 68"/>
                <a:gd name="T31" fmla="*/ 0 h 84"/>
                <a:gd name="T32" fmla="*/ 397 w 68"/>
                <a:gd name="T33" fmla="*/ 65 h 84"/>
                <a:gd name="T34" fmla="*/ 470 w 68"/>
                <a:gd name="T35" fmla="*/ 212 h 84"/>
                <a:gd name="T36" fmla="*/ 391 w 68"/>
                <a:gd name="T37" fmla="*/ 21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84"/>
                <a:gd name="T59" fmla="*/ 68 w 68"/>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84">
                  <a:moveTo>
                    <a:pt x="56" y="26"/>
                  </a:moveTo>
                  <a:cubicBezTo>
                    <a:pt x="55" y="23"/>
                    <a:pt x="53" y="19"/>
                    <a:pt x="51" y="17"/>
                  </a:cubicBezTo>
                  <a:cubicBezTo>
                    <a:pt x="47" y="12"/>
                    <a:pt x="41" y="9"/>
                    <a:pt x="35" y="9"/>
                  </a:cubicBezTo>
                  <a:cubicBezTo>
                    <a:pt x="29" y="9"/>
                    <a:pt x="22" y="12"/>
                    <a:pt x="18" y="17"/>
                  </a:cubicBezTo>
                  <a:cubicBezTo>
                    <a:pt x="13" y="23"/>
                    <a:pt x="10" y="32"/>
                    <a:pt x="10" y="42"/>
                  </a:cubicBezTo>
                  <a:cubicBezTo>
                    <a:pt x="10" y="52"/>
                    <a:pt x="13" y="61"/>
                    <a:pt x="18" y="67"/>
                  </a:cubicBezTo>
                  <a:cubicBezTo>
                    <a:pt x="22" y="72"/>
                    <a:pt x="29" y="74"/>
                    <a:pt x="35" y="74"/>
                  </a:cubicBezTo>
                  <a:cubicBezTo>
                    <a:pt x="41" y="74"/>
                    <a:pt x="47" y="72"/>
                    <a:pt x="51" y="67"/>
                  </a:cubicBezTo>
                  <a:cubicBezTo>
                    <a:pt x="54" y="63"/>
                    <a:pt x="57" y="58"/>
                    <a:pt x="58" y="52"/>
                  </a:cubicBezTo>
                  <a:cubicBezTo>
                    <a:pt x="68" y="52"/>
                    <a:pt x="68" y="52"/>
                    <a:pt x="68" y="52"/>
                  </a:cubicBezTo>
                  <a:cubicBezTo>
                    <a:pt x="67" y="60"/>
                    <a:pt x="63" y="69"/>
                    <a:pt x="57" y="75"/>
                  </a:cubicBezTo>
                  <a:cubicBezTo>
                    <a:pt x="53" y="79"/>
                    <a:pt x="44" y="83"/>
                    <a:pt x="35" y="84"/>
                  </a:cubicBezTo>
                  <a:cubicBezTo>
                    <a:pt x="25" y="83"/>
                    <a:pt x="16" y="79"/>
                    <a:pt x="13" y="75"/>
                  </a:cubicBezTo>
                  <a:cubicBezTo>
                    <a:pt x="3" y="67"/>
                    <a:pt x="0" y="53"/>
                    <a:pt x="0" y="42"/>
                  </a:cubicBezTo>
                  <a:cubicBezTo>
                    <a:pt x="0" y="31"/>
                    <a:pt x="3" y="17"/>
                    <a:pt x="13" y="8"/>
                  </a:cubicBezTo>
                  <a:cubicBezTo>
                    <a:pt x="16" y="5"/>
                    <a:pt x="25" y="0"/>
                    <a:pt x="35" y="0"/>
                  </a:cubicBezTo>
                  <a:cubicBezTo>
                    <a:pt x="44" y="0"/>
                    <a:pt x="53" y="5"/>
                    <a:pt x="57" y="8"/>
                  </a:cubicBezTo>
                  <a:cubicBezTo>
                    <a:pt x="62" y="13"/>
                    <a:pt x="65" y="20"/>
                    <a:pt x="67" y="26"/>
                  </a:cubicBezTo>
                  <a:cubicBezTo>
                    <a:pt x="56" y="26"/>
                    <a:pt x="56" y="26"/>
                    <a:pt x="56"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4" name="Freeform 108"/>
            <p:cNvSpPr>
              <a:spLocks noEditPoints="1"/>
            </p:cNvSpPr>
            <p:nvPr/>
          </p:nvSpPr>
          <p:spPr bwMode="auto">
            <a:xfrm>
              <a:off x="2604477" y="2733456"/>
              <a:ext cx="70910" cy="84549"/>
            </a:xfrm>
            <a:custGeom>
              <a:avLst/>
              <a:gdLst>
                <a:gd name="T0" fmla="*/ 5 w 52"/>
                <a:gd name="T1" fmla="*/ 415 h 62"/>
                <a:gd name="T2" fmla="*/ 216 w 52"/>
                <a:gd name="T3" fmla="*/ 525 h 62"/>
                <a:gd name="T4" fmla="*/ 395 w 52"/>
                <a:gd name="T5" fmla="*/ 415 h 62"/>
                <a:gd name="T6" fmla="*/ 433 w 52"/>
                <a:gd name="T7" fmla="*/ 259 h 62"/>
                <a:gd name="T8" fmla="*/ 395 w 52"/>
                <a:gd name="T9" fmla="*/ 87 h 62"/>
                <a:gd name="T10" fmla="*/ 216 w 52"/>
                <a:gd name="T11" fmla="*/ 0 h 62"/>
                <a:gd name="T12" fmla="*/ 5 w 52"/>
                <a:gd name="T13" fmla="*/ 87 h 62"/>
                <a:gd name="T14" fmla="*/ 0 w 52"/>
                <a:gd name="T15" fmla="*/ 259 h 62"/>
                <a:gd name="T16" fmla="*/ 5 w 52"/>
                <a:gd name="T17" fmla="*/ 415 h 62"/>
                <a:gd name="T18" fmla="*/ 216 w 52"/>
                <a:gd name="T19" fmla="*/ 439 h 62"/>
                <a:gd name="T20" fmla="*/ 104 w 52"/>
                <a:gd name="T21" fmla="*/ 372 h 62"/>
                <a:gd name="T22" fmla="*/ 79 w 52"/>
                <a:gd name="T23" fmla="*/ 259 h 62"/>
                <a:gd name="T24" fmla="*/ 95 w 52"/>
                <a:gd name="T25" fmla="*/ 150 h 62"/>
                <a:gd name="T26" fmla="*/ 216 w 52"/>
                <a:gd name="T27" fmla="*/ 72 h 62"/>
                <a:gd name="T28" fmla="*/ 334 w 52"/>
                <a:gd name="T29" fmla="*/ 150 h 62"/>
                <a:gd name="T30" fmla="*/ 360 w 52"/>
                <a:gd name="T31" fmla="*/ 259 h 62"/>
                <a:gd name="T32" fmla="*/ 334 w 52"/>
                <a:gd name="T33" fmla="*/ 372 h 62"/>
                <a:gd name="T34" fmla="*/ 216 w 52"/>
                <a:gd name="T35" fmla="*/ 439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2"/>
                <a:gd name="T56" fmla="*/ 52 w 5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2">
                  <a:moveTo>
                    <a:pt x="5" y="50"/>
                  </a:moveTo>
                  <a:cubicBezTo>
                    <a:pt x="10" y="58"/>
                    <a:pt x="18" y="62"/>
                    <a:pt x="26" y="62"/>
                  </a:cubicBezTo>
                  <a:cubicBezTo>
                    <a:pt x="34" y="62"/>
                    <a:pt x="43" y="58"/>
                    <a:pt x="47" y="50"/>
                  </a:cubicBezTo>
                  <a:cubicBezTo>
                    <a:pt x="51" y="45"/>
                    <a:pt x="52" y="38"/>
                    <a:pt x="52" y="31"/>
                  </a:cubicBezTo>
                  <a:cubicBezTo>
                    <a:pt x="52" y="24"/>
                    <a:pt x="51" y="17"/>
                    <a:pt x="47" y="11"/>
                  </a:cubicBezTo>
                  <a:cubicBezTo>
                    <a:pt x="43" y="3"/>
                    <a:pt x="34" y="0"/>
                    <a:pt x="26" y="0"/>
                  </a:cubicBezTo>
                  <a:cubicBezTo>
                    <a:pt x="18" y="0"/>
                    <a:pt x="10" y="3"/>
                    <a:pt x="5" y="11"/>
                  </a:cubicBezTo>
                  <a:cubicBezTo>
                    <a:pt x="1" y="17"/>
                    <a:pt x="0" y="24"/>
                    <a:pt x="0" y="31"/>
                  </a:cubicBezTo>
                  <a:cubicBezTo>
                    <a:pt x="0" y="38"/>
                    <a:pt x="1" y="45"/>
                    <a:pt x="5" y="50"/>
                  </a:cubicBezTo>
                  <a:moveTo>
                    <a:pt x="26" y="52"/>
                  </a:moveTo>
                  <a:cubicBezTo>
                    <a:pt x="21" y="52"/>
                    <a:pt x="15" y="50"/>
                    <a:pt x="13" y="44"/>
                  </a:cubicBezTo>
                  <a:cubicBezTo>
                    <a:pt x="11" y="39"/>
                    <a:pt x="10" y="35"/>
                    <a:pt x="10" y="31"/>
                  </a:cubicBezTo>
                  <a:cubicBezTo>
                    <a:pt x="10" y="27"/>
                    <a:pt x="11" y="22"/>
                    <a:pt x="12" y="18"/>
                  </a:cubicBezTo>
                  <a:cubicBezTo>
                    <a:pt x="15" y="12"/>
                    <a:pt x="21" y="9"/>
                    <a:pt x="26" y="9"/>
                  </a:cubicBezTo>
                  <a:cubicBezTo>
                    <a:pt x="31" y="9"/>
                    <a:pt x="37" y="12"/>
                    <a:pt x="40" y="18"/>
                  </a:cubicBezTo>
                  <a:cubicBezTo>
                    <a:pt x="41" y="22"/>
                    <a:pt x="43" y="27"/>
                    <a:pt x="43" y="31"/>
                  </a:cubicBezTo>
                  <a:cubicBezTo>
                    <a:pt x="43" y="35"/>
                    <a:pt x="41" y="39"/>
                    <a:pt x="40" y="44"/>
                  </a:cubicBezTo>
                  <a:cubicBezTo>
                    <a:pt x="37"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5" name="Freeform 109"/>
            <p:cNvSpPr>
              <a:spLocks/>
            </p:cNvSpPr>
            <p:nvPr/>
          </p:nvSpPr>
          <p:spPr bwMode="auto">
            <a:xfrm>
              <a:off x="2692803" y="2733456"/>
              <a:ext cx="103255" cy="80819"/>
            </a:xfrm>
            <a:custGeom>
              <a:avLst/>
              <a:gdLst>
                <a:gd name="T0" fmla="*/ 0 w 75"/>
                <a:gd name="T1" fmla="*/ 2 h 59"/>
                <a:gd name="T2" fmla="*/ 84 w 75"/>
                <a:gd name="T3" fmla="*/ 2 h 59"/>
                <a:gd name="T4" fmla="*/ 84 w 75"/>
                <a:gd name="T5" fmla="*/ 82 h 59"/>
                <a:gd name="T6" fmla="*/ 154 w 75"/>
                <a:gd name="T7" fmla="*/ 2 h 59"/>
                <a:gd name="T8" fmla="*/ 269 w 75"/>
                <a:gd name="T9" fmla="*/ 0 h 59"/>
                <a:gd name="T10" fmla="*/ 365 w 75"/>
                <a:gd name="T11" fmla="*/ 2 h 59"/>
                <a:gd name="T12" fmla="*/ 421 w 75"/>
                <a:gd name="T13" fmla="*/ 82 h 59"/>
                <a:gd name="T14" fmla="*/ 510 w 75"/>
                <a:gd name="T15" fmla="*/ 2 h 59"/>
                <a:gd name="T16" fmla="*/ 585 w 75"/>
                <a:gd name="T17" fmla="*/ 0 h 59"/>
                <a:gd name="T18" fmla="*/ 699 w 75"/>
                <a:gd name="T19" fmla="*/ 2 h 59"/>
                <a:gd name="T20" fmla="*/ 774 w 75"/>
                <a:gd name="T21" fmla="*/ 132 h 59"/>
                <a:gd name="T22" fmla="*/ 774 w 75"/>
                <a:gd name="T23" fmla="*/ 548 h 59"/>
                <a:gd name="T24" fmla="*/ 691 w 75"/>
                <a:gd name="T25" fmla="*/ 548 h 59"/>
                <a:gd name="T26" fmla="*/ 691 w 75"/>
                <a:gd name="T27" fmla="*/ 165 h 59"/>
                <a:gd name="T28" fmla="*/ 571 w 75"/>
                <a:gd name="T29" fmla="*/ 74 h 59"/>
                <a:gd name="T30" fmla="*/ 423 w 75"/>
                <a:gd name="T31" fmla="*/ 182 h 59"/>
                <a:gd name="T32" fmla="*/ 423 w 75"/>
                <a:gd name="T33" fmla="*/ 548 h 59"/>
                <a:gd name="T34" fmla="*/ 343 w 75"/>
                <a:gd name="T35" fmla="*/ 548 h 59"/>
                <a:gd name="T36" fmla="*/ 343 w 75"/>
                <a:gd name="T37" fmla="*/ 165 h 59"/>
                <a:gd name="T38" fmla="*/ 229 w 75"/>
                <a:gd name="T39" fmla="*/ 74 h 59"/>
                <a:gd name="T40" fmla="*/ 84 w 75"/>
                <a:gd name="T41" fmla="*/ 201 h 59"/>
                <a:gd name="T42" fmla="*/ 84 w 75"/>
                <a:gd name="T43" fmla="*/ 548 h 59"/>
                <a:gd name="T44" fmla="*/ 0 w 75"/>
                <a:gd name="T45" fmla="*/ 548 h 59"/>
                <a:gd name="T46" fmla="*/ 0 w 75"/>
                <a:gd name="T47" fmla="*/ 2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
                <a:gd name="T73" fmla="*/ 0 h 59"/>
                <a:gd name="T74" fmla="*/ 75 w 75"/>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 h="59">
                  <a:moveTo>
                    <a:pt x="0" y="2"/>
                  </a:moveTo>
                  <a:cubicBezTo>
                    <a:pt x="9" y="2"/>
                    <a:pt x="9" y="2"/>
                    <a:pt x="9" y="2"/>
                  </a:cubicBezTo>
                  <a:cubicBezTo>
                    <a:pt x="9" y="9"/>
                    <a:pt x="9" y="9"/>
                    <a:pt x="9" y="9"/>
                  </a:cubicBezTo>
                  <a:cubicBezTo>
                    <a:pt x="10" y="7"/>
                    <a:pt x="12" y="4"/>
                    <a:pt x="15" y="2"/>
                  </a:cubicBezTo>
                  <a:cubicBezTo>
                    <a:pt x="17" y="1"/>
                    <a:pt x="21" y="0"/>
                    <a:pt x="26" y="0"/>
                  </a:cubicBezTo>
                  <a:cubicBezTo>
                    <a:pt x="29" y="0"/>
                    <a:pt x="32" y="0"/>
                    <a:pt x="35" y="2"/>
                  </a:cubicBezTo>
                  <a:cubicBezTo>
                    <a:pt x="37" y="4"/>
                    <a:pt x="39" y="5"/>
                    <a:pt x="41" y="9"/>
                  </a:cubicBezTo>
                  <a:cubicBezTo>
                    <a:pt x="43" y="6"/>
                    <a:pt x="45" y="3"/>
                    <a:pt x="49" y="2"/>
                  </a:cubicBezTo>
                  <a:cubicBezTo>
                    <a:pt x="51" y="1"/>
                    <a:pt x="55" y="0"/>
                    <a:pt x="57" y="0"/>
                  </a:cubicBezTo>
                  <a:cubicBezTo>
                    <a:pt x="61" y="0"/>
                    <a:pt x="65" y="0"/>
                    <a:pt x="68" y="2"/>
                  </a:cubicBezTo>
                  <a:cubicBezTo>
                    <a:pt x="71" y="4"/>
                    <a:pt x="75" y="9"/>
                    <a:pt x="75" y="14"/>
                  </a:cubicBezTo>
                  <a:cubicBezTo>
                    <a:pt x="75" y="59"/>
                    <a:pt x="75" y="59"/>
                    <a:pt x="75" y="59"/>
                  </a:cubicBezTo>
                  <a:cubicBezTo>
                    <a:pt x="66" y="59"/>
                    <a:pt x="66" y="59"/>
                    <a:pt x="66" y="59"/>
                  </a:cubicBezTo>
                  <a:cubicBezTo>
                    <a:pt x="66" y="18"/>
                    <a:pt x="66" y="18"/>
                    <a:pt x="66" y="18"/>
                  </a:cubicBezTo>
                  <a:cubicBezTo>
                    <a:pt x="65" y="11"/>
                    <a:pt x="61" y="8"/>
                    <a:pt x="55" y="8"/>
                  </a:cubicBezTo>
                  <a:cubicBezTo>
                    <a:pt x="47" y="8"/>
                    <a:pt x="43" y="14"/>
                    <a:pt x="42" y="20"/>
                  </a:cubicBezTo>
                  <a:cubicBezTo>
                    <a:pt x="42" y="59"/>
                    <a:pt x="42" y="59"/>
                    <a:pt x="42" y="59"/>
                  </a:cubicBezTo>
                  <a:cubicBezTo>
                    <a:pt x="33" y="59"/>
                    <a:pt x="33" y="59"/>
                    <a:pt x="33" y="59"/>
                  </a:cubicBezTo>
                  <a:cubicBezTo>
                    <a:pt x="33" y="18"/>
                    <a:pt x="33" y="18"/>
                    <a:pt x="33" y="18"/>
                  </a:cubicBezTo>
                  <a:cubicBezTo>
                    <a:pt x="32" y="10"/>
                    <a:pt x="27" y="8"/>
                    <a:pt x="22" y="8"/>
                  </a:cubicBezTo>
                  <a:cubicBezTo>
                    <a:pt x="15" y="8"/>
                    <a:pt x="9" y="14"/>
                    <a:pt x="9" y="22"/>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6" name="Freeform 110"/>
            <p:cNvSpPr>
              <a:spLocks/>
            </p:cNvSpPr>
            <p:nvPr/>
          </p:nvSpPr>
          <p:spPr bwMode="auto">
            <a:xfrm>
              <a:off x="2815962" y="2733456"/>
              <a:ext cx="103255" cy="80819"/>
            </a:xfrm>
            <a:custGeom>
              <a:avLst/>
              <a:gdLst>
                <a:gd name="T0" fmla="*/ 0 w 76"/>
                <a:gd name="T1" fmla="*/ 2 h 59"/>
                <a:gd name="T2" fmla="*/ 72 w 76"/>
                <a:gd name="T3" fmla="*/ 2 h 59"/>
                <a:gd name="T4" fmla="*/ 72 w 76"/>
                <a:gd name="T5" fmla="*/ 82 h 59"/>
                <a:gd name="T6" fmla="*/ 122 w 76"/>
                <a:gd name="T7" fmla="*/ 2 h 59"/>
                <a:gd name="T8" fmla="*/ 197 w 76"/>
                <a:gd name="T9" fmla="*/ 0 h 59"/>
                <a:gd name="T10" fmla="*/ 277 w 76"/>
                <a:gd name="T11" fmla="*/ 2 h 59"/>
                <a:gd name="T12" fmla="*/ 321 w 76"/>
                <a:gd name="T13" fmla="*/ 82 h 59"/>
                <a:gd name="T14" fmla="*/ 383 w 76"/>
                <a:gd name="T15" fmla="*/ 2 h 59"/>
                <a:gd name="T16" fmla="*/ 439 w 76"/>
                <a:gd name="T17" fmla="*/ 0 h 59"/>
                <a:gd name="T18" fmla="*/ 521 w 76"/>
                <a:gd name="T19" fmla="*/ 2 h 59"/>
                <a:gd name="T20" fmla="*/ 574 w 76"/>
                <a:gd name="T21" fmla="*/ 132 h 59"/>
                <a:gd name="T22" fmla="*/ 574 w 76"/>
                <a:gd name="T23" fmla="*/ 548 h 59"/>
                <a:gd name="T24" fmla="*/ 513 w 76"/>
                <a:gd name="T25" fmla="*/ 548 h 59"/>
                <a:gd name="T26" fmla="*/ 513 w 76"/>
                <a:gd name="T27" fmla="*/ 165 h 59"/>
                <a:gd name="T28" fmla="*/ 430 w 76"/>
                <a:gd name="T29" fmla="*/ 74 h 59"/>
                <a:gd name="T30" fmla="*/ 331 w 76"/>
                <a:gd name="T31" fmla="*/ 182 h 59"/>
                <a:gd name="T32" fmla="*/ 331 w 76"/>
                <a:gd name="T33" fmla="*/ 548 h 59"/>
                <a:gd name="T34" fmla="*/ 257 w 76"/>
                <a:gd name="T35" fmla="*/ 548 h 59"/>
                <a:gd name="T36" fmla="*/ 257 w 76"/>
                <a:gd name="T37" fmla="*/ 165 h 59"/>
                <a:gd name="T38" fmla="*/ 173 w 76"/>
                <a:gd name="T39" fmla="*/ 74 h 59"/>
                <a:gd name="T40" fmla="*/ 72 w 76"/>
                <a:gd name="T41" fmla="*/ 201 h 59"/>
                <a:gd name="T42" fmla="*/ 72 w 76"/>
                <a:gd name="T43" fmla="*/ 548 h 59"/>
                <a:gd name="T44" fmla="*/ 0 w 76"/>
                <a:gd name="T45" fmla="*/ 548 h 59"/>
                <a:gd name="T46" fmla="*/ 0 w 76"/>
                <a:gd name="T47" fmla="*/ 2 h 5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6"/>
                <a:gd name="T73" fmla="*/ 0 h 59"/>
                <a:gd name="T74" fmla="*/ 76 w 76"/>
                <a:gd name="T75" fmla="*/ 59 h 5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6" h="59">
                  <a:moveTo>
                    <a:pt x="0" y="2"/>
                  </a:moveTo>
                  <a:cubicBezTo>
                    <a:pt x="10" y="2"/>
                    <a:pt x="10" y="2"/>
                    <a:pt x="10" y="2"/>
                  </a:cubicBezTo>
                  <a:cubicBezTo>
                    <a:pt x="10" y="9"/>
                    <a:pt x="10" y="9"/>
                    <a:pt x="10" y="9"/>
                  </a:cubicBezTo>
                  <a:cubicBezTo>
                    <a:pt x="11" y="7"/>
                    <a:pt x="13" y="4"/>
                    <a:pt x="16" y="2"/>
                  </a:cubicBezTo>
                  <a:cubicBezTo>
                    <a:pt x="18" y="1"/>
                    <a:pt x="22" y="0"/>
                    <a:pt x="26" y="0"/>
                  </a:cubicBezTo>
                  <a:cubicBezTo>
                    <a:pt x="30" y="0"/>
                    <a:pt x="33" y="0"/>
                    <a:pt x="36" y="2"/>
                  </a:cubicBezTo>
                  <a:cubicBezTo>
                    <a:pt x="38" y="4"/>
                    <a:pt x="40" y="5"/>
                    <a:pt x="42" y="9"/>
                  </a:cubicBezTo>
                  <a:cubicBezTo>
                    <a:pt x="44" y="6"/>
                    <a:pt x="46" y="3"/>
                    <a:pt x="50" y="2"/>
                  </a:cubicBezTo>
                  <a:cubicBezTo>
                    <a:pt x="52" y="1"/>
                    <a:pt x="55" y="0"/>
                    <a:pt x="58" y="0"/>
                  </a:cubicBezTo>
                  <a:cubicBezTo>
                    <a:pt x="62" y="0"/>
                    <a:pt x="66" y="0"/>
                    <a:pt x="68" y="2"/>
                  </a:cubicBezTo>
                  <a:cubicBezTo>
                    <a:pt x="72" y="4"/>
                    <a:pt x="76" y="9"/>
                    <a:pt x="76" y="14"/>
                  </a:cubicBezTo>
                  <a:cubicBezTo>
                    <a:pt x="76" y="59"/>
                    <a:pt x="76" y="59"/>
                    <a:pt x="76" y="59"/>
                  </a:cubicBezTo>
                  <a:cubicBezTo>
                    <a:pt x="67" y="59"/>
                    <a:pt x="67" y="59"/>
                    <a:pt x="67" y="59"/>
                  </a:cubicBezTo>
                  <a:cubicBezTo>
                    <a:pt x="67" y="18"/>
                    <a:pt x="67" y="18"/>
                    <a:pt x="67" y="18"/>
                  </a:cubicBezTo>
                  <a:cubicBezTo>
                    <a:pt x="65" y="11"/>
                    <a:pt x="61" y="8"/>
                    <a:pt x="56" y="8"/>
                  </a:cubicBezTo>
                  <a:cubicBezTo>
                    <a:pt x="47" y="8"/>
                    <a:pt x="43" y="14"/>
                    <a:pt x="43" y="20"/>
                  </a:cubicBezTo>
                  <a:cubicBezTo>
                    <a:pt x="43" y="59"/>
                    <a:pt x="43" y="59"/>
                    <a:pt x="43" y="59"/>
                  </a:cubicBezTo>
                  <a:cubicBezTo>
                    <a:pt x="34" y="59"/>
                    <a:pt x="34" y="59"/>
                    <a:pt x="34" y="59"/>
                  </a:cubicBezTo>
                  <a:cubicBezTo>
                    <a:pt x="34" y="18"/>
                    <a:pt x="34" y="18"/>
                    <a:pt x="34" y="18"/>
                  </a:cubicBezTo>
                  <a:cubicBezTo>
                    <a:pt x="33" y="10"/>
                    <a:pt x="28" y="8"/>
                    <a:pt x="23" y="8"/>
                  </a:cubicBezTo>
                  <a:cubicBezTo>
                    <a:pt x="16" y="8"/>
                    <a:pt x="10" y="14"/>
                    <a:pt x="10" y="22"/>
                  </a:cubicBezTo>
                  <a:cubicBezTo>
                    <a:pt x="10" y="59"/>
                    <a:pt x="10" y="59"/>
                    <a:pt x="10"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7" name="Freeform 111"/>
            <p:cNvSpPr>
              <a:spLocks noEditPoints="1"/>
            </p:cNvSpPr>
            <p:nvPr/>
          </p:nvSpPr>
          <p:spPr bwMode="auto">
            <a:xfrm>
              <a:off x="2940366" y="2706102"/>
              <a:ext cx="12440" cy="108173"/>
            </a:xfrm>
            <a:custGeom>
              <a:avLst/>
              <a:gdLst>
                <a:gd name="T0" fmla="*/ 0 w 10"/>
                <a:gd name="T1" fmla="*/ 0 h 87"/>
                <a:gd name="T2" fmla="*/ 10 w 10"/>
                <a:gd name="T3" fmla="*/ 0 h 87"/>
                <a:gd name="T4" fmla="*/ 10 w 10"/>
                <a:gd name="T5" fmla="*/ 12 h 87"/>
                <a:gd name="T6" fmla="*/ 0 w 10"/>
                <a:gd name="T7" fmla="*/ 12 h 87"/>
                <a:gd name="T8" fmla="*/ 0 w 10"/>
                <a:gd name="T9" fmla="*/ 0 h 87"/>
                <a:gd name="T10" fmla="*/ 0 w 10"/>
                <a:gd name="T11" fmla="*/ 25 h 87"/>
                <a:gd name="T12" fmla="*/ 10 w 10"/>
                <a:gd name="T13" fmla="*/ 25 h 87"/>
                <a:gd name="T14" fmla="*/ 10 w 10"/>
                <a:gd name="T15" fmla="*/ 87 h 87"/>
                <a:gd name="T16" fmla="*/ 0 w 10"/>
                <a:gd name="T17" fmla="*/ 87 h 87"/>
                <a:gd name="T18" fmla="*/ 0 w 10"/>
                <a:gd name="T19" fmla="*/ 25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7"/>
                <a:gd name="T32" fmla="*/ 10 w 10"/>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7">
                  <a:moveTo>
                    <a:pt x="0" y="0"/>
                  </a:moveTo>
                  <a:lnTo>
                    <a:pt x="10" y="0"/>
                  </a:lnTo>
                  <a:lnTo>
                    <a:pt x="10" y="12"/>
                  </a:lnTo>
                  <a:lnTo>
                    <a:pt x="0" y="12"/>
                  </a:lnTo>
                  <a:lnTo>
                    <a:pt x="0" y="0"/>
                  </a:lnTo>
                  <a:close/>
                  <a:moveTo>
                    <a:pt x="0" y="25"/>
                  </a:moveTo>
                  <a:lnTo>
                    <a:pt x="10" y="25"/>
                  </a:lnTo>
                  <a:lnTo>
                    <a:pt x="10" y="87"/>
                  </a:lnTo>
                  <a:lnTo>
                    <a:pt x="0" y="87"/>
                  </a:lnTo>
                  <a:lnTo>
                    <a:pt x="0" y="25"/>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8" name="Freeform 112"/>
            <p:cNvSpPr>
              <a:spLocks/>
            </p:cNvSpPr>
            <p:nvPr/>
          </p:nvSpPr>
          <p:spPr bwMode="auto">
            <a:xfrm>
              <a:off x="2965246" y="2714806"/>
              <a:ext cx="34833" cy="103199"/>
            </a:xfrm>
            <a:custGeom>
              <a:avLst/>
              <a:gdLst>
                <a:gd name="T0" fmla="*/ 90 w 26"/>
                <a:gd name="T1" fmla="*/ 122 h 76"/>
                <a:gd name="T2" fmla="*/ 140 w 26"/>
                <a:gd name="T3" fmla="*/ 122 h 76"/>
                <a:gd name="T4" fmla="*/ 140 w 26"/>
                <a:gd name="T5" fmla="*/ 180 h 76"/>
                <a:gd name="T6" fmla="*/ 90 w 26"/>
                <a:gd name="T7" fmla="*/ 180 h 76"/>
                <a:gd name="T8" fmla="*/ 90 w 26"/>
                <a:gd name="T9" fmla="*/ 482 h 76"/>
                <a:gd name="T10" fmla="*/ 140 w 26"/>
                <a:gd name="T11" fmla="*/ 513 h 76"/>
                <a:gd name="T12" fmla="*/ 140 w 26"/>
                <a:gd name="T13" fmla="*/ 571 h 76"/>
                <a:gd name="T14" fmla="*/ 84 w 26"/>
                <a:gd name="T15" fmla="*/ 574 h 76"/>
                <a:gd name="T16" fmla="*/ 46 w 26"/>
                <a:gd name="T17" fmla="*/ 513 h 76"/>
                <a:gd name="T18" fmla="*/ 46 w 26"/>
                <a:gd name="T19" fmla="*/ 180 h 76"/>
                <a:gd name="T20" fmla="*/ 0 w 26"/>
                <a:gd name="T21" fmla="*/ 180 h 76"/>
                <a:gd name="T22" fmla="*/ 0 w 26"/>
                <a:gd name="T23" fmla="*/ 122 h 76"/>
                <a:gd name="T24" fmla="*/ 46 w 26"/>
                <a:gd name="T25" fmla="*/ 122 h 76"/>
                <a:gd name="T26" fmla="*/ 46 w 26"/>
                <a:gd name="T27" fmla="*/ 0 h 76"/>
                <a:gd name="T28" fmla="*/ 90 w 26"/>
                <a:gd name="T29" fmla="*/ 0 h 76"/>
                <a:gd name="T30" fmla="*/ 90 w 26"/>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2" y="76"/>
                    <a:pt x="20" y="76"/>
                    <a:pt x="16" y="76"/>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49" name="Freeform 113"/>
            <p:cNvSpPr>
              <a:spLocks/>
            </p:cNvSpPr>
            <p:nvPr/>
          </p:nvSpPr>
          <p:spPr bwMode="auto">
            <a:xfrm>
              <a:off x="3005055" y="2714806"/>
              <a:ext cx="37321" cy="103199"/>
            </a:xfrm>
            <a:custGeom>
              <a:avLst/>
              <a:gdLst>
                <a:gd name="T0" fmla="*/ 202 w 27"/>
                <a:gd name="T1" fmla="*/ 122 h 76"/>
                <a:gd name="T2" fmla="*/ 308 w 27"/>
                <a:gd name="T3" fmla="*/ 122 h 76"/>
                <a:gd name="T4" fmla="*/ 308 w 27"/>
                <a:gd name="T5" fmla="*/ 180 h 76"/>
                <a:gd name="T6" fmla="*/ 202 w 27"/>
                <a:gd name="T7" fmla="*/ 180 h 76"/>
                <a:gd name="T8" fmla="*/ 202 w 27"/>
                <a:gd name="T9" fmla="*/ 482 h 76"/>
                <a:gd name="T10" fmla="*/ 308 w 27"/>
                <a:gd name="T11" fmla="*/ 513 h 76"/>
                <a:gd name="T12" fmla="*/ 308 w 27"/>
                <a:gd name="T13" fmla="*/ 571 h 76"/>
                <a:gd name="T14" fmla="*/ 189 w 27"/>
                <a:gd name="T15" fmla="*/ 574 h 76"/>
                <a:gd name="T16" fmla="*/ 87 w 27"/>
                <a:gd name="T17" fmla="*/ 513 h 76"/>
                <a:gd name="T18" fmla="*/ 87 w 27"/>
                <a:gd name="T19" fmla="*/ 180 h 76"/>
                <a:gd name="T20" fmla="*/ 0 w 27"/>
                <a:gd name="T21" fmla="*/ 180 h 76"/>
                <a:gd name="T22" fmla="*/ 0 w 27"/>
                <a:gd name="T23" fmla="*/ 122 h 76"/>
                <a:gd name="T24" fmla="*/ 87 w 27"/>
                <a:gd name="T25" fmla="*/ 122 h 76"/>
                <a:gd name="T26" fmla="*/ 87 w 27"/>
                <a:gd name="T27" fmla="*/ 0 h 76"/>
                <a:gd name="T28" fmla="*/ 202 w 27"/>
                <a:gd name="T29" fmla="*/ 0 h 76"/>
                <a:gd name="T30" fmla="*/ 202 w 27"/>
                <a:gd name="T31" fmla="*/ 12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76"/>
                <a:gd name="T50" fmla="*/ 27 w 27"/>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76">
                  <a:moveTo>
                    <a:pt x="18" y="16"/>
                  </a:moveTo>
                  <a:cubicBezTo>
                    <a:pt x="27" y="16"/>
                    <a:pt x="27" y="16"/>
                    <a:pt x="27" y="16"/>
                  </a:cubicBezTo>
                  <a:cubicBezTo>
                    <a:pt x="27" y="24"/>
                    <a:pt x="27" y="24"/>
                    <a:pt x="27" y="24"/>
                  </a:cubicBezTo>
                  <a:cubicBezTo>
                    <a:pt x="18" y="24"/>
                    <a:pt x="18" y="24"/>
                    <a:pt x="18" y="24"/>
                  </a:cubicBezTo>
                  <a:cubicBezTo>
                    <a:pt x="18" y="64"/>
                    <a:pt x="18" y="64"/>
                    <a:pt x="18" y="64"/>
                  </a:cubicBezTo>
                  <a:cubicBezTo>
                    <a:pt x="18" y="67"/>
                    <a:pt x="21" y="68"/>
                    <a:pt x="27" y="67"/>
                  </a:cubicBezTo>
                  <a:cubicBezTo>
                    <a:pt x="27" y="75"/>
                    <a:pt x="27" y="75"/>
                    <a:pt x="27" y="75"/>
                  </a:cubicBezTo>
                  <a:cubicBezTo>
                    <a:pt x="23" y="76"/>
                    <a:pt x="20" y="76"/>
                    <a:pt x="17" y="76"/>
                  </a:cubicBezTo>
                  <a:cubicBezTo>
                    <a:pt x="10" y="75"/>
                    <a:pt x="8" y="70"/>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8" y="0"/>
                    <a:pt x="18" y="0"/>
                    <a:pt x="18" y="0"/>
                  </a:cubicBezTo>
                  <a:cubicBezTo>
                    <a:pt x="18" y="16"/>
                    <a:pt x="18" y="16"/>
                    <a:pt x="18"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0" name="Freeform 114"/>
            <p:cNvSpPr>
              <a:spLocks noEditPoints="1"/>
            </p:cNvSpPr>
            <p:nvPr/>
          </p:nvSpPr>
          <p:spPr bwMode="auto">
            <a:xfrm>
              <a:off x="3051084" y="2733456"/>
              <a:ext cx="70910" cy="84549"/>
            </a:xfrm>
            <a:custGeom>
              <a:avLst/>
              <a:gdLst>
                <a:gd name="T0" fmla="*/ 433 w 52"/>
                <a:gd name="T1" fmla="*/ 284 h 62"/>
                <a:gd name="T2" fmla="*/ 375 w 52"/>
                <a:gd name="T3" fmla="*/ 66 h 62"/>
                <a:gd name="T4" fmla="*/ 237 w 52"/>
                <a:gd name="T5" fmla="*/ 0 h 62"/>
                <a:gd name="T6" fmla="*/ 66 w 52"/>
                <a:gd name="T7" fmla="*/ 72 h 62"/>
                <a:gd name="T8" fmla="*/ 1 w 52"/>
                <a:gd name="T9" fmla="*/ 259 h 62"/>
                <a:gd name="T10" fmla="*/ 55 w 52"/>
                <a:gd name="T11" fmla="*/ 439 h 62"/>
                <a:gd name="T12" fmla="*/ 216 w 52"/>
                <a:gd name="T13" fmla="*/ 525 h 62"/>
                <a:gd name="T14" fmla="*/ 375 w 52"/>
                <a:gd name="T15" fmla="*/ 447 h 62"/>
                <a:gd name="T16" fmla="*/ 415 w 52"/>
                <a:gd name="T17" fmla="*/ 345 h 62"/>
                <a:gd name="T18" fmla="*/ 342 w 52"/>
                <a:gd name="T19" fmla="*/ 345 h 62"/>
                <a:gd name="T20" fmla="*/ 216 w 52"/>
                <a:gd name="T21" fmla="*/ 450 h 62"/>
                <a:gd name="T22" fmla="*/ 104 w 52"/>
                <a:gd name="T23" fmla="*/ 378 h 62"/>
                <a:gd name="T24" fmla="*/ 79 w 52"/>
                <a:gd name="T25" fmla="*/ 284 h 62"/>
                <a:gd name="T26" fmla="*/ 433 w 52"/>
                <a:gd name="T27" fmla="*/ 284 h 62"/>
                <a:gd name="T28" fmla="*/ 87 w 52"/>
                <a:gd name="T29" fmla="*/ 218 h 62"/>
                <a:gd name="T30" fmla="*/ 137 w 52"/>
                <a:gd name="T31" fmla="*/ 104 h 62"/>
                <a:gd name="T32" fmla="*/ 236 w 52"/>
                <a:gd name="T33" fmla="*/ 66 h 62"/>
                <a:gd name="T34" fmla="*/ 312 w 52"/>
                <a:gd name="T35" fmla="*/ 104 h 62"/>
                <a:gd name="T36" fmla="*/ 342 w 52"/>
                <a:gd name="T37" fmla="*/ 218 h 62"/>
                <a:gd name="T38" fmla="*/ 87 w 52"/>
                <a:gd name="T39" fmla="*/ 218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2" y="17"/>
                    <a:pt x="46" y="8"/>
                  </a:cubicBezTo>
                  <a:cubicBezTo>
                    <a:pt x="42" y="4"/>
                    <a:pt x="36" y="1"/>
                    <a:pt x="29" y="0"/>
                  </a:cubicBezTo>
                  <a:cubicBezTo>
                    <a:pt x="22" y="0"/>
                    <a:pt x="14" y="2"/>
                    <a:pt x="8" y="9"/>
                  </a:cubicBezTo>
                  <a:cubicBezTo>
                    <a:pt x="3" y="14"/>
                    <a:pt x="1" y="22"/>
                    <a:pt x="1" y="31"/>
                  </a:cubicBezTo>
                  <a:cubicBezTo>
                    <a:pt x="0" y="39"/>
                    <a:pt x="2" y="47"/>
                    <a:pt x="6" y="52"/>
                  </a:cubicBezTo>
                  <a:cubicBezTo>
                    <a:pt x="11" y="59"/>
                    <a:pt x="19" y="62"/>
                    <a:pt x="26" y="62"/>
                  </a:cubicBezTo>
                  <a:cubicBezTo>
                    <a:pt x="34" y="62"/>
                    <a:pt x="41" y="59"/>
                    <a:pt x="46" y="53"/>
                  </a:cubicBezTo>
                  <a:cubicBezTo>
                    <a:pt x="49" y="49"/>
                    <a:pt x="50" y="45"/>
                    <a:pt x="51" y="42"/>
                  </a:cubicBezTo>
                  <a:cubicBezTo>
                    <a:pt x="42" y="42"/>
                    <a:pt x="42" y="42"/>
                    <a:pt x="42" y="42"/>
                  </a:cubicBezTo>
                  <a:cubicBezTo>
                    <a:pt x="40" y="45"/>
                    <a:pt x="38" y="54"/>
                    <a:pt x="26" y="54"/>
                  </a:cubicBezTo>
                  <a:cubicBezTo>
                    <a:pt x="20" y="54"/>
                    <a:pt x="16" y="50"/>
                    <a:pt x="13" y="46"/>
                  </a:cubicBezTo>
                  <a:cubicBezTo>
                    <a:pt x="10" y="41"/>
                    <a:pt x="10" y="38"/>
                    <a:pt x="10" y="34"/>
                  </a:cubicBezTo>
                  <a:cubicBezTo>
                    <a:pt x="52" y="34"/>
                    <a:pt x="52" y="34"/>
                    <a:pt x="52" y="34"/>
                  </a:cubicBezTo>
                  <a:moveTo>
                    <a:pt x="11" y="26"/>
                  </a:moveTo>
                  <a:cubicBezTo>
                    <a:pt x="11" y="20"/>
                    <a:pt x="14" y="14"/>
                    <a:pt x="16" y="13"/>
                  </a:cubicBezTo>
                  <a:cubicBezTo>
                    <a:pt x="19" y="9"/>
                    <a:pt x="24"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1" name="Freeform 115"/>
            <p:cNvSpPr>
              <a:spLocks noEditPoints="1"/>
            </p:cNvSpPr>
            <p:nvPr/>
          </p:nvSpPr>
          <p:spPr bwMode="auto">
            <a:xfrm>
              <a:off x="3133190" y="2733456"/>
              <a:ext cx="70910" cy="84549"/>
            </a:xfrm>
            <a:custGeom>
              <a:avLst/>
              <a:gdLst>
                <a:gd name="T0" fmla="*/ 433 w 52"/>
                <a:gd name="T1" fmla="*/ 284 h 62"/>
                <a:gd name="T2" fmla="*/ 374 w 52"/>
                <a:gd name="T3" fmla="*/ 66 h 62"/>
                <a:gd name="T4" fmla="*/ 236 w 52"/>
                <a:gd name="T5" fmla="*/ 0 h 62"/>
                <a:gd name="T6" fmla="*/ 60 w 52"/>
                <a:gd name="T7" fmla="*/ 72 h 62"/>
                <a:gd name="T8" fmla="*/ 0 w 52"/>
                <a:gd name="T9" fmla="*/ 259 h 62"/>
                <a:gd name="T10" fmla="*/ 55 w 52"/>
                <a:gd name="T11" fmla="*/ 439 h 62"/>
                <a:gd name="T12" fmla="*/ 216 w 52"/>
                <a:gd name="T13" fmla="*/ 525 h 62"/>
                <a:gd name="T14" fmla="*/ 374 w 52"/>
                <a:gd name="T15" fmla="*/ 447 h 62"/>
                <a:gd name="T16" fmla="*/ 411 w 52"/>
                <a:gd name="T17" fmla="*/ 345 h 62"/>
                <a:gd name="T18" fmla="*/ 341 w 52"/>
                <a:gd name="T19" fmla="*/ 345 h 62"/>
                <a:gd name="T20" fmla="*/ 216 w 52"/>
                <a:gd name="T21" fmla="*/ 450 h 62"/>
                <a:gd name="T22" fmla="*/ 104 w 52"/>
                <a:gd name="T23" fmla="*/ 378 h 62"/>
                <a:gd name="T24" fmla="*/ 79 w 52"/>
                <a:gd name="T25" fmla="*/ 284 h 62"/>
                <a:gd name="T26" fmla="*/ 433 w 52"/>
                <a:gd name="T27" fmla="*/ 284 h 62"/>
                <a:gd name="T28" fmla="*/ 79 w 52"/>
                <a:gd name="T29" fmla="*/ 218 h 62"/>
                <a:gd name="T30" fmla="*/ 125 w 52"/>
                <a:gd name="T31" fmla="*/ 104 h 62"/>
                <a:gd name="T32" fmla="*/ 236 w 52"/>
                <a:gd name="T33" fmla="*/ 66 h 62"/>
                <a:gd name="T34" fmla="*/ 312 w 52"/>
                <a:gd name="T35" fmla="*/ 104 h 62"/>
                <a:gd name="T36" fmla="*/ 342 w 52"/>
                <a:gd name="T37" fmla="*/ 218 h 62"/>
                <a:gd name="T38" fmla="*/ 79 w 52"/>
                <a:gd name="T39" fmla="*/ 218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4"/>
                  </a:moveTo>
                  <a:cubicBezTo>
                    <a:pt x="52" y="24"/>
                    <a:pt x="51" y="17"/>
                    <a:pt x="45" y="8"/>
                  </a:cubicBezTo>
                  <a:cubicBezTo>
                    <a:pt x="42" y="4"/>
                    <a:pt x="35" y="1"/>
                    <a:pt x="28" y="0"/>
                  </a:cubicBezTo>
                  <a:cubicBezTo>
                    <a:pt x="21" y="0"/>
                    <a:pt x="13" y="2"/>
                    <a:pt x="7" y="9"/>
                  </a:cubicBezTo>
                  <a:cubicBezTo>
                    <a:pt x="2" y="14"/>
                    <a:pt x="0" y="22"/>
                    <a:pt x="0" y="31"/>
                  </a:cubicBezTo>
                  <a:cubicBezTo>
                    <a:pt x="0" y="39"/>
                    <a:pt x="2" y="47"/>
                    <a:pt x="6" y="52"/>
                  </a:cubicBezTo>
                  <a:cubicBezTo>
                    <a:pt x="11" y="59"/>
                    <a:pt x="19" y="62"/>
                    <a:pt x="26" y="62"/>
                  </a:cubicBezTo>
                  <a:cubicBezTo>
                    <a:pt x="34" y="62"/>
                    <a:pt x="41" y="59"/>
                    <a:pt x="45" y="53"/>
                  </a:cubicBezTo>
                  <a:cubicBezTo>
                    <a:pt x="49" y="49"/>
                    <a:pt x="50" y="45"/>
                    <a:pt x="50" y="42"/>
                  </a:cubicBezTo>
                  <a:cubicBezTo>
                    <a:pt x="41" y="42"/>
                    <a:pt x="41" y="42"/>
                    <a:pt x="41" y="42"/>
                  </a:cubicBezTo>
                  <a:cubicBezTo>
                    <a:pt x="40" y="45"/>
                    <a:pt x="37" y="54"/>
                    <a:pt x="26" y="54"/>
                  </a:cubicBezTo>
                  <a:cubicBezTo>
                    <a:pt x="19" y="54"/>
                    <a:pt x="16" y="50"/>
                    <a:pt x="13" y="46"/>
                  </a:cubicBezTo>
                  <a:cubicBezTo>
                    <a:pt x="10" y="41"/>
                    <a:pt x="10" y="38"/>
                    <a:pt x="10" y="34"/>
                  </a:cubicBezTo>
                  <a:cubicBezTo>
                    <a:pt x="52" y="34"/>
                    <a:pt x="52" y="34"/>
                    <a:pt x="52" y="34"/>
                  </a:cubicBezTo>
                  <a:moveTo>
                    <a:pt x="10" y="26"/>
                  </a:moveTo>
                  <a:cubicBezTo>
                    <a:pt x="10" y="20"/>
                    <a:pt x="14" y="14"/>
                    <a:pt x="15" y="13"/>
                  </a:cubicBezTo>
                  <a:cubicBezTo>
                    <a:pt x="18" y="9"/>
                    <a:pt x="23" y="7"/>
                    <a:pt x="28" y="8"/>
                  </a:cubicBezTo>
                  <a:cubicBezTo>
                    <a:pt x="32" y="8"/>
                    <a:pt x="36"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2" name="Freeform 116"/>
            <p:cNvSpPr>
              <a:spLocks noEditPoints="1"/>
            </p:cNvSpPr>
            <p:nvPr/>
          </p:nvSpPr>
          <p:spPr bwMode="auto">
            <a:xfrm>
              <a:off x="1890404" y="2897580"/>
              <a:ext cx="70910" cy="83305"/>
            </a:xfrm>
            <a:custGeom>
              <a:avLst/>
              <a:gdLst>
                <a:gd name="T0" fmla="*/ 5 w 52"/>
                <a:gd name="T1" fmla="*/ 427 h 61"/>
                <a:gd name="T2" fmla="*/ 216 w 52"/>
                <a:gd name="T3" fmla="*/ 537 h 61"/>
                <a:gd name="T4" fmla="*/ 401 w 52"/>
                <a:gd name="T5" fmla="*/ 427 h 61"/>
                <a:gd name="T6" fmla="*/ 433 w 52"/>
                <a:gd name="T7" fmla="*/ 261 h 61"/>
                <a:gd name="T8" fmla="*/ 401 w 52"/>
                <a:gd name="T9" fmla="*/ 90 h 61"/>
                <a:gd name="T10" fmla="*/ 216 w 52"/>
                <a:gd name="T11" fmla="*/ 0 h 61"/>
                <a:gd name="T12" fmla="*/ 5 w 52"/>
                <a:gd name="T13" fmla="*/ 90 h 61"/>
                <a:gd name="T14" fmla="*/ 0 w 52"/>
                <a:gd name="T15" fmla="*/ 261 h 61"/>
                <a:gd name="T16" fmla="*/ 5 w 52"/>
                <a:gd name="T17" fmla="*/ 427 h 61"/>
                <a:gd name="T18" fmla="*/ 216 w 52"/>
                <a:gd name="T19" fmla="*/ 449 h 61"/>
                <a:gd name="T20" fmla="*/ 104 w 52"/>
                <a:gd name="T21" fmla="*/ 379 h 61"/>
                <a:gd name="T22" fmla="*/ 79 w 52"/>
                <a:gd name="T23" fmla="*/ 261 h 61"/>
                <a:gd name="T24" fmla="*/ 95 w 52"/>
                <a:gd name="T25" fmla="*/ 159 h 61"/>
                <a:gd name="T26" fmla="*/ 216 w 52"/>
                <a:gd name="T27" fmla="*/ 75 h 61"/>
                <a:gd name="T28" fmla="*/ 334 w 52"/>
                <a:gd name="T29" fmla="*/ 159 h 61"/>
                <a:gd name="T30" fmla="*/ 360 w 52"/>
                <a:gd name="T31" fmla="*/ 261 h 61"/>
                <a:gd name="T32" fmla="*/ 334 w 52"/>
                <a:gd name="T33" fmla="*/ 379 h 61"/>
                <a:gd name="T34" fmla="*/ 216 w 52"/>
                <a:gd name="T35" fmla="*/ 449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1"/>
                <a:gd name="T56" fmla="*/ 52 w 52"/>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1">
                  <a:moveTo>
                    <a:pt x="5" y="50"/>
                  </a:moveTo>
                  <a:cubicBezTo>
                    <a:pt x="10" y="58"/>
                    <a:pt x="18" y="61"/>
                    <a:pt x="26" y="61"/>
                  </a:cubicBezTo>
                  <a:cubicBezTo>
                    <a:pt x="34" y="61"/>
                    <a:pt x="43" y="58"/>
                    <a:pt x="48" y="50"/>
                  </a:cubicBezTo>
                  <a:cubicBezTo>
                    <a:pt x="51" y="45"/>
                    <a:pt x="52" y="38"/>
                    <a:pt x="52" y="31"/>
                  </a:cubicBezTo>
                  <a:cubicBezTo>
                    <a:pt x="52" y="24"/>
                    <a:pt x="51" y="17"/>
                    <a:pt x="48" y="11"/>
                  </a:cubicBezTo>
                  <a:cubicBezTo>
                    <a:pt x="43" y="3"/>
                    <a:pt x="34" y="0"/>
                    <a:pt x="26" y="0"/>
                  </a:cubicBezTo>
                  <a:cubicBezTo>
                    <a:pt x="18" y="0"/>
                    <a:pt x="10" y="3"/>
                    <a:pt x="5" y="11"/>
                  </a:cubicBezTo>
                  <a:cubicBezTo>
                    <a:pt x="2" y="17"/>
                    <a:pt x="0" y="24"/>
                    <a:pt x="0" y="31"/>
                  </a:cubicBezTo>
                  <a:cubicBezTo>
                    <a:pt x="0" y="38"/>
                    <a:pt x="2" y="45"/>
                    <a:pt x="5" y="50"/>
                  </a:cubicBezTo>
                  <a:moveTo>
                    <a:pt x="26" y="52"/>
                  </a:moveTo>
                  <a:cubicBezTo>
                    <a:pt x="21" y="52"/>
                    <a:pt x="15" y="50"/>
                    <a:pt x="13" y="44"/>
                  </a:cubicBezTo>
                  <a:cubicBezTo>
                    <a:pt x="11" y="39"/>
                    <a:pt x="10" y="35"/>
                    <a:pt x="10" y="31"/>
                  </a:cubicBezTo>
                  <a:cubicBezTo>
                    <a:pt x="10" y="26"/>
                    <a:pt x="11" y="22"/>
                    <a:pt x="12" y="18"/>
                  </a:cubicBezTo>
                  <a:cubicBezTo>
                    <a:pt x="15" y="11"/>
                    <a:pt x="21" y="9"/>
                    <a:pt x="26" y="9"/>
                  </a:cubicBezTo>
                  <a:cubicBezTo>
                    <a:pt x="32" y="9"/>
                    <a:pt x="37" y="12"/>
                    <a:pt x="40" y="18"/>
                  </a:cubicBezTo>
                  <a:cubicBezTo>
                    <a:pt x="42" y="22"/>
                    <a:pt x="43" y="26"/>
                    <a:pt x="43" y="31"/>
                  </a:cubicBezTo>
                  <a:cubicBezTo>
                    <a:pt x="43" y="35"/>
                    <a:pt x="42" y="39"/>
                    <a:pt x="40" y="44"/>
                  </a:cubicBezTo>
                  <a:cubicBezTo>
                    <a:pt x="37" y="50"/>
                    <a:pt x="32"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3" name="Freeform 117"/>
            <p:cNvSpPr>
              <a:spLocks/>
            </p:cNvSpPr>
            <p:nvPr/>
          </p:nvSpPr>
          <p:spPr bwMode="auto">
            <a:xfrm>
              <a:off x="1971266" y="2868983"/>
              <a:ext cx="34833" cy="108173"/>
            </a:xfrm>
            <a:custGeom>
              <a:avLst/>
              <a:gdLst>
                <a:gd name="T0" fmla="*/ 46 w 26"/>
                <a:gd name="T1" fmla="*/ 220 h 80"/>
                <a:gd name="T2" fmla="*/ 0 w 26"/>
                <a:gd name="T3" fmla="*/ 220 h 80"/>
                <a:gd name="T4" fmla="*/ 0 w 26"/>
                <a:gd name="T5" fmla="*/ 160 h 80"/>
                <a:gd name="T6" fmla="*/ 46 w 26"/>
                <a:gd name="T7" fmla="*/ 160 h 80"/>
                <a:gd name="T8" fmla="*/ 46 w 26"/>
                <a:gd name="T9" fmla="*/ 83 h 80"/>
                <a:gd name="T10" fmla="*/ 90 w 26"/>
                <a:gd name="T11" fmla="*/ 0 h 80"/>
                <a:gd name="T12" fmla="*/ 140 w 26"/>
                <a:gd name="T13" fmla="*/ 1 h 80"/>
                <a:gd name="T14" fmla="*/ 140 w 26"/>
                <a:gd name="T15" fmla="*/ 54 h 80"/>
                <a:gd name="T16" fmla="*/ 90 w 26"/>
                <a:gd name="T17" fmla="*/ 90 h 80"/>
                <a:gd name="T18" fmla="*/ 90 w 26"/>
                <a:gd name="T19" fmla="*/ 160 h 80"/>
                <a:gd name="T20" fmla="*/ 140 w 26"/>
                <a:gd name="T21" fmla="*/ 160 h 80"/>
                <a:gd name="T22" fmla="*/ 140 w 26"/>
                <a:gd name="T23" fmla="*/ 220 h 80"/>
                <a:gd name="T24" fmla="*/ 90 w 26"/>
                <a:gd name="T25" fmla="*/ 220 h 80"/>
                <a:gd name="T26" fmla="*/ 90 w 26"/>
                <a:gd name="T27" fmla="*/ 556 h 80"/>
                <a:gd name="T28" fmla="*/ 46 w 26"/>
                <a:gd name="T29" fmla="*/ 556 h 80"/>
                <a:gd name="T30" fmla="*/ 46 w 26"/>
                <a:gd name="T31" fmla="*/ 220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80"/>
                <a:gd name="T50" fmla="*/ 26 w 26"/>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80">
                  <a:moveTo>
                    <a:pt x="8" y="31"/>
                  </a:moveTo>
                  <a:cubicBezTo>
                    <a:pt x="0" y="31"/>
                    <a:pt x="0" y="31"/>
                    <a:pt x="0" y="31"/>
                  </a:cubicBezTo>
                  <a:cubicBezTo>
                    <a:pt x="0" y="23"/>
                    <a:pt x="0" y="23"/>
                    <a:pt x="0" y="23"/>
                  </a:cubicBezTo>
                  <a:cubicBezTo>
                    <a:pt x="8" y="23"/>
                    <a:pt x="8" y="23"/>
                    <a:pt x="8" y="23"/>
                  </a:cubicBezTo>
                  <a:cubicBezTo>
                    <a:pt x="8" y="13"/>
                    <a:pt x="8" y="13"/>
                    <a:pt x="8" y="13"/>
                  </a:cubicBezTo>
                  <a:cubicBezTo>
                    <a:pt x="8" y="4"/>
                    <a:pt x="16" y="1"/>
                    <a:pt x="17" y="0"/>
                  </a:cubicBezTo>
                  <a:cubicBezTo>
                    <a:pt x="20" y="0"/>
                    <a:pt x="23" y="0"/>
                    <a:pt x="26" y="1"/>
                  </a:cubicBezTo>
                  <a:cubicBezTo>
                    <a:pt x="26" y="8"/>
                    <a:pt x="26" y="8"/>
                    <a:pt x="26" y="8"/>
                  </a:cubicBezTo>
                  <a:cubicBezTo>
                    <a:pt x="20" y="8"/>
                    <a:pt x="17" y="8"/>
                    <a:pt x="17" y="14"/>
                  </a:cubicBezTo>
                  <a:cubicBezTo>
                    <a:pt x="17" y="23"/>
                    <a:pt x="17" y="23"/>
                    <a:pt x="17" y="23"/>
                  </a:cubicBezTo>
                  <a:cubicBezTo>
                    <a:pt x="26" y="23"/>
                    <a:pt x="26" y="23"/>
                    <a:pt x="26" y="23"/>
                  </a:cubicBezTo>
                  <a:cubicBezTo>
                    <a:pt x="26" y="31"/>
                    <a:pt x="26" y="31"/>
                    <a:pt x="26" y="31"/>
                  </a:cubicBezTo>
                  <a:cubicBezTo>
                    <a:pt x="17" y="31"/>
                    <a:pt x="17" y="31"/>
                    <a:pt x="17" y="31"/>
                  </a:cubicBezTo>
                  <a:cubicBezTo>
                    <a:pt x="17" y="80"/>
                    <a:pt x="17" y="80"/>
                    <a:pt x="17" y="80"/>
                  </a:cubicBezTo>
                  <a:cubicBezTo>
                    <a:pt x="8" y="80"/>
                    <a:pt x="8" y="80"/>
                    <a:pt x="8" y="80"/>
                  </a:cubicBezTo>
                  <a:cubicBezTo>
                    <a:pt x="8" y="31"/>
                    <a:pt x="8" y="31"/>
                    <a:pt x="8" y="31"/>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4" name="Freeform 118"/>
            <p:cNvSpPr>
              <a:spLocks/>
            </p:cNvSpPr>
            <p:nvPr/>
          </p:nvSpPr>
          <p:spPr bwMode="auto">
            <a:xfrm>
              <a:off x="2053372" y="2877686"/>
              <a:ext cx="34833" cy="104443"/>
            </a:xfrm>
            <a:custGeom>
              <a:avLst/>
              <a:gdLst>
                <a:gd name="T0" fmla="*/ 90 w 26"/>
                <a:gd name="T1" fmla="*/ 162 h 76"/>
                <a:gd name="T2" fmla="*/ 140 w 26"/>
                <a:gd name="T3" fmla="*/ 162 h 76"/>
                <a:gd name="T4" fmla="*/ 140 w 26"/>
                <a:gd name="T5" fmla="*/ 242 h 76"/>
                <a:gd name="T6" fmla="*/ 90 w 26"/>
                <a:gd name="T7" fmla="*/ 242 h 76"/>
                <a:gd name="T8" fmla="*/ 90 w 26"/>
                <a:gd name="T9" fmla="*/ 629 h 76"/>
                <a:gd name="T10" fmla="*/ 140 w 26"/>
                <a:gd name="T11" fmla="*/ 676 h 76"/>
                <a:gd name="T12" fmla="*/ 140 w 26"/>
                <a:gd name="T13" fmla="*/ 763 h 76"/>
                <a:gd name="T14" fmla="*/ 84 w 26"/>
                <a:gd name="T15" fmla="*/ 763 h 76"/>
                <a:gd name="T16" fmla="*/ 46 w 26"/>
                <a:gd name="T17" fmla="*/ 676 h 76"/>
                <a:gd name="T18" fmla="*/ 46 w 26"/>
                <a:gd name="T19" fmla="*/ 242 h 76"/>
                <a:gd name="T20" fmla="*/ 0 w 26"/>
                <a:gd name="T21" fmla="*/ 242 h 76"/>
                <a:gd name="T22" fmla="*/ 0 w 26"/>
                <a:gd name="T23" fmla="*/ 162 h 76"/>
                <a:gd name="T24" fmla="*/ 46 w 26"/>
                <a:gd name="T25" fmla="*/ 162 h 76"/>
                <a:gd name="T26" fmla="*/ 46 w 26"/>
                <a:gd name="T27" fmla="*/ 0 h 76"/>
                <a:gd name="T28" fmla="*/ 90 w 26"/>
                <a:gd name="T29" fmla="*/ 0 h 76"/>
                <a:gd name="T30" fmla="*/ 90 w 26"/>
                <a:gd name="T31" fmla="*/ 162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76"/>
                <a:gd name="T50" fmla="*/ 26 w 26"/>
                <a:gd name="T51" fmla="*/ 76 h 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7"/>
                    <a:pt x="21" y="68"/>
                    <a:pt x="26" y="67"/>
                  </a:cubicBezTo>
                  <a:cubicBezTo>
                    <a:pt x="26" y="75"/>
                    <a:pt x="26" y="75"/>
                    <a:pt x="26" y="75"/>
                  </a:cubicBezTo>
                  <a:cubicBezTo>
                    <a:pt x="23" y="75"/>
                    <a:pt x="20" y="76"/>
                    <a:pt x="16" y="75"/>
                  </a:cubicBezTo>
                  <a:cubicBezTo>
                    <a:pt x="10" y="75"/>
                    <a:pt x="8" y="69"/>
                    <a:pt x="8" y="67"/>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5" name="Freeform 119"/>
            <p:cNvSpPr>
              <a:spLocks/>
            </p:cNvSpPr>
            <p:nvPr/>
          </p:nvSpPr>
          <p:spPr bwMode="auto">
            <a:xfrm>
              <a:off x="2103133" y="2868983"/>
              <a:ext cx="60957" cy="108173"/>
            </a:xfrm>
            <a:custGeom>
              <a:avLst/>
              <a:gdLst>
                <a:gd name="T0" fmla="*/ 0 w 45"/>
                <a:gd name="T1" fmla="*/ 0 h 80"/>
                <a:gd name="T2" fmla="*/ 63 w 45"/>
                <a:gd name="T3" fmla="*/ 0 h 80"/>
                <a:gd name="T4" fmla="*/ 63 w 45"/>
                <a:gd name="T5" fmla="*/ 208 h 80"/>
                <a:gd name="T6" fmla="*/ 136 w 45"/>
                <a:gd name="T7" fmla="*/ 160 h 80"/>
                <a:gd name="T8" fmla="*/ 177 w 45"/>
                <a:gd name="T9" fmla="*/ 147 h 80"/>
                <a:gd name="T10" fmla="*/ 249 w 45"/>
                <a:gd name="T11" fmla="*/ 160 h 80"/>
                <a:gd name="T12" fmla="*/ 318 w 45"/>
                <a:gd name="T13" fmla="*/ 246 h 80"/>
                <a:gd name="T14" fmla="*/ 318 w 45"/>
                <a:gd name="T15" fmla="*/ 556 h 80"/>
                <a:gd name="T16" fmla="*/ 249 w 45"/>
                <a:gd name="T17" fmla="*/ 556 h 80"/>
                <a:gd name="T18" fmla="*/ 249 w 45"/>
                <a:gd name="T19" fmla="*/ 288 h 80"/>
                <a:gd name="T20" fmla="*/ 224 w 45"/>
                <a:gd name="T21" fmla="*/ 220 h 80"/>
                <a:gd name="T22" fmla="*/ 148 w 45"/>
                <a:gd name="T23" fmla="*/ 206 h 80"/>
                <a:gd name="T24" fmla="*/ 82 w 45"/>
                <a:gd name="T25" fmla="*/ 239 h 80"/>
                <a:gd name="T26" fmla="*/ 63 w 45"/>
                <a:gd name="T27" fmla="*/ 293 h 80"/>
                <a:gd name="T28" fmla="*/ 63 w 45"/>
                <a:gd name="T29" fmla="*/ 556 h 80"/>
                <a:gd name="T30" fmla="*/ 0 w 45"/>
                <a:gd name="T31" fmla="*/ 556 h 80"/>
                <a:gd name="T32" fmla="*/ 0 w 45"/>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80"/>
                <a:gd name="T53" fmla="*/ 45 w 45"/>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80">
                  <a:moveTo>
                    <a:pt x="0" y="0"/>
                  </a:moveTo>
                  <a:cubicBezTo>
                    <a:pt x="9" y="0"/>
                    <a:pt x="9" y="0"/>
                    <a:pt x="9" y="0"/>
                  </a:cubicBezTo>
                  <a:cubicBezTo>
                    <a:pt x="9" y="30"/>
                    <a:pt x="9" y="30"/>
                    <a:pt x="9" y="30"/>
                  </a:cubicBezTo>
                  <a:cubicBezTo>
                    <a:pt x="11" y="27"/>
                    <a:pt x="14" y="24"/>
                    <a:pt x="19" y="23"/>
                  </a:cubicBezTo>
                  <a:cubicBezTo>
                    <a:pt x="21" y="22"/>
                    <a:pt x="23" y="21"/>
                    <a:pt x="26" y="21"/>
                  </a:cubicBezTo>
                  <a:cubicBezTo>
                    <a:pt x="29" y="21"/>
                    <a:pt x="32" y="22"/>
                    <a:pt x="36" y="23"/>
                  </a:cubicBezTo>
                  <a:cubicBezTo>
                    <a:pt x="44" y="26"/>
                    <a:pt x="45" y="35"/>
                    <a:pt x="45" y="36"/>
                  </a:cubicBezTo>
                  <a:cubicBezTo>
                    <a:pt x="45" y="80"/>
                    <a:pt x="45" y="80"/>
                    <a:pt x="45" y="80"/>
                  </a:cubicBezTo>
                  <a:cubicBezTo>
                    <a:pt x="36" y="80"/>
                    <a:pt x="36" y="80"/>
                    <a:pt x="36" y="80"/>
                  </a:cubicBezTo>
                  <a:cubicBezTo>
                    <a:pt x="36" y="41"/>
                    <a:pt x="36" y="41"/>
                    <a:pt x="36" y="41"/>
                  </a:cubicBezTo>
                  <a:cubicBezTo>
                    <a:pt x="36" y="34"/>
                    <a:pt x="33" y="32"/>
                    <a:pt x="31" y="31"/>
                  </a:cubicBezTo>
                  <a:cubicBezTo>
                    <a:pt x="27" y="29"/>
                    <a:pt x="24" y="29"/>
                    <a:pt x="21" y="29"/>
                  </a:cubicBezTo>
                  <a:cubicBezTo>
                    <a:pt x="18" y="30"/>
                    <a:pt x="16" y="31"/>
                    <a:pt x="12" y="34"/>
                  </a:cubicBezTo>
                  <a:cubicBezTo>
                    <a:pt x="10" y="36"/>
                    <a:pt x="9" y="38"/>
                    <a:pt x="9" y="43"/>
                  </a:cubicBezTo>
                  <a:cubicBezTo>
                    <a:pt x="9" y="80"/>
                    <a:pt x="9" y="80"/>
                    <a:pt x="9" y="80"/>
                  </a:cubicBezTo>
                  <a:cubicBezTo>
                    <a:pt x="0" y="80"/>
                    <a:pt x="0" y="80"/>
                    <a:pt x="0" y="80"/>
                  </a:cubicBezTo>
                  <a:cubicBezTo>
                    <a:pt x="0" y="0"/>
                    <a:pt x="0" y="0"/>
                    <a:pt x="0" y="0"/>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6" name="Freeform 120"/>
            <p:cNvSpPr>
              <a:spLocks noEditPoints="1"/>
            </p:cNvSpPr>
            <p:nvPr/>
          </p:nvSpPr>
          <p:spPr bwMode="auto">
            <a:xfrm>
              <a:off x="2181507" y="2896337"/>
              <a:ext cx="68422" cy="84549"/>
            </a:xfrm>
            <a:custGeom>
              <a:avLst/>
              <a:gdLst>
                <a:gd name="T0" fmla="*/ 286 w 51"/>
                <a:gd name="T1" fmla="*/ 287 h 62"/>
                <a:gd name="T2" fmla="*/ 259 w 51"/>
                <a:gd name="T3" fmla="*/ 72 h 62"/>
                <a:gd name="T4" fmla="*/ 157 w 51"/>
                <a:gd name="T5" fmla="*/ 1 h 62"/>
                <a:gd name="T6" fmla="*/ 44 w 51"/>
                <a:gd name="T7" fmla="*/ 79 h 62"/>
                <a:gd name="T8" fmla="*/ 0 w 51"/>
                <a:gd name="T9" fmla="*/ 262 h 62"/>
                <a:gd name="T10" fmla="*/ 6 w 51"/>
                <a:gd name="T11" fmla="*/ 447 h 62"/>
                <a:gd name="T12" fmla="*/ 146 w 51"/>
                <a:gd name="T13" fmla="*/ 525 h 62"/>
                <a:gd name="T14" fmla="*/ 259 w 51"/>
                <a:gd name="T15" fmla="*/ 450 h 62"/>
                <a:gd name="T16" fmla="*/ 284 w 51"/>
                <a:gd name="T17" fmla="*/ 345 h 62"/>
                <a:gd name="T18" fmla="*/ 228 w 51"/>
                <a:gd name="T19" fmla="*/ 345 h 62"/>
                <a:gd name="T20" fmla="*/ 146 w 51"/>
                <a:gd name="T21" fmla="*/ 450 h 62"/>
                <a:gd name="T22" fmla="*/ 69 w 51"/>
                <a:gd name="T23" fmla="*/ 400 h 62"/>
                <a:gd name="T24" fmla="*/ 55 w 51"/>
                <a:gd name="T25" fmla="*/ 287 h 62"/>
                <a:gd name="T26" fmla="*/ 286 w 51"/>
                <a:gd name="T27" fmla="*/ 287 h 62"/>
                <a:gd name="T28" fmla="*/ 55 w 51"/>
                <a:gd name="T29" fmla="*/ 231 h 62"/>
                <a:gd name="T30" fmla="*/ 80 w 51"/>
                <a:gd name="T31" fmla="*/ 114 h 62"/>
                <a:gd name="T32" fmla="*/ 153 w 51"/>
                <a:gd name="T33" fmla="*/ 72 h 62"/>
                <a:gd name="T34" fmla="*/ 210 w 51"/>
                <a:gd name="T35" fmla="*/ 114 h 62"/>
                <a:gd name="T36" fmla="*/ 240 w 51"/>
                <a:gd name="T37" fmla="*/ 231 h 62"/>
                <a:gd name="T38" fmla="*/ 55 w 51"/>
                <a:gd name="T39" fmla="*/ 23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51" y="35"/>
                  </a:moveTo>
                  <a:cubicBezTo>
                    <a:pt x="51" y="24"/>
                    <a:pt x="51" y="18"/>
                    <a:pt x="45" y="9"/>
                  </a:cubicBezTo>
                  <a:cubicBezTo>
                    <a:pt x="42" y="5"/>
                    <a:pt x="35" y="2"/>
                    <a:pt x="28" y="1"/>
                  </a:cubicBezTo>
                  <a:cubicBezTo>
                    <a:pt x="21" y="0"/>
                    <a:pt x="13" y="3"/>
                    <a:pt x="7" y="10"/>
                  </a:cubicBezTo>
                  <a:cubicBezTo>
                    <a:pt x="2" y="15"/>
                    <a:pt x="0" y="23"/>
                    <a:pt x="0" y="32"/>
                  </a:cubicBezTo>
                  <a:cubicBezTo>
                    <a:pt x="0" y="40"/>
                    <a:pt x="2" y="48"/>
                    <a:pt x="6" y="53"/>
                  </a:cubicBezTo>
                  <a:cubicBezTo>
                    <a:pt x="11" y="59"/>
                    <a:pt x="18" y="62"/>
                    <a:pt x="26" y="62"/>
                  </a:cubicBezTo>
                  <a:cubicBezTo>
                    <a:pt x="33" y="62"/>
                    <a:pt x="41" y="60"/>
                    <a:pt x="45" y="54"/>
                  </a:cubicBezTo>
                  <a:cubicBezTo>
                    <a:pt x="49" y="50"/>
                    <a:pt x="50" y="46"/>
                    <a:pt x="50" y="42"/>
                  </a:cubicBezTo>
                  <a:cubicBezTo>
                    <a:pt x="41" y="42"/>
                    <a:pt x="41" y="42"/>
                    <a:pt x="41" y="42"/>
                  </a:cubicBezTo>
                  <a:cubicBezTo>
                    <a:pt x="40" y="46"/>
                    <a:pt x="37" y="54"/>
                    <a:pt x="26" y="54"/>
                  </a:cubicBezTo>
                  <a:cubicBezTo>
                    <a:pt x="19" y="54"/>
                    <a:pt x="15" y="51"/>
                    <a:pt x="13" y="47"/>
                  </a:cubicBezTo>
                  <a:cubicBezTo>
                    <a:pt x="10" y="42"/>
                    <a:pt x="9" y="39"/>
                    <a:pt x="10" y="35"/>
                  </a:cubicBezTo>
                  <a:cubicBezTo>
                    <a:pt x="51" y="35"/>
                    <a:pt x="51" y="35"/>
                    <a:pt x="51" y="35"/>
                  </a:cubicBezTo>
                  <a:moveTo>
                    <a:pt x="10" y="27"/>
                  </a:moveTo>
                  <a:cubicBezTo>
                    <a:pt x="10" y="21"/>
                    <a:pt x="14" y="15"/>
                    <a:pt x="15" y="14"/>
                  </a:cubicBezTo>
                  <a:cubicBezTo>
                    <a:pt x="18" y="9"/>
                    <a:pt x="23" y="8"/>
                    <a:pt x="27" y="9"/>
                  </a:cubicBezTo>
                  <a:cubicBezTo>
                    <a:pt x="32" y="9"/>
                    <a:pt x="36" y="11"/>
                    <a:pt x="37" y="14"/>
                  </a:cubicBezTo>
                  <a:cubicBezTo>
                    <a:pt x="39" y="15"/>
                    <a:pt x="42" y="22"/>
                    <a:pt x="42" y="27"/>
                  </a:cubicBezTo>
                  <a:lnTo>
                    <a:pt x="10" y="27"/>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7" name="Freeform 121"/>
            <p:cNvSpPr>
              <a:spLocks noEditPoints="1"/>
            </p:cNvSpPr>
            <p:nvPr/>
          </p:nvSpPr>
          <p:spPr bwMode="auto">
            <a:xfrm>
              <a:off x="2313374" y="2868983"/>
              <a:ext cx="85838" cy="108173"/>
            </a:xfrm>
            <a:custGeom>
              <a:avLst/>
              <a:gdLst>
                <a:gd name="T0" fmla="*/ 0 w 63"/>
                <a:gd name="T1" fmla="*/ 556 h 80"/>
                <a:gd name="T2" fmla="*/ 78 w 63"/>
                <a:gd name="T3" fmla="*/ 556 h 80"/>
                <a:gd name="T4" fmla="*/ 78 w 63"/>
                <a:gd name="T5" fmla="*/ 316 h 80"/>
                <a:gd name="T6" fmla="*/ 286 w 63"/>
                <a:gd name="T7" fmla="*/ 316 h 80"/>
                <a:gd name="T8" fmla="*/ 400 w 63"/>
                <a:gd name="T9" fmla="*/ 482 h 80"/>
                <a:gd name="T10" fmla="*/ 412 w 63"/>
                <a:gd name="T11" fmla="*/ 556 h 80"/>
                <a:gd name="T12" fmla="*/ 514 w 63"/>
                <a:gd name="T13" fmla="*/ 556 h 80"/>
                <a:gd name="T14" fmla="*/ 514 w 63"/>
                <a:gd name="T15" fmla="*/ 527 h 80"/>
                <a:gd name="T16" fmla="*/ 480 w 63"/>
                <a:gd name="T17" fmla="*/ 415 h 80"/>
                <a:gd name="T18" fmla="*/ 411 w 63"/>
                <a:gd name="T19" fmla="*/ 288 h 80"/>
                <a:gd name="T20" fmla="*/ 493 w 63"/>
                <a:gd name="T21" fmla="*/ 147 h 80"/>
                <a:gd name="T22" fmla="*/ 285 w 63"/>
                <a:gd name="T23" fmla="*/ 0 h 80"/>
                <a:gd name="T24" fmla="*/ 0 w 63"/>
                <a:gd name="T25" fmla="*/ 0 h 80"/>
                <a:gd name="T26" fmla="*/ 0 w 63"/>
                <a:gd name="T27" fmla="*/ 556 h 80"/>
                <a:gd name="T28" fmla="*/ 285 w 63"/>
                <a:gd name="T29" fmla="*/ 59 h 80"/>
                <a:gd name="T30" fmla="*/ 411 w 63"/>
                <a:gd name="T31" fmla="*/ 174 h 80"/>
                <a:gd name="T32" fmla="*/ 285 w 63"/>
                <a:gd name="T33" fmla="*/ 260 h 80"/>
                <a:gd name="T34" fmla="*/ 78 w 63"/>
                <a:gd name="T35" fmla="*/ 260 h 80"/>
                <a:gd name="T36" fmla="*/ 78 w 63"/>
                <a:gd name="T37" fmla="*/ 59 h 80"/>
                <a:gd name="T38" fmla="*/ 285 w 63"/>
                <a:gd name="T39" fmla="*/ 59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80"/>
                <a:gd name="T62" fmla="*/ 63 w 63"/>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80">
                  <a:moveTo>
                    <a:pt x="0" y="80"/>
                  </a:moveTo>
                  <a:cubicBezTo>
                    <a:pt x="10" y="80"/>
                    <a:pt x="10" y="80"/>
                    <a:pt x="10" y="80"/>
                  </a:cubicBezTo>
                  <a:cubicBezTo>
                    <a:pt x="10" y="46"/>
                    <a:pt x="10" y="46"/>
                    <a:pt x="10" y="46"/>
                  </a:cubicBezTo>
                  <a:cubicBezTo>
                    <a:pt x="36" y="46"/>
                    <a:pt x="36" y="46"/>
                    <a:pt x="36" y="46"/>
                  </a:cubicBezTo>
                  <a:cubicBezTo>
                    <a:pt x="52" y="46"/>
                    <a:pt x="48" y="60"/>
                    <a:pt x="49" y="70"/>
                  </a:cubicBezTo>
                  <a:cubicBezTo>
                    <a:pt x="49" y="73"/>
                    <a:pt x="50" y="76"/>
                    <a:pt x="51" y="80"/>
                  </a:cubicBezTo>
                  <a:cubicBezTo>
                    <a:pt x="63" y="80"/>
                    <a:pt x="63" y="80"/>
                    <a:pt x="63" y="80"/>
                  </a:cubicBezTo>
                  <a:cubicBezTo>
                    <a:pt x="63" y="77"/>
                    <a:pt x="63" y="77"/>
                    <a:pt x="63" y="77"/>
                  </a:cubicBezTo>
                  <a:cubicBezTo>
                    <a:pt x="60" y="75"/>
                    <a:pt x="59" y="71"/>
                    <a:pt x="59" y="61"/>
                  </a:cubicBezTo>
                  <a:cubicBezTo>
                    <a:pt x="59" y="48"/>
                    <a:pt x="58" y="46"/>
                    <a:pt x="50" y="41"/>
                  </a:cubicBezTo>
                  <a:cubicBezTo>
                    <a:pt x="58" y="35"/>
                    <a:pt x="61" y="31"/>
                    <a:pt x="60" y="21"/>
                  </a:cubicBezTo>
                  <a:cubicBezTo>
                    <a:pt x="59" y="3"/>
                    <a:pt x="47" y="0"/>
                    <a:pt x="35" y="0"/>
                  </a:cubicBezTo>
                  <a:cubicBezTo>
                    <a:pt x="0" y="0"/>
                    <a:pt x="0" y="0"/>
                    <a:pt x="0" y="0"/>
                  </a:cubicBezTo>
                  <a:cubicBezTo>
                    <a:pt x="0" y="80"/>
                    <a:pt x="0" y="80"/>
                    <a:pt x="0" y="80"/>
                  </a:cubicBezTo>
                  <a:moveTo>
                    <a:pt x="35" y="9"/>
                  </a:moveTo>
                  <a:cubicBezTo>
                    <a:pt x="42" y="9"/>
                    <a:pt x="51" y="11"/>
                    <a:pt x="50" y="25"/>
                  </a:cubicBezTo>
                  <a:cubicBezTo>
                    <a:pt x="49" y="35"/>
                    <a:pt x="42" y="37"/>
                    <a:pt x="35" y="37"/>
                  </a:cubicBezTo>
                  <a:cubicBezTo>
                    <a:pt x="10" y="37"/>
                    <a:pt x="10" y="37"/>
                    <a:pt x="10" y="37"/>
                  </a:cubicBezTo>
                  <a:cubicBezTo>
                    <a:pt x="10" y="9"/>
                    <a:pt x="10" y="9"/>
                    <a:pt x="10" y="9"/>
                  </a:cubicBezTo>
                  <a:lnTo>
                    <a:pt x="35" y="9"/>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8" name="Freeform 122"/>
            <p:cNvSpPr>
              <a:spLocks noEditPoints="1"/>
            </p:cNvSpPr>
            <p:nvPr/>
          </p:nvSpPr>
          <p:spPr bwMode="auto">
            <a:xfrm>
              <a:off x="2411652" y="2896337"/>
              <a:ext cx="70910" cy="84549"/>
            </a:xfrm>
            <a:custGeom>
              <a:avLst/>
              <a:gdLst>
                <a:gd name="T0" fmla="*/ 433 w 52"/>
                <a:gd name="T1" fmla="*/ 287 h 62"/>
                <a:gd name="T2" fmla="*/ 375 w 52"/>
                <a:gd name="T3" fmla="*/ 72 h 62"/>
                <a:gd name="T4" fmla="*/ 237 w 52"/>
                <a:gd name="T5" fmla="*/ 1 h 62"/>
                <a:gd name="T6" fmla="*/ 66 w 52"/>
                <a:gd name="T7" fmla="*/ 79 h 62"/>
                <a:gd name="T8" fmla="*/ 0 w 52"/>
                <a:gd name="T9" fmla="*/ 262 h 62"/>
                <a:gd name="T10" fmla="*/ 55 w 52"/>
                <a:gd name="T11" fmla="*/ 447 h 62"/>
                <a:gd name="T12" fmla="*/ 216 w 52"/>
                <a:gd name="T13" fmla="*/ 525 h 62"/>
                <a:gd name="T14" fmla="*/ 375 w 52"/>
                <a:gd name="T15" fmla="*/ 450 h 62"/>
                <a:gd name="T16" fmla="*/ 415 w 52"/>
                <a:gd name="T17" fmla="*/ 345 h 62"/>
                <a:gd name="T18" fmla="*/ 341 w 52"/>
                <a:gd name="T19" fmla="*/ 345 h 62"/>
                <a:gd name="T20" fmla="*/ 216 w 52"/>
                <a:gd name="T21" fmla="*/ 450 h 62"/>
                <a:gd name="T22" fmla="*/ 104 w 52"/>
                <a:gd name="T23" fmla="*/ 400 h 62"/>
                <a:gd name="T24" fmla="*/ 79 w 52"/>
                <a:gd name="T25" fmla="*/ 287 h 62"/>
                <a:gd name="T26" fmla="*/ 433 w 52"/>
                <a:gd name="T27" fmla="*/ 287 h 62"/>
                <a:gd name="T28" fmla="*/ 87 w 52"/>
                <a:gd name="T29" fmla="*/ 231 h 62"/>
                <a:gd name="T30" fmla="*/ 125 w 52"/>
                <a:gd name="T31" fmla="*/ 114 h 62"/>
                <a:gd name="T32" fmla="*/ 236 w 52"/>
                <a:gd name="T33" fmla="*/ 72 h 62"/>
                <a:gd name="T34" fmla="*/ 312 w 52"/>
                <a:gd name="T35" fmla="*/ 114 h 62"/>
                <a:gd name="T36" fmla="*/ 342 w 52"/>
                <a:gd name="T37" fmla="*/ 231 h 62"/>
                <a:gd name="T38" fmla="*/ 87 w 52"/>
                <a:gd name="T39" fmla="*/ 23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
                <a:gd name="T61" fmla="*/ 0 h 62"/>
                <a:gd name="T62" fmla="*/ 52 w 52"/>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 h="62">
                  <a:moveTo>
                    <a:pt x="52" y="35"/>
                  </a:moveTo>
                  <a:cubicBezTo>
                    <a:pt x="52" y="24"/>
                    <a:pt x="52" y="18"/>
                    <a:pt x="46" y="9"/>
                  </a:cubicBezTo>
                  <a:cubicBezTo>
                    <a:pt x="42" y="5"/>
                    <a:pt x="36" y="2"/>
                    <a:pt x="29" y="1"/>
                  </a:cubicBezTo>
                  <a:cubicBezTo>
                    <a:pt x="21" y="0"/>
                    <a:pt x="14" y="3"/>
                    <a:pt x="8" y="10"/>
                  </a:cubicBezTo>
                  <a:cubicBezTo>
                    <a:pt x="3" y="15"/>
                    <a:pt x="1" y="23"/>
                    <a:pt x="0" y="32"/>
                  </a:cubicBezTo>
                  <a:cubicBezTo>
                    <a:pt x="0" y="40"/>
                    <a:pt x="2" y="48"/>
                    <a:pt x="6" y="53"/>
                  </a:cubicBezTo>
                  <a:cubicBezTo>
                    <a:pt x="11" y="59"/>
                    <a:pt x="19" y="62"/>
                    <a:pt x="26" y="62"/>
                  </a:cubicBezTo>
                  <a:cubicBezTo>
                    <a:pt x="34" y="62"/>
                    <a:pt x="41" y="60"/>
                    <a:pt x="46" y="54"/>
                  </a:cubicBezTo>
                  <a:cubicBezTo>
                    <a:pt x="49" y="50"/>
                    <a:pt x="50" y="46"/>
                    <a:pt x="51" y="42"/>
                  </a:cubicBezTo>
                  <a:cubicBezTo>
                    <a:pt x="41" y="42"/>
                    <a:pt x="41" y="42"/>
                    <a:pt x="41" y="42"/>
                  </a:cubicBezTo>
                  <a:cubicBezTo>
                    <a:pt x="40" y="46"/>
                    <a:pt x="38" y="54"/>
                    <a:pt x="26" y="54"/>
                  </a:cubicBezTo>
                  <a:cubicBezTo>
                    <a:pt x="20" y="54"/>
                    <a:pt x="16" y="51"/>
                    <a:pt x="13" y="47"/>
                  </a:cubicBezTo>
                  <a:cubicBezTo>
                    <a:pt x="10" y="42"/>
                    <a:pt x="10" y="39"/>
                    <a:pt x="10" y="35"/>
                  </a:cubicBezTo>
                  <a:cubicBezTo>
                    <a:pt x="52" y="35"/>
                    <a:pt x="52" y="35"/>
                    <a:pt x="52" y="35"/>
                  </a:cubicBezTo>
                  <a:moveTo>
                    <a:pt x="11" y="27"/>
                  </a:moveTo>
                  <a:cubicBezTo>
                    <a:pt x="11" y="21"/>
                    <a:pt x="14" y="15"/>
                    <a:pt x="15" y="14"/>
                  </a:cubicBezTo>
                  <a:cubicBezTo>
                    <a:pt x="19" y="9"/>
                    <a:pt x="24" y="8"/>
                    <a:pt x="28" y="9"/>
                  </a:cubicBezTo>
                  <a:cubicBezTo>
                    <a:pt x="33" y="9"/>
                    <a:pt x="37" y="11"/>
                    <a:pt x="38" y="14"/>
                  </a:cubicBezTo>
                  <a:cubicBezTo>
                    <a:pt x="39" y="15"/>
                    <a:pt x="42" y="22"/>
                    <a:pt x="42" y="27"/>
                  </a:cubicBezTo>
                  <a:lnTo>
                    <a:pt x="11" y="27"/>
                  </a:ln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59" name="Freeform 123"/>
            <p:cNvSpPr>
              <a:spLocks noEditPoints="1"/>
            </p:cNvSpPr>
            <p:nvPr/>
          </p:nvSpPr>
          <p:spPr bwMode="auto">
            <a:xfrm>
              <a:off x="2491270" y="2868983"/>
              <a:ext cx="70910" cy="111903"/>
            </a:xfrm>
            <a:custGeom>
              <a:avLst/>
              <a:gdLst>
                <a:gd name="T0" fmla="*/ 342 w 52"/>
                <a:gd name="T1" fmla="*/ 0 h 82"/>
                <a:gd name="T2" fmla="*/ 342 w 52"/>
                <a:gd name="T3" fmla="*/ 258 h 82"/>
                <a:gd name="T4" fmla="*/ 311 w 52"/>
                <a:gd name="T5" fmla="*/ 214 h 82"/>
                <a:gd name="T6" fmla="*/ 207 w 52"/>
                <a:gd name="T7" fmla="*/ 178 h 82"/>
                <a:gd name="T8" fmla="*/ 66 w 52"/>
                <a:gd name="T9" fmla="*/ 238 h 82"/>
                <a:gd name="T10" fmla="*/ 1 w 52"/>
                <a:gd name="T11" fmla="*/ 459 h 82"/>
                <a:gd name="T12" fmla="*/ 125 w 52"/>
                <a:gd name="T13" fmla="*/ 682 h 82"/>
                <a:gd name="T14" fmla="*/ 216 w 52"/>
                <a:gd name="T15" fmla="*/ 711 h 82"/>
                <a:gd name="T16" fmla="*/ 299 w 52"/>
                <a:gd name="T17" fmla="*/ 682 h 82"/>
                <a:gd name="T18" fmla="*/ 366 w 52"/>
                <a:gd name="T19" fmla="*/ 621 h 82"/>
                <a:gd name="T20" fmla="*/ 366 w 52"/>
                <a:gd name="T21" fmla="*/ 682 h 82"/>
                <a:gd name="T22" fmla="*/ 433 w 52"/>
                <a:gd name="T23" fmla="*/ 682 h 82"/>
                <a:gd name="T24" fmla="*/ 433 w 52"/>
                <a:gd name="T25" fmla="*/ 0 h 82"/>
                <a:gd name="T26" fmla="*/ 342 w 52"/>
                <a:gd name="T27" fmla="*/ 0 h 82"/>
                <a:gd name="T28" fmla="*/ 137 w 52"/>
                <a:gd name="T29" fmla="*/ 592 h 82"/>
                <a:gd name="T30" fmla="*/ 125 w 52"/>
                <a:gd name="T31" fmla="*/ 311 h 82"/>
                <a:gd name="T32" fmla="*/ 227 w 52"/>
                <a:gd name="T33" fmla="*/ 258 h 82"/>
                <a:gd name="T34" fmla="*/ 312 w 52"/>
                <a:gd name="T35" fmla="*/ 311 h 82"/>
                <a:gd name="T36" fmla="*/ 328 w 52"/>
                <a:gd name="T37" fmla="*/ 590 h 82"/>
                <a:gd name="T38" fmla="*/ 236 w 52"/>
                <a:gd name="T39" fmla="*/ 634 h 82"/>
                <a:gd name="T40" fmla="*/ 137 w 52"/>
                <a:gd name="T41" fmla="*/ 592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82"/>
                <a:gd name="T65" fmla="*/ 52 w 52"/>
                <a:gd name="T66" fmla="*/ 82 h 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82">
                  <a:moveTo>
                    <a:pt x="42" y="0"/>
                  </a:moveTo>
                  <a:cubicBezTo>
                    <a:pt x="42" y="30"/>
                    <a:pt x="42" y="30"/>
                    <a:pt x="42" y="30"/>
                  </a:cubicBezTo>
                  <a:cubicBezTo>
                    <a:pt x="42" y="28"/>
                    <a:pt x="40" y="26"/>
                    <a:pt x="37" y="25"/>
                  </a:cubicBezTo>
                  <a:cubicBezTo>
                    <a:pt x="35" y="23"/>
                    <a:pt x="30" y="21"/>
                    <a:pt x="25" y="21"/>
                  </a:cubicBezTo>
                  <a:cubicBezTo>
                    <a:pt x="19" y="21"/>
                    <a:pt x="13" y="23"/>
                    <a:pt x="8" y="28"/>
                  </a:cubicBezTo>
                  <a:cubicBezTo>
                    <a:pt x="2" y="34"/>
                    <a:pt x="0" y="45"/>
                    <a:pt x="1" y="55"/>
                  </a:cubicBezTo>
                  <a:cubicBezTo>
                    <a:pt x="2" y="66"/>
                    <a:pt x="6" y="76"/>
                    <a:pt x="15" y="80"/>
                  </a:cubicBezTo>
                  <a:cubicBezTo>
                    <a:pt x="18" y="82"/>
                    <a:pt x="22" y="82"/>
                    <a:pt x="26" y="82"/>
                  </a:cubicBezTo>
                  <a:cubicBezTo>
                    <a:pt x="30" y="82"/>
                    <a:pt x="34" y="82"/>
                    <a:pt x="36" y="80"/>
                  </a:cubicBezTo>
                  <a:cubicBezTo>
                    <a:pt x="39" y="78"/>
                    <a:pt x="42" y="75"/>
                    <a:pt x="44" y="73"/>
                  </a:cubicBezTo>
                  <a:cubicBezTo>
                    <a:pt x="44" y="80"/>
                    <a:pt x="44" y="80"/>
                    <a:pt x="44" y="80"/>
                  </a:cubicBezTo>
                  <a:cubicBezTo>
                    <a:pt x="52" y="80"/>
                    <a:pt x="52" y="80"/>
                    <a:pt x="52" y="80"/>
                  </a:cubicBezTo>
                  <a:cubicBezTo>
                    <a:pt x="52" y="0"/>
                    <a:pt x="52" y="0"/>
                    <a:pt x="52" y="0"/>
                  </a:cubicBezTo>
                  <a:cubicBezTo>
                    <a:pt x="42" y="0"/>
                    <a:pt x="42" y="0"/>
                    <a:pt x="42" y="0"/>
                  </a:cubicBezTo>
                  <a:moveTo>
                    <a:pt x="16" y="69"/>
                  </a:moveTo>
                  <a:cubicBezTo>
                    <a:pt x="9" y="59"/>
                    <a:pt x="10" y="43"/>
                    <a:pt x="15" y="36"/>
                  </a:cubicBezTo>
                  <a:cubicBezTo>
                    <a:pt x="18" y="32"/>
                    <a:pt x="22" y="30"/>
                    <a:pt x="27" y="30"/>
                  </a:cubicBezTo>
                  <a:cubicBezTo>
                    <a:pt x="31" y="31"/>
                    <a:pt x="36" y="32"/>
                    <a:pt x="38" y="36"/>
                  </a:cubicBezTo>
                  <a:cubicBezTo>
                    <a:pt x="41" y="40"/>
                    <a:pt x="46" y="55"/>
                    <a:pt x="39" y="68"/>
                  </a:cubicBezTo>
                  <a:cubicBezTo>
                    <a:pt x="36" y="71"/>
                    <a:pt x="32" y="73"/>
                    <a:pt x="28" y="74"/>
                  </a:cubicBezTo>
                  <a:cubicBezTo>
                    <a:pt x="23" y="74"/>
                    <a:pt x="19" y="72"/>
                    <a:pt x="16" y="69"/>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0" name="Freeform 124"/>
            <p:cNvSpPr>
              <a:spLocks/>
            </p:cNvSpPr>
            <p:nvPr/>
          </p:nvSpPr>
          <p:spPr bwMode="auto">
            <a:xfrm>
              <a:off x="2619406" y="2867739"/>
              <a:ext cx="93302" cy="113146"/>
            </a:xfrm>
            <a:custGeom>
              <a:avLst/>
              <a:gdLst>
                <a:gd name="T0" fmla="*/ 535 w 68"/>
                <a:gd name="T1" fmla="*/ 216 h 83"/>
                <a:gd name="T2" fmla="*/ 485 w 68"/>
                <a:gd name="T3" fmla="*/ 145 h 83"/>
                <a:gd name="T4" fmla="*/ 334 w 68"/>
                <a:gd name="T5" fmla="*/ 72 h 83"/>
                <a:gd name="T6" fmla="*/ 169 w 68"/>
                <a:gd name="T7" fmla="*/ 145 h 83"/>
                <a:gd name="T8" fmla="*/ 92 w 68"/>
                <a:gd name="T9" fmla="*/ 342 h 83"/>
                <a:gd name="T10" fmla="*/ 169 w 68"/>
                <a:gd name="T11" fmla="*/ 548 h 83"/>
                <a:gd name="T12" fmla="*/ 334 w 68"/>
                <a:gd name="T13" fmla="*/ 610 h 83"/>
                <a:gd name="T14" fmla="*/ 485 w 68"/>
                <a:gd name="T15" fmla="*/ 548 h 83"/>
                <a:gd name="T16" fmla="*/ 559 w 68"/>
                <a:gd name="T17" fmla="*/ 436 h 83"/>
                <a:gd name="T18" fmla="*/ 651 w 68"/>
                <a:gd name="T19" fmla="*/ 436 h 83"/>
                <a:gd name="T20" fmla="*/ 535 w 68"/>
                <a:gd name="T21" fmla="*/ 630 h 83"/>
                <a:gd name="T22" fmla="*/ 328 w 68"/>
                <a:gd name="T23" fmla="*/ 695 h 83"/>
                <a:gd name="T24" fmla="*/ 111 w 68"/>
                <a:gd name="T25" fmla="*/ 630 h 83"/>
                <a:gd name="T26" fmla="*/ 0 w 68"/>
                <a:gd name="T27" fmla="*/ 342 h 83"/>
                <a:gd name="T28" fmla="*/ 111 w 68"/>
                <a:gd name="T29" fmla="*/ 66 h 83"/>
                <a:gd name="T30" fmla="*/ 328 w 68"/>
                <a:gd name="T31" fmla="*/ 0 h 83"/>
                <a:gd name="T32" fmla="*/ 535 w 68"/>
                <a:gd name="T33" fmla="*/ 66 h 83"/>
                <a:gd name="T34" fmla="*/ 635 w 68"/>
                <a:gd name="T35" fmla="*/ 216 h 83"/>
                <a:gd name="T36" fmla="*/ 535 w 68"/>
                <a:gd name="T37" fmla="*/ 216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83"/>
                <a:gd name="T59" fmla="*/ 68 w 68"/>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83">
                  <a:moveTo>
                    <a:pt x="56" y="26"/>
                  </a:moveTo>
                  <a:cubicBezTo>
                    <a:pt x="55" y="22"/>
                    <a:pt x="53" y="19"/>
                    <a:pt x="51" y="17"/>
                  </a:cubicBezTo>
                  <a:cubicBezTo>
                    <a:pt x="47" y="12"/>
                    <a:pt x="41" y="9"/>
                    <a:pt x="35" y="9"/>
                  </a:cubicBezTo>
                  <a:cubicBezTo>
                    <a:pt x="29" y="9"/>
                    <a:pt x="22" y="12"/>
                    <a:pt x="18" y="17"/>
                  </a:cubicBezTo>
                  <a:cubicBezTo>
                    <a:pt x="13" y="22"/>
                    <a:pt x="10" y="32"/>
                    <a:pt x="10" y="42"/>
                  </a:cubicBezTo>
                  <a:cubicBezTo>
                    <a:pt x="10" y="51"/>
                    <a:pt x="13" y="61"/>
                    <a:pt x="18" y="67"/>
                  </a:cubicBezTo>
                  <a:cubicBezTo>
                    <a:pt x="22" y="72"/>
                    <a:pt x="29" y="74"/>
                    <a:pt x="35" y="74"/>
                  </a:cubicBezTo>
                  <a:cubicBezTo>
                    <a:pt x="41" y="74"/>
                    <a:pt x="47" y="72"/>
                    <a:pt x="51" y="67"/>
                  </a:cubicBezTo>
                  <a:cubicBezTo>
                    <a:pt x="54" y="63"/>
                    <a:pt x="57" y="58"/>
                    <a:pt x="58" y="52"/>
                  </a:cubicBezTo>
                  <a:cubicBezTo>
                    <a:pt x="68" y="52"/>
                    <a:pt x="68" y="52"/>
                    <a:pt x="68" y="52"/>
                  </a:cubicBezTo>
                  <a:cubicBezTo>
                    <a:pt x="67" y="60"/>
                    <a:pt x="63" y="69"/>
                    <a:pt x="56" y="75"/>
                  </a:cubicBezTo>
                  <a:cubicBezTo>
                    <a:pt x="53" y="78"/>
                    <a:pt x="44" y="83"/>
                    <a:pt x="34" y="83"/>
                  </a:cubicBezTo>
                  <a:cubicBezTo>
                    <a:pt x="24" y="83"/>
                    <a:pt x="16" y="78"/>
                    <a:pt x="12" y="75"/>
                  </a:cubicBezTo>
                  <a:cubicBezTo>
                    <a:pt x="3" y="66"/>
                    <a:pt x="0" y="53"/>
                    <a:pt x="0" y="42"/>
                  </a:cubicBezTo>
                  <a:cubicBezTo>
                    <a:pt x="0" y="31"/>
                    <a:pt x="3" y="17"/>
                    <a:pt x="12" y="8"/>
                  </a:cubicBezTo>
                  <a:cubicBezTo>
                    <a:pt x="16" y="5"/>
                    <a:pt x="24" y="0"/>
                    <a:pt x="34" y="0"/>
                  </a:cubicBezTo>
                  <a:cubicBezTo>
                    <a:pt x="44" y="0"/>
                    <a:pt x="53" y="5"/>
                    <a:pt x="56" y="8"/>
                  </a:cubicBezTo>
                  <a:cubicBezTo>
                    <a:pt x="62" y="13"/>
                    <a:pt x="65" y="20"/>
                    <a:pt x="67" y="26"/>
                  </a:cubicBezTo>
                  <a:cubicBezTo>
                    <a:pt x="56" y="26"/>
                    <a:pt x="56" y="26"/>
                    <a:pt x="56" y="26"/>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1" name="Freeform 125"/>
            <p:cNvSpPr>
              <a:spLocks/>
            </p:cNvSpPr>
            <p:nvPr/>
          </p:nvSpPr>
          <p:spPr bwMode="auto">
            <a:xfrm>
              <a:off x="2730124" y="2897580"/>
              <a:ext cx="37321" cy="79575"/>
            </a:xfrm>
            <a:custGeom>
              <a:avLst/>
              <a:gdLst>
                <a:gd name="T0" fmla="*/ 0 w 27"/>
                <a:gd name="T1" fmla="*/ 2 h 59"/>
                <a:gd name="T2" fmla="*/ 97 w 27"/>
                <a:gd name="T3" fmla="*/ 2 h 59"/>
                <a:gd name="T4" fmla="*/ 97 w 27"/>
                <a:gd name="T5" fmla="*/ 69 h 59"/>
                <a:gd name="T6" fmla="*/ 249 w 27"/>
                <a:gd name="T7" fmla="*/ 0 h 59"/>
                <a:gd name="T8" fmla="*/ 308 w 27"/>
                <a:gd name="T9" fmla="*/ 0 h 59"/>
                <a:gd name="T10" fmla="*/ 308 w 27"/>
                <a:gd name="T11" fmla="*/ 64 h 59"/>
                <a:gd name="T12" fmla="*/ 202 w 27"/>
                <a:gd name="T13" fmla="*/ 69 h 59"/>
                <a:gd name="T14" fmla="*/ 97 w 27"/>
                <a:gd name="T15" fmla="*/ 191 h 59"/>
                <a:gd name="T16" fmla="*/ 97 w 27"/>
                <a:gd name="T17" fmla="*/ 376 h 59"/>
                <a:gd name="T18" fmla="*/ 0 w 27"/>
                <a:gd name="T19" fmla="*/ 376 h 59"/>
                <a:gd name="T20" fmla="*/ 0 w 27"/>
                <a:gd name="T21" fmla="*/ 2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59"/>
                <a:gd name="T35" fmla="*/ 27 w 27"/>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59">
                  <a:moveTo>
                    <a:pt x="0" y="2"/>
                  </a:moveTo>
                  <a:cubicBezTo>
                    <a:pt x="9" y="2"/>
                    <a:pt x="9" y="2"/>
                    <a:pt x="9" y="2"/>
                  </a:cubicBezTo>
                  <a:cubicBezTo>
                    <a:pt x="9" y="11"/>
                    <a:pt x="9" y="11"/>
                    <a:pt x="9" y="11"/>
                  </a:cubicBezTo>
                  <a:cubicBezTo>
                    <a:pt x="12" y="4"/>
                    <a:pt x="18" y="0"/>
                    <a:pt x="22" y="0"/>
                  </a:cubicBezTo>
                  <a:cubicBezTo>
                    <a:pt x="27" y="0"/>
                    <a:pt x="27" y="0"/>
                    <a:pt x="27" y="0"/>
                  </a:cubicBezTo>
                  <a:cubicBezTo>
                    <a:pt x="27" y="10"/>
                    <a:pt x="27" y="10"/>
                    <a:pt x="27" y="10"/>
                  </a:cubicBezTo>
                  <a:cubicBezTo>
                    <a:pt x="24" y="10"/>
                    <a:pt x="21" y="10"/>
                    <a:pt x="18"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2" name="Freeform 126"/>
            <p:cNvSpPr>
              <a:spLocks noEditPoints="1"/>
            </p:cNvSpPr>
            <p:nvPr/>
          </p:nvSpPr>
          <p:spPr bwMode="auto">
            <a:xfrm>
              <a:off x="2773665" y="2897580"/>
              <a:ext cx="70910" cy="83305"/>
            </a:xfrm>
            <a:custGeom>
              <a:avLst/>
              <a:gdLst>
                <a:gd name="T0" fmla="*/ 5 w 52"/>
                <a:gd name="T1" fmla="*/ 427 h 61"/>
                <a:gd name="T2" fmla="*/ 216 w 52"/>
                <a:gd name="T3" fmla="*/ 537 h 61"/>
                <a:gd name="T4" fmla="*/ 401 w 52"/>
                <a:gd name="T5" fmla="*/ 427 h 61"/>
                <a:gd name="T6" fmla="*/ 433 w 52"/>
                <a:gd name="T7" fmla="*/ 261 h 61"/>
                <a:gd name="T8" fmla="*/ 401 w 52"/>
                <a:gd name="T9" fmla="*/ 90 h 61"/>
                <a:gd name="T10" fmla="*/ 216 w 52"/>
                <a:gd name="T11" fmla="*/ 0 h 61"/>
                <a:gd name="T12" fmla="*/ 5 w 52"/>
                <a:gd name="T13" fmla="*/ 90 h 61"/>
                <a:gd name="T14" fmla="*/ 0 w 52"/>
                <a:gd name="T15" fmla="*/ 261 h 61"/>
                <a:gd name="T16" fmla="*/ 5 w 52"/>
                <a:gd name="T17" fmla="*/ 427 h 61"/>
                <a:gd name="T18" fmla="*/ 216 w 52"/>
                <a:gd name="T19" fmla="*/ 449 h 61"/>
                <a:gd name="T20" fmla="*/ 104 w 52"/>
                <a:gd name="T21" fmla="*/ 379 h 61"/>
                <a:gd name="T22" fmla="*/ 79 w 52"/>
                <a:gd name="T23" fmla="*/ 261 h 61"/>
                <a:gd name="T24" fmla="*/ 95 w 52"/>
                <a:gd name="T25" fmla="*/ 159 h 61"/>
                <a:gd name="T26" fmla="*/ 216 w 52"/>
                <a:gd name="T27" fmla="*/ 75 h 61"/>
                <a:gd name="T28" fmla="*/ 334 w 52"/>
                <a:gd name="T29" fmla="*/ 159 h 61"/>
                <a:gd name="T30" fmla="*/ 360 w 52"/>
                <a:gd name="T31" fmla="*/ 261 h 61"/>
                <a:gd name="T32" fmla="*/ 334 w 52"/>
                <a:gd name="T33" fmla="*/ 379 h 61"/>
                <a:gd name="T34" fmla="*/ 216 w 52"/>
                <a:gd name="T35" fmla="*/ 449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61"/>
                <a:gd name="T56" fmla="*/ 52 w 52"/>
                <a:gd name="T57" fmla="*/ 61 h 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61">
                  <a:moveTo>
                    <a:pt x="5" y="50"/>
                  </a:moveTo>
                  <a:cubicBezTo>
                    <a:pt x="10" y="58"/>
                    <a:pt x="18" y="61"/>
                    <a:pt x="26" y="61"/>
                  </a:cubicBezTo>
                  <a:cubicBezTo>
                    <a:pt x="34" y="61"/>
                    <a:pt x="43" y="58"/>
                    <a:pt x="48" y="50"/>
                  </a:cubicBezTo>
                  <a:cubicBezTo>
                    <a:pt x="51" y="45"/>
                    <a:pt x="52" y="38"/>
                    <a:pt x="52" y="31"/>
                  </a:cubicBezTo>
                  <a:cubicBezTo>
                    <a:pt x="52" y="24"/>
                    <a:pt x="51" y="17"/>
                    <a:pt x="48" y="11"/>
                  </a:cubicBezTo>
                  <a:cubicBezTo>
                    <a:pt x="43" y="3"/>
                    <a:pt x="34" y="0"/>
                    <a:pt x="26" y="0"/>
                  </a:cubicBezTo>
                  <a:cubicBezTo>
                    <a:pt x="18" y="0"/>
                    <a:pt x="10" y="3"/>
                    <a:pt x="5" y="11"/>
                  </a:cubicBezTo>
                  <a:cubicBezTo>
                    <a:pt x="2" y="17"/>
                    <a:pt x="0" y="24"/>
                    <a:pt x="0" y="31"/>
                  </a:cubicBezTo>
                  <a:cubicBezTo>
                    <a:pt x="0" y="38"/>
                    <a:pt x="2" y="45"/>
                    <a:pt x="5" y="50"/>
                  </a:cubicBezTo>
                  <a:moveTo>
                    <a:pt x="26" y="52"/>
                  </a:moveTo>
                  <a:cubicBezTo>
                    <a:pt x="21" y="52"/>
                    <a:pt x="15" y="50"/>
                    <a:pt x="13" y="44"/>
                  </a:cubicBezTo>
                  <a:cubicBezTo>
                    <a:pt x="11" y="39"/>
                    <a:pt x="10" y="35"/>
                    <a:pt x="10" y="31"/>
                  </a:cubicBezTo>
                  <a:cubicBezTo>
                    <a:pt x="10" y="26"/>
                    <a:pt x="11" y="22"/>
                    <a:pt x="12" y="18"/>
                  </a:cubicBezTo>
                  <a:cubicBezTo>
                    <a:pt x="15" y="11"/>
                    <a:pt x="21" y="9"/>
                    <a:pt x="26" y="9"/>
                  </a:cubicBezTo>
                  <a:cubicBezTo>
                    <a:pt x="31" y="9"/>
                    <a:pt x="37" y="12"/>
                    <a:pt x="40" y="18"/>
                  </a:cubicBezTo>
                  <a:cubicBezTo>
                    <a:pt x="41" y="22"/>
                    <a:pt x="43" y="26"/>
                    <a:pt x="43" y="31"/>
                  </a:cubicBezTo>
                  <a:cubicBezTo>
                    <a:pt x="43" y="35"/>
                    <a:pt x="41" y="39"/>
                    <a:pt x="40" y="44"/>
                  </a:cubicBezTo>
                  <a:cubicBezTo>
                    <a:pt x="37"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3" name="Freeform 127"/>
            <p:cNvSpPr>
              <a:spLocks/>
            </p:cNvSpPr>
            <p:nvPr/>
          </p:nvSpPr>
          <p:spPr bwMode="auto">
            <a:xfrm>
              <a:off x="2855771" y="2897580"/>
              <a:ext cx="64690" cy="84549"/>
            </a:xfrm>
            <a:custGeom>
              <a:avLst/>
              <a:gdLst>
                <a:gd name="T0" fmla="*/ 58 w 48"/>
                <a:gd name="T1" fmla="*/ 345 h 62"/>
                <a:gd name="T2" fmla="*/ 122 w 48"/>
                <a:gd name="T3" fmla="*/ 447 h 62"/>
                <a:gd name="T4" fmla="*/ 168 w 48"/>
                <a:gd name="T5" fmla="*/ 447 h 62"/>
                <a:gd name="T6" fmla="*/ 213 w 48"/>
                <a:gd name="T7" fmla="*/ 420 h 62"/>
                <a:gd name="T8" fmla="*/ 244 w 48"/>
                <a:gd name="T9" fmla="*/ 372 h 62"/>
                <a:gd name="T10" fmla="*/ 208 w 48"/>
                <a:gd name="T11" fmla="*/ 311 h 62"/>
                <a:gd name="T12" fmla="*/ 68 w 48"/>
                <a:gd name="T13" fmla="*/ 259 h 62"/>
                <a:gd name="T14" fmla="*/ 2 w 48"/>
                <a:gd name="T15" fmla="*/ 146 h 62"/>
                <a:gd name="T16" fmla="*/ 143 w 48"/>
                <a:gd name="T17" fmla="*/ 0 h 62"/>
                <a:gd name="T18" fmla="*/ 287 w 48"/>
                <a:gd name="T19" fmla="*/ 150 h 62"/>
                <a:gd name="T20" fmla="*/ 227 w 48"/>
                <a:gd name="T21" fmla="*/ 150 h 62"/>
                <a:gd name="T22" fmla="*/ 140 w 48"/>
                <a:gd name="T23" fmla="*/ 72 h 62"/>
                <a:gd name="T24" fmla="*/ 68 w 48"/>
                <a:gd name="T25" fmla="*/ 125 h 62"/>
                <a:gd name="T26" fmla="*/ 87 w 48"/>
                <a:gd name="T27" fmla="*/ 181 h 62"/>
                <a:gd name="T28" fmla="*/ 179 w 48"/>
                <a:gd name="T29" fmla="*/ 231 h 62"/>
                <a:gd name="T30" fmla="*/ 264 w 48"/>
                <a:gd name="T31" fmla="*/ 259 h 62"/>
                <a:gd name="T32" fmla="*/ 294 w 48"/>
                <a:gd name="T33" fmla="*/ 374 h 62"/>
                <a:gd name="T34" fmla="*/ 231 w 48"/>
                <a:gd name="T35" fmla="*/ 494 h 62"/>
                <a:gd name="T36" fmla="*/ 165 w 48"/>
                <a:gd name="T37" fmla="*/ 506 h 62"/>
                <a:gd name="T38" fmla="*/ 94 w 48"/>
                <a:gd name="T39" fmla="*/ 506 h 62"/>
                <a:gd name="T40" fmla="*/ 1 w 48"/>
                <a:gd name="T41" fmla="*/ 345 h 62"/>
                <a:gd name="T42" fmla="*/ 58 w 48"/>
                <a:gd name="T43" fmla="*/ 34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9" y="42"/>
                  </a:moveTo>
                  <a:cubicBezTo>
                    <a:pt x="11" y="47"/>
                    <a:pt x="10" y="50"/>
                    <a:pt x="19" y="53"/>
                  </a:cubicBezTo>
                  <a:cubicBezTo>
                    <a:pt x="21" y="54"/>
                    <a:pt x="24" y="54"/>
                    <a:pt x="27" y="53"/>
                  </a:cubicBezTo>
                  <a:cubicBezTo>
                    <a:pt x="30" y="53"/>
                    <a:pt x="33" y="52"/>
                    <a:pt x="34" y="51"/>
                  </a:cubicBezTo>
                  <a:cubicBezTo>
                    <a:pt x="36" y="50"/>
                    <a:pt x="38" y="47"/>
                    <a:pt x="38" y="44"/>
                  </a:cubicBezTo>
                  <a:cubicBezTo>
                    <a:pt x="38" y="41"/>
                    <a:pt x="36" y="38"/>
                    <a:pt x="32" y="37"/>
                  </a:cubicBezTo>
                  <a:cubicBezTo>
                    <a:pt x="25" y="35"/>
                    <a:pt x="16" y="33"/>
                    <a:pt x="11" y="31"/>
                  </a:cubicBezTo>
                  <a:cubicBezTo>
                    <a:pt x="6" y="29"/>
                    <a:pt x="2" y="26"/>
                    <a:pt x="2" y="17"/>
                  </a:cubicBezTo>
                  <a:cubicBezTo>
                    <a:pt x="2" y="6"/>
                    <a:pt x="12" y="0"/>
                    <a:pt x="23" y="0"/>
                  </a:cubicBezTo>
                  <a:cubicBezTo>
                    <a:pt x="42" y="0"/>
                    <a:pt x="44" y="11"/>
                    <a:pt x="45" y="18"/>
                  </a:cubicBezTo>
                  <a:cubicBezTo>
                    <a:pt x="36" y="18"/>
                    <a:pt x="36" y="18"/>
                    <a:pt x="36" y="18"/>
                  </a:cubicBezTo>
                  <a:cubicBezTo>
                    <a:pt x="36" y="16"/>
                    <a:pt x="37" y="9"/>
                    <a:pt x="22" y="9"/>
                  </a:cubicBezTo>
                  <a:cubicBezTo>
                    <a:pt x="16" y="9"/>
                    <a:pt x="13" y="12"/>
                    <a:pt x="11" y="15"/>
                  </a:cubicBezTo>
                  <a:cubicBezTo>
                    <a:pt x="10" y="18"/>
                    <a:pt x="11" y="21"/>
                    <a:pt x="14" y="22"/>
                  </a:cubicBezTo>
                  <a:cubicBezTo>
                    <a:pt x="17" y="24"/>
                    <a:pt x="22" y="25"/>
                    <a:pt x="28" y="27"/>
                  </a:cubicBezTo>
                  <a:cubicBezTo>
                    <a:pt x="32" y="27"/>
                    <a:pt x="37" y="29"/>
                    <a:pt x="41" y="31"/>
                  </a:cubicBezTo>
                  <a:cubicBezTo>
                    <a:pt x="46" y="34"/>
                    <a:pt x="48" y="40"/>
                    <a:pt x="47" y="45"/>
                  </a:cubicBezTo>
                  <a:cubicBezTo>
                    <a:pt x="46" y="51"/>
                    <a:pt x="43" y="56"/>
                    <a:pt x="37" y="59"/>
                  </a:cubicBezTo>
                  <a:cubicBezTo>
                    <a:pt x="34" y="60"/>
                    <a:pt x="30" y="61"/>
                    <a:pt x="26" y="61"/>
                  </a:cubicBezTo>
                  <a:cubicBezTo>
                    <a:pt x="22" y="62"/>
                    <a:pt x="18" y="61"/>
                    <a:pt x="15" y="61"/>
                  </a:cubicBezTo>
                  <a:cubicBezTo>
                    <a:pt x="0" y="57"/>
                    <a:pt x="1" y="44"/>
                    <a:pt x="1"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4" name="Freeform 128"/>
            <p:cNvSpPr>
              <a:spLocks/>
            </p:cNvSpPr>
            <p:nvPr/>
          </p:nvSpPr>
          <p:spPr bwMode="auto">
            <a:xfrm>
              <a:off x="2929169" y="2897580"/>
              <a:ext cx="65934" cy="84549"/>
            </a:xfrm>
            <a:custGeom>
              <a:avLst/>
              <a:gdLst>
                <a:gd name="T0" fmla="*/ 92 w 48"/>
                <a:gd name="T1" fmla="*/ 345 h 62"/>
                <a:gd name="T2" fmla="*/ 195 w 48"/>
                <a:gd name="T3" fmla="*/ 447 h 62"/>
                <a:gd name="T4" fmla="*/ 276 w 48"/>
                <a:gd name="T5" fmla="*/ 447 h 62"/>
                <a:gd name="T6" fmla="*/ 343 w 48"/>
                <a:gd name="T7" fmla="*/ 420 h 62"/>
                <a:gd name="T8" fmla="*/ 379 w 48"/>
                <a:gd name="T9" fmla="*/ 372 h 62"/>
                <a:gd name="T10" fmla="*/ 311 w 48"/>
                <a:gd name="T11" fmla="*/ 311 h 62"/>
                <a:gd name="T12" fmla="*/ 102 w 48"/>
                <a:gd name="T13" fmla="*/ 259 h 62"/>
                <a:gd name="T14" fmla="*/ 3 w 48"/>
                <a:gd name="T15" fmla="*/ 146 h 62"/>
                <a:gd name="T16" fmla="*/ 237 w 48"/>
                <a:gd name="T17" fmla="*/ 0 h 62"/>
                <a:gd name="T18" fmla="*/ 441 w 48"/>
                <a:gd name="T19" fmla="*/ 150 h 62"/>
                <a:gd name="T20" fmla="*/ 352 w 48"/>
                <a:gd name="T21" fmla="*/ 150 h 62"/>
                <a:gd name="T22" fmla="*/ 226 w 48"/>
                <a:gd name="T23" fmla="*/ 72 h 62"/>
                <a:gd name="T24" fmla="*/ 113 w 48"/>
                <a:gd name="T25" fmla="*/ 125 h 62"/>
                <a:gd name="T26" fmla="*/ 152 w 48"/>
                <a:gd name="T27" fmla="*/ 181 h 62"/>
                <a:gd name="T28" fmla="*/ 276 w 48"/>
                <a:gd name="T29" fmla="*/ 231 h 62"/>
                <a:gd name="T30" fmla="*/ 399 w 48"/>
                <a:gd name="T31" fmla="*/ 259 h 62"/>
                <a:gd name="T32" fmla="*/ 462 w 48"/>
                <a:gd name="T33" fmla="*/ 374 h 62"/>
                <a:gd name="T34" fmla="*/ 361 w 48"/>
                <a:gd name="T35" fmla="*/ 494 h 62"/>
                <a:gd name="T36" fmla="*/ 262 w 48"/>
                <a:gd name="T37" fmla="*/ 506 h 62"/>
                <a:gd name="T38" fmla="*/ 160 w 48"/>
                <a:gd name="T39" fmla="*/ 506 h 62"/>
                <a:gd name="T40" fmla="*/ 1 w 48"/>
                <a:gd name="T41" fmla="*/ 345 h 62"/>
                <a:gd name="T42" fmla="*/ 92 w 48"/>
                <a:gd name="T43" fmla="*/ 34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62"/>
                <a:gd name="T68" fmla="*/ 48 w 4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62">
                  <a:moveTo>
                    <a:pt x="10" y="42"/>
                  </a:moveTo>
                  <a:cubicBezTo>
                    <a:pt x="11" y="47"/>
                    <a:pt x="11" y="50"/>
                    <a:pt x="20" y="53"/>
                  </a:cubicBezTo>
                  <a:cubicBezTo>
                    <a:pt x="22" y="54"/>
                    <a:pt x="25" y="54"/>
                    <a:pt x="28" y="53"/>
                  </a:cubicBezTo>
                  <a:cubicBezTo>
                    <a:pt x="31" y="53"/>
                    <a:pt x="33" y="52"/>
                    <a:pt x="35" y="51"/>
                  </a:cubicBezTo>
                  <a:cubicBezTo>
                    <a:pt x="37" y="50"/>
                    <a:pt x="39" y="47"/>
                    <a:pt x="39" y="44"/>
                  </a:cubicBezTo>
                  <a:cubicBezTo>
                    <a:pt x="39" y="41"/>
                    <a:pt x="37" y="38"/>
                    <a:pt x="32" y="37"/>
                  </a:cubicBezTo>
                  <a:cubicBezTo>
                    <a:pt x="25" y="35"/>
                    <a:pt x="16" y="33"/>
                    <a:pt x="11" y="31"/>
                  </a:cubicBezTo>
                  <a:cubicBezTo>
                    <a:pt x="7" y="29"/>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2"/>
                  </a:cubicBezTo>
                  <a:cubicBezTo>
                    <a:pt x="18" y="24"/>
                    <a:pt x="22" y="25"/>
                    <a:pt x="28" y="27"/>
                  </a:cubicBezTo>
                  <a:cubicBezTo>
                    <a:pt x="33" y="27"/>
                    <a:pt x="37" y="29"/>
                    <a:pt x="41" y="31"/>
                  </a:cubicBezTo>
                  <a:cubicBezTo>
                    <a:pt x="46" y="34"/>
                    <a:pt x="48" y="40"/>
                    <a:pt x="47" y="45"/>
                  </a:cubicBezTo>
                  <a:cubicBezTo>
                    <a:pt x="47" y="51"/>
                    <a:pt x="43" y="56"/>
                    <a:pt x="37" y="59"/>
                  </a:cubicBezTo>
                  <a:cubicBezTo>
                    <a:pt x="34" y="60"/>
                    <a:pt x="30" y="61"/>
                    <a:pt x="27" y="61"/>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5" name="Oval 129"/>
            <p:cNvSpPr>
              <a:spLocks noChangeArrowheads="1"/>
            </p:cNvSpPr>
            <p:nvPr/>
          </p:nvSpPr>
          <p:spPr bwMode="auto">
            <a:xfrm>
              <a:off x="2126769" y="3099005"/>
              <a:ext cx="599623" cy="599301"/>
            </a:xfrm>
            <a:prstGeom prst="ellipse">
              <a:avLst/>
            </a:prstGeom>
            <a:noFill/>
            <a:ln w="6350">
              <a:solidFill>
                <a:srgbClr val="01010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66" name="Freeform 130"/>
            <p:cNvSpPr>
              <a:spLocks noEditPoints="1"/>
            </p:cNvSpPr>
            <p:nvPr/>
          </p:nvSpPr>
          <p:spPr bwMode="auto">
            <a:xfrm>
              <a:off x="2141698" y="3115169"/>
              <a:ext cx="568522" cy="415283"/>
            </a:xfrm>
            <a:custGeom>
              <a:avLst/>
              <a:gdLst>
                <a:gd name="T0" fmla="*/ 493 w 417"/>
                <a:gd name="T1" fmla="*/ 2190 h 305"/>
                <a:gd name="T2" fmla="*/ 354 w 417"/>
                <a:gd name="T3" fmla="*/ 2353 h 305"/>
                <a:gd name="T4" fmla="*/ 2 w 417"/>
                <a:gd name="T5" fmla="*/ 1905 h 305"/>
                <a:gd name="T6" fmla="*/ 2 w 417"/>
                <a:gd name="T7" fmla="*/ 1905 h 305"/>
                <a:gd name="T8" fmla="*/ 224 w 417"/>
                <a:gd name="T9" fmla="*/ 2000 h 305"/>
                <a:gd name="T10" fmla="*/ 102 w 417"/>
                <a:gd name="T11" fmla="*/ 1605 h 305"/>
                <a:gd name="T12" fmla="*/ 412 w 417"/>
                <a:gd name="T13" fmla="*/ 1363 h 305"/>
                <a:gd name="T14" fmla="*/ 312 w 417"/>
                <a:gd name="T15" fmla="*/ 1477 h 305"/>
                <a:gd name="T16" fmla="*/ 375 w 417"/>
                <a:gd name="T17" fmla="*/ 1675 h 305"/>
                <a:gd name="T18" fmla="*/ 93 w 417"/>
                <a:gd name="T19" fmla="*/ 1137 h 305"/>
                <a:gd name="T20" fmla="*/ 524 w 417"/>
                <a:gd name="T21" fmla="*/ 1117 h 305"/>
                <a:gd name="T22" fmla="*/ 295 w 417"/>
                <a:gd name="T23" fmla="*/ 757 h 305"/>
                <a:gd name="T24" fmla="*/ 781 w 417"/>
                <a:gd name="T25" fmla="*/ 735 h 305"/>
                <a:gd name="T26" fmla="*/ 649 w 417"/>
                <a:gd name="T27" fmla="*/ 647 h 305"/>
                <a:gd name="T28" fmla="*/ 542 w 417"/>
                <a:gd name="T29" fmla="*/ 540 h 305"/>
                <a:gd name="T30" fmla="*/ 992 w 417"/>
                <a:gd name="T31" fmla="*/ 591 h 305"/>
                <a:gd name="T32" fmla="*/ 992 w 417"/>
                <a:gd name="T33" fmla="*/ 591 h 305"/>
                <a:gd name="T34" fmla="*/ 1028 w 417"/>
                <a:gd name="T35" fmla="*/ 254 h 305"/>
                <a:gd name="T36" fmla="*/ 1175 w 417"/>
                <a:gd name="T37" fmla="*/ 78 h 305"/>
                <a:gd name="T38" fmla="*/ 938 w 417"/>
                <a:gd name="T39" fmla="*/ 181 h 305"/>
                <a:gd name="T40" fmla="*/ 1450 w 417"/>
                <a:gd name="T41" fmla="*/ 400 h 305"/>
                <a:gd name="T42" fmla="*/ 1568 w 417"/>
                <a:gd name="T43" fmla="*/ 1 h 305"/>
                <a:gd name="T44" fmla="*/ 1908 w 417"/>
                <a:gd name="T45" fmla="*/ 376 h 305"/>
                <a:gd name="T46" fmla="*/ 1895 w 417"/>
                <a:gd name="T47" fmla="*/ 212 h 305"/>
                <a:gd name="T48" fmla="*/ 1908 w 417"/>
                <a:gd name="T49" fmla="*/ 65 h 305"/>
                <a:gd name="T50" fmla="*/ 2091 w 417"/>
                <a:gd name="T51" fmla="*/ 93 h 305"/>
                <a:gd name="T52" fmla="*/ 2063 w 417"/>
                <a:gd name="T53" fmla="*/ 212 h 305"/>
                <a:gd name="T54" fmla="*/ 2043 w 417"/>
                <a:gd name="T55" fmla="*/ 260 h 305"/>
                <a:gd name="T56" fmla="*/ 2239 w 417"/>
                <a:gd name="T57" fmla="*/ 480 h 305"/>
                <a:gd name="T58" fmla="*/ 2309 w 417"/>
                <a:gd name="T59" fmla="*/ 212 h 305"/>
                <a:gd name="T60" fmla="*/ 2262 w 417"/>
                <a:gd name="T61" fmla="*/ 493 h 305"/>
                <a:gd name="T62" fmla="*/ 2478 w 417"/>
                <a:gd name="T63" fmla="*/ 594 h 305"/>
                <a:gd name="T64" fmla="*/ 2530 w 417"/>
                <a:gd name="T65" fmla="*/ 525 h 305"/>
                <a:gd name="T66" fmla="*/ 2884 w 417"/>
                <a:gd name="T67" fmla="*/ 541 h 305"/>
                <a:gd name="T68" fmla="*/ 2733 w 417"/>
                <a:gd name="T69" fmla="*/ 630 h 305"/>
                <a:gd name="T70" fmla="*/ 2680 w 417"/>
                <a:gd name="T71" fmla="*/ 648 h 305"/>
                <a:gd name="T72" fmla="*/ 2972 w 417"/>
                <a:gd name="T73" fmla="*/ 526 h 305"/>
                <a:gd name="T74" fmla="*/ 3076 w 417"/>
                <a:gd name="T75" fmla="*/ 757 h 305"/>
                <a:gd name="T76" fmla="*/ 3185 w 417"/>
                <a:gd name="T77" fmla="*/ 908 h 305"/>
                <a:gd name="T78" fmla="*/ 2915 w 417"/>
                <a:gd name="T79" fmla="*/ 1089 h 305"/>
                <a:gd name="T80" fmla="*/ 2915 w 417"/>
                <a:gd name="T81" fmla="*/ 1089 h 305"/>
                <a:gd name="T82" fmla="*/ 3230 w 417"/>
                <a:gd name="T83" fmla="*/ 1469 h 305"/>
                <a:gd name="T84" fmla="*/ 3052 w 417"/>
                <a:gd name="T85" fmla="*/ 1341 h 305"/>
                <a:gd name="T86" fmla="*/ 3052 w 417"/>
                <a:gd name="T87" fmla="*/ 1609 h 305"/>
                <a:gd name="T88" fmla="*/ 3052 w 417"/>
                <a:gd name="T89" fmla="*/ 1834 h 305"/>
                <a:gd name="T90" fmla="*/ 3146 w 417"/>
                <a:gd name="T91" fmla="*/ 1770 h 305"/>
                <a:gd name="T92" fmla="*/ 3306 w 417"/>
                <a:gd name="T93" fmla="*/ 2114 h 305"/>
                <a:gd name="T94" fmla="*/ 3161 w 417"/>
                <a:gd name="T95" fmla="*/ 2008 h 305"/>
                <a:gd name="T96" fmla="*/ 3118 w 417"/>
                <a:gd name="T97" fmla="*/ 1978 h 305"/>
                <a:gd name="T98" fmla="*/ 3352 w 417"/>
                <a:gd name="T99" fmla="*/ 2166 h 305"/>
                <a:gd name="T100" fmla="*/ 2815 w 417"/>
                <a:gd name="T101" fmla="*/ 2431 h 305"/>
                <a:gd name="T102" fmla="*/ 3264 w 417"/>
                <a:gd name="T103" fmla="*/ 2399 h 3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7"/>
                <a:gd name="T157" fmla="*/ 0 h 305"/>
                <a:gd name="T158" fmla="*/ 417 w 417"/>
                <a:gd name="T159" fmla="*/ 305 h 3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7" h="305">
                  <a:moveTo>
                    <a:pt x="24" y="264"/>
                  </a:moveTo>
                  <a:cubicBezTo>
                    <a:pt x="15" y="268"/>
                    <a:pt x="12" y="279"/>
                    <a:pt x="16" y="288"/>
                  </a:cubicBezTo>
                  <a:cubicBezTo>
                    <a:pt x="22" y="301"/>
                    <a:pt x="35" y="304"/>
                    <a:pt x="47" y="299"/>
                  </a:cubicBezTo>
                  <a:cubicBezTo>
                    <a:pt x="58" y="294"/>
                    <a:pt x="65" y="282"/>
                    <a:pt x="60" y="270"/>
                  </a:cubicBezTo>
                  <a:cubicBezTo>
                    <a:pt x="55" y="261"/>
                    <a:pt x="46" y="256"/>
                    <a:pt x="36" y="260"/>
                  </a:cubicBezTo>
                  <a:cubicBezTo>
                    <a:pt x="38" y="267"/>
                    <a:pt x="38" y="267"/>
                    <a:pt x="38" y="267"/>
                  </a:cubicBezTo>
                  <a:cubicBezTo>
                    <a:pt x="44" y="265"/>
                    <a:pt x="51" y="267"/>
                    <a:pt x="54" y="273"/>
                  </a:cubicBezTo>
                  <a:cubicBezTo>
                    <a:pt x="58" y="282"/>
                    <a:pt x="51" y="288"/>
                    <a:pt x="43" y="292"/>
                  </a:cubicBezTo>
                  <a:cubicBezTo>
                    <a:pt x="35" y="295"/>
                    <a:pt x="26" y="294"/>
                    <a:pt x="22" y="285"/>
                  </a:cubicBezTo>
                  <a:cubicBezTo>
                    <a:pt x="19" y="279"/>
                    <a:pt x="22" y="275"/>
                    <a:pt x="26" y="271"/>
                  </a:cubicBezTo>
                  <a:lnTo>
                    <a:pt x="24" y="264"/>
                  </a:lnTo>
                  <a:close/>
                  <a:moveTo>
                    <a:pt x="2" y="236"/>
                  </a:moveTo>
                  <a:cubicBezTo>
                    <a:pt x="4" y="249"/>
                    <a:pt x="16" y="256"/>
                    <a:pt x="28" y="254"/>
                  </a:cubicBezTo>
                  <a:cubicBezTo>
                    <a:pt x="41" y="252"/>
                    <a:pt x="51" y="244"/>
                    <a:pt x="49" y="230"/>
                  </a:cubicBezTo>
                  <a:cubicBezTo>
                    <a:pt x="47" y="217"/>
                    <a:pt x="36" y="211"/>
                    <a:pt x="23" y="212"/>
                  </a:cubicBezTo>
                  <a:cubicBezTo>
                    <a:pt x="10" y="213"/>
                    <a:pt x="0" y="222"/>
                    <a:pt x="2" y="236"/>
                  </a:cubicBezTo>
                  <a:moveTo>
                    <a:pt x="8" y="234"/>
                  </a:moveTo>
                  <a:cubicBezTo>
                    <a:pt x="7" y="225"/>
                    <a:pt x="15" y="221"/>
                    <a:pt x="24" y="220"/>
                  </a:cubicBezTo>
                  <a:cubicBezTo>
                    <a:pt x="32" y="219"/>
                    <a:pt x="41" y="222"/>
                    <a:pt x="42" y="231"/>
                  </a:cubicBezTo>
                  <a:cubicBezTo>
                    <a:pt x="44" y="241"/>
                    <a:pt x="35" y="245"/>
                    <a:pt x="27" y="247"/>
                  </a:cubicBezTo>
                  <a:cubicBezTo>
                    <a:pt x="18" y="248"/>
                    <a:pt x="10" y="244"/>
                    <a:pt x="8" y="234"/>
                  </a:cubicBezTo>
                  <a:moveTo>
                    <a:pt x="46" y="207"/>
                  </a:moveTo>
                  <a:cubicBezTo>
                    <a:pt x="47" y="200"/>
                    <a:pt x="47" y="200"/>
                    <a:pt x="47" y="200"/>
                  </a:cubicBezTo>
                  <a:cubicBezTo>
                    <a:pt x="13" y="197"/>
                    <a:pt x="13" y="197"/>
                    <a:pt x="13" y="197"/>
                  </a:cubicBezTo>
                  <a:cubicBezTo>
                    <a:pt x="48" y="188"/>
                    <a:pt x="48" y="188"/>
                    <a:pt x="48" y="188"/>
                  </a:cubicBezTo>
                  <a:cubicBezTo>
                    <a:pt x="48" y="182"/>
                    <a:pt x="48" y="182"/>
                    <a:pt x="48" y="182"/>
                  </a:cubicBezTo>
                  <a:cubicBezTo>
                    <a:pt x="16" y="163"/>
                    <a:pt x="16" y="163"/>
                    <a:pt x="16" y="163"/>
                  </a:cubicBezTo>
                  <a:cubicBezTo>
                    <a:pt x="51" y="169"/>
                    <a:pt x="51" y="169"/>
                    <a:pt x="51" y="169"/>
                  </a:cubicBezTo>
                  <a:cubicBezTo>
                    <a:pt x="53" y="162"/>
                    <a:pt x="53" y="162"/>
                    <a:pt x="53" y="162"/>
                  </a:cubicBezTo>
                  <a:cubicBezTo>
                    <a:pt x="8" y="154"/>
                    <a:pt x="8" y="154"/>
                    <a:pt x="8" y="154"/>
                  </a:cubicBezTo>
                  <a:cubicBezTo>
                    <a:pt x="5" y="164"/>
                    <a:pt x="5" y="164"/>
                    <a:pt x="5" y="164"/>
                  </a:cubicBezTo>
                  <a:cubicBezTo>
                    <a:pt x="38" y="184"/>
                    <a:pt x="38" y="184"/>
                    <a:pt x="38" y="184"/>
                  </a:cubicBezTo>
                  <a:cubicBezTo>
                    <a:pt x="38" y="184"/>
                    <a:pt x="38" y="184"/>
                    <a:pt x="38" y="184"/>
                  </a:cubicBezTo>
                  <a:cubicBezTo>
                    <a:pt x="1" y="192"/>
                    <a:pt x="1" y="192"/>
                    <a:pt x="1" y="192"/>
                  </a:cubicBezTo>
                  <a:cubicBezTo>
                    <a:pt x="1" y="204"/>
                    <a:pt x="1" y="204"/>
                    <a:pt x="1" y="204"/>
                  </a:cubicBezTo>
                  <a:lnTo>
                    <a:pt x="46" y="207"/>
                  </a:lnTo>
                  <a:close/>
                  <a:moveTo>
                    <a:pt x="55" y="157"/>
                  </a:moveTo>
                  <a:cubicBezTo>
                    <a:pt x="58" y="149"/>
                    <a:pt x="58" y="149"/>
                    <a:pt x="58" y="149"/>
                  </a:cubicBezTo>
                  <a:cubicBezTo>
                    <a:pt x="15" y="134"/>
                    <a:pt x="15" y="134"/>
                    <a:pt x="15" y="134"/>
                  </a:cubicBezTo>
                  <a:cubicBezTo>
                    <a:pt x="12" y="141"/>
                    <a:pt x="12" y="141"/>
                    <a:pt x="12" y="141"/>
                  </a:cubicBezTo>
                  <a:lnTo>
                    <a:pt x="55" y="157"/>
                  </a:lnTo>
                  <a:close/>
                  <a:moveTo>
                    <a:pt x="24" y="129"/>
                  </a:moveTo>
                  <a:cubicBezTo>
                    <a:pt x="30" y="116"/>
                    <a:pt x="30" y="116"/>
                    <a:pt x="30" y="116"/>
                  </a:cubicBezTo>
                  <a:cubicBezTo>
                    <a:pt x="63" y="137"/>
                    <a:pt x="63" y="137"/>
                    <a:pt x="63" y="137"/>
                  </a:cubicBezTo>
                  <a:cubicBezTo>
                    <a:pt x="67" y="130"/>
                    <a:pt x="67" y="130"/>
                    <a:pt x="67" y="130"/>
                  </a:cubicBezTo>
                  <a:cubicBezTo>
                    <a:pt x="34" y="109"/>
                    <a:pt x="34" y="109"/>
                    <a:pt x="34" y="109"/>
                  </a:cubicBezTo>
                  <a:cubicBezTo>
                    <a:pt x="41" y="97"/>
                    <a:pt x="41" y="97"/>
                    <a:pt x="41" y="97"/>
                  </a:cubicBezTo>
                  <a:cubicBezTo>
                    <a:pt x="36" y="93"/>
                    <a:pt x="36" y="93"/>
                    <a:pt x="36" y="93"/>
                  </a:cubicBezTo>
                  <a:cubicBezTo>
                    <a:pt x="17" y="126"/>
                    <a:pt x="17" y="126"/>
                    <a:pt x="17" y="126"/>
                  </a:cubicBezTo>
                  <a:lnTo>
                    <a:pt x="24" y="129"/>
                  </a:lnTo>
                  <a:close/>
                  <a:moveTo>
                    <a:pt x="75" y="116"/>
                  </a:moveTo>
                  <a:cubicBezTo>
                    <a:pt x="96" y="91"/>
                    <a:pt x="96" y="91"/>
                    <a:pt x="96" y="91"/>
                  </a:cubicBezTo>
                  <a:cubicBezTo>
                    <a:pt x="91" y="87"/>
                    <a:pt x="91" y="87"/>
                    <a:pt x="91" y="87"/>
                  </a:cubicBezTo>
                  <a:cubicBezTo>
                    <a:pt x="75" y="106"/>
                    <a:pt x="75" y="106"/>
                    <a:pt x="75" y="106"/>
                  </a:cubicBezTo>
                  <a:cubicBezTo>
                    <a:pt x="65" y="97"/>
                    <a:pt x="65" y="97"/>
                    <a:pt x="65" y="97"/>
                  </a:cubicBezTo>
                  <a:cubicBezTo>
                    <a:pt x="79" y="79"/>
                    <a:pt x="79" y="79"/>
                    <a:pt x="79" y="79"/>
                  </a:cubicBezTo>
                  <a:cubicBezTo>
                    <a:pt x="74" y="75"/>
                    <a:pt x="74" y="75"/>
                    <a:pt x="74" y="75"/>
                  </a:cubicBezTo>
                  <a:cubicBezTo>
                    <a:pt x="60" y="92"/>
                    <a:pt x="60" y="92"/>
                    <a:pt x="60" y="92"/>
                  </a:cubicBezTo>
                  <a:cubicBezTo>
                    <a:pt x="51" y="84"/>
                    <a:pt x="51" y="84"/>
                    <a:pt x="51" y="84"/>
                  </a:cubicBezTo>
                  <a:cubicBezTo>
                    <a:pt x="67" y="66"/>
                    <a:pt x="67" y="66"/>
                    <a:pt x="67" y="66"/>
                  </a:cubicBezTo>
                  <a:cubicBezTo>
                    <a:pt x="62" y="61"/>
                    <a:pt x="62" y="61"/>
                    <a:pt x="62" y="61"/>
                  </a:cubicBezTo>
                  <a:cubicBezTo>
                    <a:pt x="41" y="86"/>
                    <a:pt x="41" y="86"/>
                    <a:pt x="41" y="86"/>
                  </a:cubicBezTo>
                  <a:lnTo>
                    <a:pt x="75" y="116"/>
                  </a:lnTo>
                  <a:close/>
                  <a:moveTo>
                    <a:pt x="120" y="72"/>
                  </a:moveTo>
                  <a:cubicBezTo>
                    <a:pt x="127" y="68"/>
                    <a:pt x="127" y="68"/>
                    <a:pt x="127" y="68"/>
                  </a:cubicBezTo>
                  <a:cubicBezTo>
                    <a:pt x="103" y="29"/>
                    <a:pt x="103" y="29"/>
                    <a:pt x="103" y="29"/>
                  </a:cubicBezTo>
                  <a:cubicBezTo>
                    <a:pt x="96" y="33"/>
                    <a:pt x="96" y="33"/>
                    <a:pt x="96" y="33"/>
                  </a:cubicBezTo>
                  <a:lnTo>
                    <a:pt x="120" y="72"/>
                  </a:lnTo>
                  <a:close/>
                  <a:moveTo>
                    <a:pt x="133" y="64"/>
                  </a:moveTo>
                  <a:cubicBezTo>
                    <a:pt x="139" y="61"/>
                    <a:pt x="139" y="61"/>
                    <a:pt x="139" y="61"/>
                  </a:cubicBezTo>
                  <a:cubicBezTo>
                    <a:pt x="126" y="31"/>
                    <a:pt x="126" y="31"/>
                    <a:pt x="126" y="31"/>
                  </a:cubicBezTo>
                  <a:cubicBezTo>
                    <a:pt x="126" y="31"/>
                    <a:pt x="126" y="31"/>
                    <a:pt x="126" y="31"/>
                  </a:cubicBezTo>
                  <a:cubicBezTo>
                    <a:pt x="157" y="54"/>
                    <a:pt x="157" y="54"/>
                    <a:pt x="157" y="54"/>
                  </a:cubicBezTo>
                  <a:cubicBezTo>
                    <a:pt x="165" y="52"/>
                    <a:pt x="165" y="52"/>
                    <a:pt x="165" y="52"/>
                  </a:cubicBezTo>
                  <a:cubicBezTo>
                    <a:pt x="151" y="8"/>
                    <a:pt x="151" y="8"/>
                    <a:pt x="151" y="8"/>
                  </a:cubicBezTo>
                  <a:cubicBezTo>
                    <a:pt x="143" y="10"/>
                    <a:pt x="143" y="10"/>
                    <a:pt x="143" y="10"/>
                  </a:cubicBezTo>
                  <a:cubicBezTo>
                    <a:pt x="153" y="43"/>
                    <a:pt x="153" y="43"/>
                    <a:pt x="153" y="43"/>
                  </a:cubicBezTo>
                  <a:cubicBezTo>
                    <a:pt x="153" y="43"/>
                    <a:pt x="153" y="43"/>
                    <a:pt x="153" y="43"/>
                  </a:cubicBezTo>
                  <a:cubicBezTo>
                    <a:pt x="122" y="19"/>
                    <a:pt x="122" y="19"/>
                    <a:pt x="122" y="19"/>
                  </a:cubicBezTo>
                  <a:cubicBezTo>
                    <a:pt x="115" y="23"/>
                    <a:pt x="115" y="23"/>
                    <a:pt x="115" y="23"/>
                  </a:cubicBezTo>
                  <a:lnTo>
                    <a:pt x="133" y="64"/>
                  </a:lnTo>
                  <a:close/>
                  <a:moveTo>
                    <a:pt x="158" y="14"/>
                  </a:moveTo>
                  <a:cubicBezTo>
                    <a:pt x="171" y="11"/>
                    <a:pt x="171" y="11"/>
                    <a:pt x="171" y="11"/>
                  </a:cubicBezTo>
                  <a:cubicBezTo>
                    <a:pt x="177" y="49"/>
                    <a:pt x="177" y="49"/>
                    <a:pt x="177" y="49"/>
                  </a:cubicBezTo>
                  <a:cubicBezTo>
                    <a:pt x="185" y="47"/>
                    <a:pt x="185" y="47"/>
                    <a:pt x="185" y="47"/>
                  </a:cubicBezTo>
                  <a:cubicBezTo>
                    <a:pt x="179" y="10"/>
                    <a:pt x="179" y="10"/>
                    <a:pt x="179" y="10"/>
                  </a:cubicBezTo>
                  <a:cubicBezTo>
                    <a:pt x="193" y="8"/>
                    <a:pt x="193" y="8"/>
                    <a:pt x="193" y="8"/>
                  </a:cubicBezTo>
                  <a:cubicBezTo>
                    <a:pt x="192" y="1"/>
                    <a:pt x="192" y="1"/>
                    <a:pt x="192" y="1"/>
                  </a:cubicBezTo>
                  <a:cubicBezTo>
                    <a:pt x="156" y="7"/>
                    <a:pt x="156" y="7"/>
                    <a:pt x="156" y="7"/>
                  </a:cubicBezTo>
                  <a:lnTo>
                    <a:pt x="158" y="14"/>
                  </a:lnTo>
                  <a:close/>
                  <a:moveTo>
                    <a:pt x="200" y="46"/>
                  </a:moveTo>
                  <a:cubicBezTo>
                    <a:pt x="233" y="47"/>
                    <a:pt x="233" y="47"/>
                    <a:pt x="233" y="47"/>
                  </a:cubicBezTo>
                  <a:cubicBezTo>
                    <a:pt x="233" y="40"/>
                    <a:pt x="233" y="40"/>
                    <a:pt x="233" y="40"/>
                  </a:cubicBezTo>
                  <a:cubicBezTo>
                    <a:pt x="208" y="39"/>
                    <a:pt x="208" y="39"/>
                    <a:pt x="208" y="39"/>
                  </a:cubicBezTo>
                  <a:cubicBezTo>
                    <a:pt x="208" y="26"/>
                    <a:pt x="208" y="26"/>
                    <a:pt x="208" y="26"/>
                  </a:cubicBezTo>
                  <a:cubicBezTo>
                    <a:pt x="231" y="26"/>
                    <a:pt x="231" y="26"/>
                    <a:pt x="231" y="26"/>
                  </a:cubicBezTo>
                  <a:cubicBezTo>
                    <a:pt x="231" y="20"/>
                    <a:pt x="231" y="20"/>
                    <a:pt x="231" y="20"/>
                  </a:cubicBezTo>
                  <a:cubicBezTo>
                    <a:pt x="209" y="19"/>
                    <a:pt x="209" y="19"/>
                    <a:pt x="209" y="19"/>
                  </a:cubicBezTo>
                  <a:cubicBezTo>
                    <a:pt x="209" y="7"/>
                    <a:pt x="209" y="7"/>
                    <a:pt x="209" y="7"/>
                  </a:cubicBezTo>
                  <a:cubicBezTo>
                    <a:pt x="233" y="8"/>
                    <a:pt x="233" y="8"/>
                    <a:pt x="233" y="8"/>
                  </a:cubicBezTo>
                  <a:cubicBezTo>
                    <a:pt x="233" y="1"/>
                    <a:pt x="233" y="1"/>
                    <a:pt x="233" y="1"/>
                  </a:cubicBezTo>
                  <a:cubicBezTo>
                    <a:pt x="201" y="0"/>
                    <a:pt x="201" y="0"/>
                    <a:pt x="201" y="0"/>
                  </a:cubicBezTo>
                  <a:lnTo>
                    <a:pt x="200" y="46"/>
                  </a:lnTo>
                  <a:close/>
                  <a:moveTo>
                    <a:pt x="255" y="12"/>
                  </a:moveTo>
                  <a:cubicBezTo>
                    <a:pt x="268" y="15"/>
                    <a:pt x="268" y="15"/>
                    <a:pt x="268" y="15"/>
                  </a:cubicBezTo>
                  <a:cubicBezTo>
                    <a:pt x="272" y="16"/>
                    <a:pt x="274" y="19"/>
                    <a:pt x="273" y="25"/>
                  </a:cubicBezTo>
                  <a:cubicBezTo>
                    <a:pt x="272" y="29"/>
                    <a:pt x="269" y="31"/>
                    <a:pt x="264" y="29"/>
                  </a:cubicBezTo>
                  <a:cubicBezTo>
                    <a:pt x="251" y="26"/>
                    <a:pt x="251" y="26"/>
                    <a:pt x="251" y="26"/>
                  </a:cubicBezTo>
                  <a:lnTo>
                    <a:pt x="255" y="12"/>
                  </a:lnTo>
                  <a:close/>
                  <a:moveTo>
                    <a:pt x="237" y="48"/>
                  </a:moveTo>
                  <a:cubicBezTo>
                    <a:pt x="244" y="50"/>
                    <a:pt x="244" y="50"/>
                    <a:pt x="244" y="50"/>
                  </a:cubicBezTo>
                  <a:cubicBezTo>
                    <a:pt x="249" y="32"/>
                    <a:pt x="249" y="32"/>
                    <a:pt x="249" y="32"/>
                  </a:cubicBezTo>
                  <a:cubicBezTo>
                    <a:pt x="261" y="35"/>
                    <a:pt x="261" y="35"/>
                    <a:pt x="261" y="35"/>
                  </a:cubicBezTo>
                  <a:cubicBezTo>
                    <a:pt x="268" y="37"/>
                    <a:pt x="268" y="41"/>
                    <a:pt x="266" y="49"/>
                  </a:cubicBezTo>
                  <a:cubicBezTo>
                    <a:pt x="265" y="51"/>
                    <a:pt x="265" y="53"/>
                    <a:pt x="265" y="55"/>
                  </a:cubicBezTo>
                  <a:cubicBezTo>
                    <a:pt x="273" y="59"/>
                    <a:pt x="273" y="59"/>
                    <a:pt x="273" y="59"/>
                  </a:cubicBezTo>
                  <a:cubicBezTo>
                    <a:pt x="272" y="56"/>
                    <a:pt x="273" y="51"/>
                    <a:pt x="274" y="46"/>
                  </a:cubicBezTo>
                  <a:cubicBezTo>
                    <a:pt x="276" y="39"/>
                    <a:pt x="273" y="36"/>
                    <a:pt x="271" y="35"/>
                  </a:cubicBezTo>
                  <a:cubicBezTo>
                    <a:pt x="271" y="34"/>
                    <a:pt x="271" y="34"/>
                    <a:pt x="271" y="34"/>
                  </a:cubicBezTo>
                  <a:cubicBezTo>
                    <a:pt x="272" y="34"/>
                    <a:pt x="278" y="34"/>
                    <a:pt x="281" y="26"/>
                  </a:cubicBezTo>
                  <a:cubicBezTo>
                    <a:pt x="283" y="18"/>
                    <a:pt x="280" y="12"/>
                    <a:pt x="270" y="9"/>
                  </a:cubicBezTo>
                  <a:cubicBezTo>
                    <a:pt x="249" y="4"/>
                    <a:pt x="249" y="4"/>
                    <a:pt x="249" y="4"/>
                  </a:cubicBezTo>
                  <a:lnTo>
                    <a:pt x="237" y="48"/>
                  </a:lnTo>
                  <a:close/>
                  <a:moveTo>
                    <a:pt x="276" y="60"/>
                  </a:moveTo>
                  <a:cubicBezTo>
                    <a:pt x="283" y="63"/>
                    <a:pt x="283" y="63"/>
                    <a:pt x="283" y="63"/>
                  </a:cubicBezTo>
                  <a:cubicBezTo>
                    <a:pt x="299" y="34"/>
                    <a:pt x="299" y="34"/>
                    <a:pt x="299" y="34"/>
                  </a:cubicBezTo>
                  <a:cubicBezTo>
                    <a:pt x="299" y="34"/>
                    <a:pt x="299" y="34"/>
                    <a:pt x="299" y="34"/>
                  </a:cubicBezTo>
                  <a:cubicBezTo>
                    <a:pt x="301" y="74"/>
                    <a:pt x="301" y="74"/>
                    <a:pt x="301" y="74"/>
                  </a:cubicBezTo>
                  <a:cubicBezTo>
                    <a:pt x="308" y="79"/>
                    <a:pt x="308" y="79"/>
                    <a:pt x="308" y="79"/>
                  </a:cubicBezTo>
                  <a:cubicBezTo>
                    <a:pt x="332" y="41"/>
                    <a:pt x="332" y="41"/>
                    <a:pt x="332" y="41"/>
                  </a:cubicBezTo>
                  <a:cubicBezTo>
                    <a:pt x="326" y="36"/>
                    <a:pt x="326" y="36"/>
                    <a:pt x="326" y="36"/>
                  </a:cubicBezTo>
                  <a:cubicBezTo>
                    <a:pt x="308" y="64"/>
                    <a:pt x="308" y="64"/>
                    <a:pt x="308" y="64"/>
                  </a:cubicBezTo>
                  <a:cubicBezTo>
                    <a:pt x="305" y="24"/>
                    <a:pt x="305" y="24"/>
                    <a:pt x="305" y="24"/>
                  </a:cubicBezTo>
                  <a:cubicBezTo>
                    <a:pt x="298" y="20"/>
                    <a:pt x="298" y="20"/>
                    <a:pt x="298" y="20"/>
                  </a:cubicBezTo>
                  <a:lnTo>
                    <a:pt x="276" y="60"/>
                  </a:lnTo>
                  <a:close/>
                  <a:moveTo>
                    <a:pt x="351" y="67"/>
                  </a:moveTo>
                  <a:cubicBezTo>
                    <a:pt x="351" y="67"/>
                    <a:pt x="351" y="67"/>
                    <a:pt x="351" y="67"/>
                  </a:cubicBezTo>
                  <a:cubicBezTo>
                    <a:pt x="352" y="67"/>
                    <a:pt x="352" y="67"/>
                    <a:pt x="352" y="67"/>
                  </a:cubicBezTo>
                  <a:cubicBezTo>
                    <a:pt x="342" y="87"/>
                    <a:pt x="342" y="87"/>
                    <a:pt x="342" y="87"/>
                  </a:cubicBezTo>
                  <a:cubicBezTo>
                    <a:pt x="333" y="77"/>
                    <a:pt x="333" y="77"/>
                    <a:pt x="333" y="77"/>
                  </a:cubicBezTo>
                  <a:lnTo>
                    <a:pt x="351" y="67"/>
                  </a:lnTo>
                  <a:close/>
                  <a:moveTo>
                    <a:pt x="309" y="80"/>
                  </a:moveTo>
                  <a:cubicBezTo>
                    <a:pt x="316" y="86"/>
                    <a:pt x="316" y="86"/>
                    <a:pt x="316" y="86"/>
                  </a:cubicBezTo>
                  <a:cubicBezTo>
                    <a:pt x="327" y="80"/>
                    <a:pt x="327" y="80"/>
                    <a:pt x="327" y="80"/>
                  </a:cubicBezTo>
                  <a:cubicBezTo>
                    <a:pt x="340" y="93"/>
                    <a:pt x="340" y="93"/>
                    <a:pt x="340" y="93"/>
                  </a:cubicBezTo>
                  <a:cubicBezTo>
                    <a:pt x="334" y="105"/>
                    <a:pt x="334" y="105"/>
                    <a:pt x="334" y="105"/>
                  </a:cubicBezTo>
                  <a:cubicBezTo>
                    <a:pt x="340" y="111"/>
                    <a:pt x="340" y="111"/>
                    <a:pt x="340" y="111"/>
                  </a:cubicBezTo>
                  <a:cubicBezTo>
                    <a:pt x="360" y="65"/>
                    <a:pt x="360" y="65"/>
                    <a:pt x="360" y="65"/>
                  </a:cubicBezTo>
                  <a:cubicBezTo>
                    <a:pt x="354" y="59"/>
                    <a:pt x="354" y="59"/>
                    <a:pt x="354" y="59"/>
                  </a:cubicBezTo>
                  <a:lnTo>
                    <a:pt x="309" y="80"/>
                  </a:lnTo>
                  <a:close/>
                  <a:moveTo>
                    <a:pt x="366" y="83"/>
                  </a:moveTo>
                  <a:cubicBezTo>
                    <a:pt x="374" y="93"/>
                    <a:pt x="374" y="93"/>
                    <a:pt x="374" y="93"/>
                  </a:cubicBezTo>
                  <a:cubicBezTo>
                    <a:pt x="342" y="115"/>
                    <a:pt x="342" y="115"/>
                    <a:pt x="342" y="115"/>
                  </a:cubicBezTo>
                  <a:cubicBezTo>
                    <a:pt x="346" y="121"/>
                    <a:pt x="346" y="121"/>
                    <a:pt x="346" y="121"/>
                  </a:cubicBezTo>
                  <a:cubicBezTo>
                    <a:pt x="378" y="100"/>
                    <a:pt x="378" y="100"/>
                    <a:pt x="378" y="100"/>
                  </a:cubicBezTo>
                  <a:cubicBezTo>
                    <a:pt x="386" y="112"/>
                    <a:pt x="386" y="112"/>
                    <a:pt x="386" y="112"/>
                  </a:cubicBezTo>
                  <a:cubicBezTo>
                    <a:pt x="392" y="108"/>
                    <a:pt x="392" y="108"/>
                    <a:pt x="392" y="108"/>
                  </a:cubicBezTo>
                  <a:cubicBezTo>
                    <a:pt x="371" y="78"/>
                    <a:pt x="371" y="78"/>
                    <a:pt x="371" y="78"/>
                  </a:cubicBezTo>
                  <a:lnTo>
                    <a:pt x="366" y="83"/>
                  </a:lnTo>
                  <a:close/>
                  <a:moveTo>
                    <a:pt x="354" y="135"/>
                  </a:moveTo>
                  <a:cubicBezTo>
                    <a:pt x="357" y="142"/>
                    <a:pt x="357" y="142"/>
                    <a:pt x="357" y="142"/>
                  </a:cubicBezTo>
                  <a:cubicBezTo>
                    <a:pt x="399" y="122"/>
                    <a:pt x="399" y="122"/>
                    <a:pt x="399" y="122"/>
                  </a:cubicBezTo>
                  <a:cubicBezTo>
                    <a:pt x="395" y="115"/>
                    <a:pt x="395" y="115"/>
                    <a:pt x="395" y="115"/>
                  </a:cubicBezTo>
                  <a:lnTo>
                    <a:pt x="354" y="135"/>
                  </a:lnTo>
                  <a:close/>
                  <a:moveTo>
                    <a:pt x="411" y="153"/>
                  </a:moveTo>
                  <a:cubicBezTo>
                    <a:pt x="407" y="140"/>
                    <a:pt x="394" y="135"/>
                    <a:pt x="382" y="139"/>
                  </a:cubicBezTo>
                  <a:cubicBezTo>
                    <a:pt x="370" y="143"/>
                    <a:pt x="362" y="154"/>
                    <a:pt x="365" y="167"/>
                  </a:cubicBezTo>
                  <a:cubicBezTo>
                    <a:pt x="369" y="180"/>
                    <a:pt x="381" y="184"/>
                    <a:pt x="393" y="181"/>
                  </a:cubicBezTo>
                  <a:cubicBezTo>
                    <a:pt x="406" y="177"/>
                    <a:pt x="414" y="166"/>
                    <a:pt x="411" y="153"/>
                  </a:cubicBezTo>
                  <a:moveTo>
                    <a:pt x="404" y="155"/>
                  </a:moveTo>
                  <a:cubicBezTo>
                    <a:pt x="407" y="164"/>
                    <a:pt x="400" y="171"/>
                    <a:pt x="391" y="173"/>
                  </a:cubicBezTo>
                  <a:cubicBezTo>
                    <a:pt x="383" y="176"/>
                    <a:pt x="374" y="174"/>
                    <a:pt x="371" y="165"/>
                  </a:cubicBezTo>
                  <a:cubicBezTo>
                    <a:pt x="369" y="156"/>
                    <a:pt x="376" y="149"/>
                    <a:pt x="384" y="147"/>
                  </a:cubicBezTo>
                  <a:cubicBezTo>
                    <a:pt x="393" y="144"/>
                    <a:pt x="402" y="146"/>
                    <a:pt x="404" y="155"/>
                  </a:cubicBezTo>
                  <a:moveTo>
                    <a:pt x="371" y="191"/>
                  </a:moveTo>
                  <a:cubicBezTo>
                    <a:pt x="371" y="198"/>
                    <a:pt x="371" y="198"/>
                    <a:pt x="371" y="198"/>
                  </a:cubicBezTo>
                  <a:cubicBezTo>
                    <a:pt x="404" y="196"/>
                    <a:pt x="404" y="196"/>
                    <a:pt x="404" y="196"/>
                  </a:cubicBezTo>
                  <a:cubicBezTo>
                    <a:pt x="404" y="196"/>
                    <a:pt x="404" y="196"/>
                    <a:pt x="404" y="196"/>
                  </a:cubicBezTo>
                  <a:cubicBezTo>
                    <a:pt x="371" y="218"/>
                    <a:pt x="371" y="218"/>
                    <a:pt x="371" y="218"/>
                  </a:cubicBezTo>
                  <a:cubicBezTo>
                    <a:pt x="371" y="227"/>
                    <a:pt x="371" y="227"/>
                    <a:pt x="371" y="227"/>
                  </a:cubicBezTo>
                  <a:cubicBezTo>
                    <a:pt x="416" y="230"/>
                    <a:pt x="416" y="230"/>
                    <a:pt x="416" y="230"/>
                  </a:cubicBezTo>
                  <a:cubicBezTo>
                    <a:pt x="417" y="222"/>
                    <a:pt x="417" y="222"/>
                    <a:pt x="417" y="222"/>
                  </a:cubicBezTo>
                  <a:cubicBezTo>
                    <a:pt x="383" y="220"/>
                    <a:pt x="383" y="220"/>
                    <a:pt x="383" y="220"/>
                  </a:cubicBezTo>
                  <a:cubicBezTo>
                    <a:pt x="383" y="219"/>
                    <a:pt x="383" y="219"/>
                    <a:pt x="383" y="219"/>
                  </a:cubicBezTo>
                  <a:cubicBezTo>
                    <a:pt x="417" y="197"/>
                    <a:pt x="417" y="197"/>
                    <a:pt x="417" y="197"/>
                  </a:cubicBezTo>
                  <a:cubicBezTo>
                    <a:pt x="416" y="188"/>
                    <a:pt x="416" y="188"/>
                    <a:pt x="416" y="188"/>
                  </a:cubicBezTo>
                  <a:lnTo>
                    <a:pt x="371" y="191"/>
                  </a:lnTo>
                  <a:close/>
                  <a:moveTo>
                    <a:pt x="402" y="261"/>
                  </a:moveTo>
                  <a:cubicBezTo>
                    <a:pt x="402" y="261"/>
                    <a:pt x="402" y="261"/>
                    <a:pt x="402" y="261"/>
                  </a:cubicBezTo>
                  <a:cubicBezTo>
                    <a:pt x="402" y="261"/>
                    <a:pt x="402" y="261"/>
                    <a:pt x="402" y="261"/>
                  </a:cubicBezTo>
                  <a:cubicBezTo>
                    <a:pt x="381" y="262"/>
                    <a:pt x="381" y="262"/>
                    <a:pt x="381" y="262"/>
                  </a:cubicBezTo>
                  <a:cubicBezTo>
                    <a:pt x="385" y="249"/>
                    <a:pt x="385" y="249"/>
                    <a:pt x="385" y="249"/>
                  </a:cubicBezTo>
                  <a:lnTo>
                    <a:pt x="402" y="261"/>
                  </a:lnTo>
                  <a:close/>
                  <a:moveTo>
                    <a:pt x="370" y="230"/>
                  </a:moveTo>
                  <a:cubicBezTo>
                    <a:pt x="369" y="238"/>
                    <a:pt x="369" y="238"/>
                    <a:pt x="369" y="238"/>
                  </a:cubicBezTo>
                  <a:cubicBezTo>
                    <a:pt x="379" y="245"/>
                    <a:pt x="379" y="245"/>
                    <a:pt x="379" y="245"/>
                  </a:cubicBezTo>
                  <a:cubicBezTo>
                    <a:pt x="374" y="262"/>
                    <a:pt x="374" y="262"/>
                    <a:pt x="374" y="262"/>
                  </a:cubicBezTo>
                  <a:cubicBezTo>
                    <a:pt x="362" y="263"/>
                    <a:pt x="362" y="263"/>
                    <a:pt x="362" y="263"/>
                  </a:cubicBezTo>
                  <a:cubicBezTo>
                    <a:pt x="359" y="271"/>
                    <a:pt x="359" y="271"/>
                    <a:pt x="359" y="271"/>
                  </a:cubicBezTo>
                  <a:cubicBezTo>
                    <a:pt x="408" y="268"/>
                    <a:pt x="408" y="268"/>
                    <a:pt x="408" y="268"/>
                  </a:cubicBezTo>
                  <a:cubicBezTo>
                    <a:pt x="411" y="260"/>
                    <a:pt x="411" y="260"/>
                    <a:pt x="411" y="260"/>
                  </a:cubicBezTo>
                  <a:lnTo>
                    <a:pt x="370" y="230"/>
                  </a:lnTo>
                  <a:close/>
                  <a:moveTo>
                    <a:pt x="358" y="274"/>
                  </a:moveTo>
                  <a:cubicBezTo>
                    <a:pt x="343" y="301"/>
                    <a:pt x="343" y="301"/>
                    <a:pt x="343" y="301"/>
                  </a:cubicBezTo>
                  <a:cubicBezTo>
                    <a:pt x="349" y="305"/>
                    <a:pt x="349" y="305"/>
                    <a:pt x="349" y="305"/>
                  </a:cubicBezTo>
                  <a:cubicBezTo>
                    <a:pt x="360" y="285"/>
                    <a:pt x="360" y="285"/>
                    <a:pt x="360" y="285"/>
                  </a:cubicBezTo>
                  <a:cubicBezTo>
                    <a:pt x="394" y="304"/>
                    <a:pt x="394" y="304"/>
                    <a:pt x="394" y="304"/>
                  </a:cubicBezTo>
                  <a:cubicBezTo>
                    <a:pt x="398" y="297"/>
                    <a:pt x="398" y="297"/>
                    <a:pt x="398" y="297"/>
                  </a:cubicBezTo>
                  <a:lnTo>
                    <a:pt x="358" y="274"/>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7" name="Freeform 131"/>
            <p:cNvSpPr>
              <a:spLocks/>
            </p:cNvSpPr>
            <p:nvPr/>
          </p:nvSpPr>
          <p:spPr bwMode="auto">
            <a:xfrm>
              <a:off x="2531079" y="3570240"/>
              <a:ext cx="70910" cy="75845"/>
            </a:xfrm>
            <a:custGeom>
              <a:avLst/>
              <a:gdLst>
                <a:gd name="T0" fmla="*/ 28 w 57"/>
                <a:gd name="T1" fmla="*/ 61 h 61"/>
                <a:gd name="T2" fmla="*/ 57 w 57"/>
                <a:gd name="T3" fmla="*/ 42 h 61"/>
                <a:gd name="T4" fmla="*/ 53 w 57"/>
                <a:gd name="T5" fmla="*/ 35 h 61"/>
                <a:gd name="T6" fmla="*/ 31 w 57"/>
                <a:gd name="T7" fmla="*/ 50 h 61"/>
                <a:gd name="T8" fmla="*/ 22 w 57"/>
                <a:gd name="T9" fmla="*/ 38 h 61"/>
                <a:gd name="T10" fmla="*/ 42 w 57"/>
                <a:gd name="T11" fmla="*/ 24 h 61"/>
                <a:gd name="T12" fmla="*/ 38 w 57"/>
                <a:gd name="T13" fmla="*/ 19 h 61"/>
                <a:gd name="T14" fmla="*/ 19 w 57"/>
                <a:gd name="T15" fmla="*/ 33 h 61"/>
                <a:gd name="T16" fmla="*/ 11 w 57"/>
                <a:gd name="T17" fmla="*/ 21 h 61"/>
                <a:gd name="T18" fmla="*/ 33 w 57"/>
                <a:gd name="T19" fmla="*/ 7 h 61"/>
                <a:gd name="T20" fmla="*/ 29 w 57"/>
                <a:gd name="T21" fmla="*/ 0 h 61"/>
                <a:gd name="T22" fmla="*/ 0 w 57"/>
                <a:gd name="T23" fmla="*/ 20 h 61"/>
                <a:gd name="T24" fmla="*/ 28 w 57"/>
                <a:gd name="T25" fmla="*/ 61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61"/>
                <a:gd name="T41" fmla="*/ 57 w 57"/>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61">
                  <a:moveTo>
                    <a:pt x="28" y="61"/>
                  </a:moveTo>
                  <a:lnTo>
                    <a:pt x="57" y="42"/>
                  </a:lnTo>
                  <a:lnTo>
                    <a:pt x="53" y="35"/>
                  </a:lnTo>
                  <a:lnTo>
                    <a:pt x="31" y="50"/>
                  </a:lnTo>
                  <a:lnTo>
                    <a:pt x="22" y="38"/>
                  </a:lnTo>
                  <a:lnTo>
                    <a:pt x="42" y="24"/>
                  </a:lnTo>
                  <a:lnTo>
                    <a:pt x="38" y="19"/>
                  </a:lnTo>
                  <a:lnTo>
                    <a:pt x="19" y="33"/>
                  </a:lnTo>
                  <a:lnTo>
                    <a:pt x="11" y="21"/>
                  </a:lnTo>
                  <a:lnTo>
                    <a:pt x="33" y="7"/>
                  </a:lnTo>
                  <a:lnTo>
                    <a:pt x="29" y="0"/>
                  </a:lnTo>
                  <a:lnTo>
                    <a:pt x="0" y="20"/>
                  </a:lnTo>
                  <a:lnTo>
                    <a:pt x="28" y="61"/>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8" name="Freeform 132"/>
            <p:cNvSpPr>
              <a:spLocks/>
            </p:cNvSpPr>
            <p:nvPr/>
          </p:nvSpPr>
          <p:spPr bwMode="auto">
            <a:xfrm>
              <a:off x="2476342" y="3596350"/>
              <a:ext cx="53493" cy="72115"/>
            </a:xfrm>
            <a:custGeom>
              <a:avLst/>
              <a:gdLst>
                <a:gd name="T0" fmla="*/ 34 w 43"/>
                <a:gd name="T1" fmla="*/ 58 h 58"/>
                <a:gd name="T2" fmla="*/ 43 w 43"/>
                <a:gd name="T3" fmla="*/ 55 h 58"/>
                <a:gd name="T4" fmla="*/ 40 w 43"/>
                <a:gd name="T5" fmla="*/ 0 h 58"/>
                <a:gd name="T6" fmla="*/ 32 w 43"/>
                <a:gd name="T7" fmla="*/ 4 h 58"/>
                <a:gd name="T8" fmla="*/ 35 w 43"/>
                <a:gd name="T9" fmla="*/ 46 h 58"/>
                <a:gd name="T10" fmla="*/ 35 w 43"/>
                <a:gd name="T11" fmla="*/ 46 h 58"/>
                <a:gd name="T12" fmla="*/ 9 w 43"/>
                <a:gd name="T13" fmla="*/ 12 h 58"/>
                <a:gd name="T14" fmla="*/ 0 w 43"/>
                <a:gd name="T15" fmla="*/ 15 h 58"/>
                <a:gd name="T16" fmla="*/ 34 w 43"/>
                <a:gd name="T17" fmla="*/ 58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8"/>
                <a:gd name="T29" fmla="*/ 43 w 43"/>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8">
                  <a:moveTo>
                    <a:pt x="34" y="58"/>
                  </a:moveTo>
                  <a:lnTo>
                    <a:pt x="43" y="55"/>
                  </a:lnTo>
                  <a:lnTo>
                    <a:pt x="40" y="0"/>
                  </a:lnTo>
                  <a:lnTo>
                    <a:pt x="32" y="4"/>
                  </a:lnTo>
                  <a:lnTo>
                    <a:pt x="35" y="46"/>
                  </a:lnTo>
                  <a:lnTo>
                    <a:pt x="9" y="12"/>
                  </a:lnTo>
                  <a:lnTo>
                    <a:pt x="0" y="15"/>
                  </a:lnTo>
                  <a:lnTo>
                    <a:pt x="34" y="58"/>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69" name="Freeform 133"/>
            <p:cNvSpPr>
              <a:spLocks/>
            </p:cNvSpPr>
            <p:nvPr/>
          </p:nvSpPr>
          <p:spPr bwMode="auto">
            <a:xfrm>
              <a:off x="2432801" y="3615001"/>
              <a:ext cx="51005" cy="67142"/>
            </a:xfrm>
            <a:custGeom>
              <a:avLst/>
              <a:gdLst>
                <a:gd name="T0" fmla="*/ 6 w 41"/>
                <a:gd name="T1" fmla="*/ 54 h 54"/>
                <a:gd name="T2" fmla="*/ 41 w 41"/>
                <a:gd name="T3" fmla="*/ 51 h 54"/>
                <a:gd name="T4" fmla="*/ 39 w 41"/>
                <a:gd name="T5" fmla="*/ 43 h 54"/>
                <a:gd name="T6" fmla="*/ 12 w 41"/>
                <a:gd name="T7" fmla="*/ 46 h 54"/>
                <a:gd name="T8" fmla="*/ 11 w 41"/>
                <a:gd name="T9" fmla="*/ 31 h 54"/>
                <a:gd name="T10" fmla="*/ 34 w 41"/>
                <a:gd name="T11" fmla="*/ 28 h 54"/>
                <a:gd name="T12" fmla="*/ 32 w 41"/>
                <a:gd name="T13" fmla="*/ 21 h 54"/>
                <a:gd name="T14" fmla="*/ 10 w 41"/>
                <a:gd name="T15" fmla="*/ 24 h 54"/>
                <a:gd name="T16" fmla="*/ 8 w 41"/>
                <a:gd name="T17" fmla="*/ 10 h 54"/>
                <a:gd name="T18" fmla="*/ 33 w 41"/>
                <a:gd name="T19" fmla="*/ 8 h 54"/>
                <a:gd name="T20" fmla="*/ 32 w 41"/>
                <a:gd name="T21" fmla="*/ 0 h 54"/>
                <a:gd name="T22" fmla="*/ 0 w 41"/>
                <a:gd name="T23" fmla="*/ 5 h 54"/>
                <a:gd name="T24" fmla="*/ 6 w 41"/>
                <a:gd name="T25" fmla="*/ 54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54"/>
                <a:gd name="T41" fmla="*/ 41 w 41"/>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54">
                  <a:moveTo>
                    <a:pt x="6" y="54"/>
                  </a:moveTo>
                  <a:lnTo>
                    <a:pt x="41" y="51"/>
                  </a:lnTo>
                  <a:lnTo>
                    <a:pt x="39" y="43"/>
                  </a:lnTo>
                  <a:lnTo>
                    <a:pt x="12" y="46"/>
                  </a:lnTo>
                  <a:lnTo>
                    <a:pt x="11" y="31"/>
                  </a:lnTo>
                  <a:lnTo>
                    <a:pt x="34" y="28"/>
                  </a:lnTo>
                  <a:lnTo>
                    <a:pt x="32" y="21"/>
                  </a:lnTo>
                  <a:lnTo>
                    <a:pt x="10" y="24"/>
                  </a:lnTo>
                  <a:lnTo>
                    <a:pt x="8" y="10"/>
                  </a:lnTo>
                  <a:lnTo>
                    <a:pt x="33" y="8"/>
                  </a:lnTo>
                  <a:lnTo>
                    <a:pt x="32" y="0"/>
                  </a:lnTo>
                  <a:lnTo>
                    <a:pt x="0" y="5"/>
                  </a:lnTo>
                  <a:lnTo>
                    <a:pt x="6" y="54"/>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0" name="Freeform 134"/>
            <p:cNvSpPr>
              <a:spLocks/>
            </p:cNvSpPr>
            <p:nvPr/>
          </p:nvSpPr>
          <p:spPr bwMode="auto">
            <a:xfrm>
              <a:off x="2304666" y="3597594"/>
              <a:ext cx="59713" cy="73358"/>
            </a:xfrm>
            <a:custGeom>
              <a:avLst/>
              <a:gdLst>
                <a:gd name="T0" fmla="*/ 0 w 48"/>
                <a:gd name="T1" fmla="*/ 47 h 59"/>
                <a:gd name="T2" fmla="*/ 34 w 48"/>
                <a:gd name="T3" fmla="*/ 59 h 59"/>
                <a:gd name="T4" fmla="*/ 35 w 48"/>
                <a:gd name="T5" fmla="*/ 53 h 59"/>
                <a:gd name="T6" fmla="*/ 11 w 48"/>
                <a:gd name="T7" fmla="*/ 43 h 59"/>
                <a:gd name="T8" fmla="*/ 16 w 48"/>
                <a:gd name="T9" fmla="*/ 28 h 59"/>
                <a:gd name="T10" fmla="*/ 39 w 48"/>
                <a:gd name="T11" fmla="*/ 37 h 59"/>
                <a:gd name="T12" fmla="*/ 40 w 48"/>
                <a:gd name="T13" fmla="*/ 31 h 59"/>
                <a:gd name="T14" fmla="*/ 19 w 48"/>
                <a:gd name="T15" fmla="*/ 22 h 59"/>
                <a:gd name="T16" fmla="*/ 23 w 48"/>
                <a:gd name="T17" fmla="*/ 9 h 59"/>
                <a:gd name="T18" fmla="*/ 46 w 48"/>
                <a:gd name="T19" fmla="*/ 19 h 59"/>
                <a:gd name="T20" fmla="*/ 48 w 48"/>
                <a:gd name="T21" fmla="*/ 12 h 59"/>
                <a:gd name="T22" fmla="*/ 18 w 48"/>
                <a:gd name="T23" fmla="*/ 0 h 59"/>
                <a:gd name="T24" fmla="*/ 0 w 48"/>
                <a:gd name="T25" fmla="*/ 47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59"/>
                <a:gd name="T41" fmla="*/ 48 w 48"/>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59">
                  <a:moveTo>
                    <a:pt x="0" y="47"/>
                  </a:moveTo>
                  <a:lnTo>
                    <a:pt x="34" y="59"/>
                  </a:lnTo>
                  <a:lnTo>
                    <a:pt x="35" y="53"/>
                  </a:lnTo>
                  <a:lnTo>
                    <a:pt x="11" y="43"/>
                  </a:lnTo>
                  <a:lnTo>
                    <a:pt x="16" y="28"/>
                  </a:lnTo>
                  <a:lnTo>
                    <a:pt x="39" y="37"/>
                  </a:lnTo>
                  <a:lnTo>
                    <a:pt x="40" y="31"/>
                  </a:lnTo>
                  <a:lnTo>
                    <a:pt x="19" y="22"/>
                  </a:lnTo>
                  <a:lnTo>
                    <a:pt x="23" y="9"/>
                  </a:lnTo>
                  <a:lnTo>
                    <a:pt x="46" y="19"/>
                  </a:lnTo>
                  <a:lnTo>
                    <a:pt x="48" y="12"/>
                  </a:lnTo>
                  <a:lnTo>
                    <a:pt x="18" y="0"/>
                  </a:lnTo>
                  <a:lnTo>
                    <a:pt x="0" y="4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1" name="Freeform 135"/>
            <p:cNvSpPr>
              <a:spLocks/>
            </p:cNvSpPr>
            <p:nvPr/>
          </p:nvSpPr>
          <p:spPr bwMode="auto">
            <a:xfrm>
              <a:off x="2248684" y="3570240"/>
              <a:ext cx="68422" cy="77089"/>
            </a:xfrm>
            <a:custGeom>
              <a:avLst/>
              <a:gdLst>
                <a:gd name="T0" fmla="*/ 383 w 50"/>
                <a:gd name="T1" fmla="*/ 246 h 57"/>
                <a:gd name="T2" fmla="*/ 238 w 50"/>
                <a:gd name="T3" fmla="*/ 176 h 57"/>
                <a:gd name="T4" fmla="*/ 210 w 50"/>
                <a:gd name="T5" fmla="*/ 220 h 57"/>
                <a:gd name="T6" fmla="*/ 293 w 50"/>
                <a:gd name="T7" fmla="*/ 266 h 57"/>
                <a:gd name="T8" fmla="*/ 144 w 50"/>
                <a:gd name="T9" fmla="*/ 283 h 57"/>
                <a:gd name="T10" fmla="*/ 119 w 50"/>
                <a:gd name="T11" fmla="*/ 126 h 57"/>
                <a:gd name="T12" fmla="*/ 307 w 50"/>
                <a:gd name="T13" fmla="*/ 83 h 57"/>
                <a:gd name="T14" fmla="*/ 349 w 50"/>
                <a:gd name="T15" fmla="*/ 176 h 57"/>
                <a:gd name="T16" fmla="*/ 409 w 50"/>
                <a:gd name="T17" fmla="*/ 208 h 57"/>
                <a:gd name="T18" fmla="*/ 348 w 50"/>
                <a:gd name="T19" fmla="*/ 50 h 57"/>
                <a:gd name="T20" fmla="*/ 67 w 50"/>
                <a:gd name="T21" fmla="*/ 90 h 57"/>
                <a:gd name="T22" fmla="*/ 98 w 50"/>
                <a:gd name="T23" fmla="*/ 318 h 57"/>
                <a:gd name="T24" fmla="*/ 238 w 50"/>
                <a:gd name="T25" fmla="*/ 335 h 57"/>
                <a:gd name="T26" fmla="*/ 231 w 50"/>
                <a:gd name="T27" fmla="*/ 376 h 57"/>
                <a:gd name="T28" fmla="*/ 262 w 50"/>
                <a:gd name="T29" fmla="*/ 396 h 57"/>
                <a:gd name="T30" fmla="*/ 383 w 50"/>
                <a:gd name="T31" fmla="*/ 246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7"/>
                <a:gd name="T50" fmla="*/ 50 w 50"/>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7">
                  <a:moveTo>
                    <a:pt x="42" y="36"/>
                  </a:moveTo>
                  <a:cubicBezTo>
                    <a:pt x="26" y="26"/>
                    <a:pt x="26" y="26"/>
                    <a:pt x="26" y="26"/>
                  </a:cubicBezTo>
                  <a:cubicBezTo>
                    <a:pt x="23" y="31"/>
                    <a:pt x="23" y="31"/>
                    <a:pt x="23" y="31"/>
                  </a:cubicBezTo>
                  <a:cubicBezTo>
                    <a:pt x="33" y="38"/>
                    <a:pt x="33" y="38"/>
                    <a:pt x="33" y="38"/>
                  </a:cubicBezTo>
                  <a:cubicBezTo>
                    <a:pt x="29" y="44"/>
                    <a:pt x="22" y="45"/>
                    <a:pt x="15" y="40"/>
                  </a:cubicBezTo>
                  <a:cubicBezTo>
                    <a:pt x="7" y="35"/>
                    <a:pt x="9" y="25"/>
                    <a:pt x="13" y="18"/>
                  </a:cubicBezTo>
                  <a:cubicBezTo>
                    <a:pt x="18" y="11"/>
                    <a:pt x="26" y="7"/>
                    <a:pt x="34" y="13"/>
                  </a:cubicBezTo>
                  <a:cubicBezTo>
                    <a:pt x="39" y="16"/>
                    <a:pt x="41" y="21"/>
                    <a:pt x="39" y="26"/>
                  </a:cubicBezTo>
                  <a:cubicBezTo>
                    <a:pt x="45" y="30"/>
                    <a:pt x="45" y="30"/>
                    <a:pt x="45" y="30"/>
                  </a:cubicBezTo>
                  <a:cubicBezTo>
                    <a:pt x="50" y="21"/>
                    <a:pt x="46" y="13"/>
                    <a:pt x="38" y="7"/>
                  </a:cubicBezTo>
                  <a:cubicBezTo>
                    <a:pt x="27" y="0"/>
                    <a:pt x="14" y="3"/>
                    <a:pt x="7" y="14"/>
                  </a:cubicBezTo>
                  <a:cubicBezTo>
                    <a:pt x="0" y="24"/>
                    <a:pt x="0" y="38"/>
                    <a:pt x="11" y="46"/>
                  </a:cubicBezTo>
                  <a:cubicBezTo>
                    <a:pt x="16" y="49"/>
                    <a:pt x="20" y="49"/>
                    <a:pt x="26" y="48"/>
                  </a:cubicBezTo>
                  <a:cubicBezTo>
                    <a:pt x="25" y="54"/>
                    <a:pt x="25" y="54"/>
                    <a:pt x="25" y="54"/>
                  </a:cubicBezTo>
                  <a:cubicBezTo>
                    <a:pt x="29" y="57"/>
                    <a:pt x="29" y="57"/>
                    <a:pt x="29" y="57"/>
                  </a:cubicBezTo>
                  <a:lnTo>
                    <a:pt x="42" y="36"/>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2" name="Freeform 136"/>
            <p:cNvSpPr>
              <a:spLocks/>
            </p:cNvSpPr>
            <p:nvPr/>
          </p:nvSpPr>
          <p:spPr bwMode="auto">
            <a:xfrm>
              <a:off x="2363135" y="3613757"/>
              <a:ext cx="58469" cy="68385"/>
            </a:xfrm>
            <a:custGeom>
              <a:avLst/>
              <a:gdLst>
                <a:gd name="T0" fmla="*/ 0 w 47"/>
                <a:gd name="T1" fmla="*/ 49 h 55"/>
                <a:gd name="T2" fmla="*/ 9 w 47"/>
                <a:gd name="T3" fmla="*/ 52 h 55"/>
                <a:gd name="T4" fmla="*/ 16 w 47"/>
                <a:gd name="T5" fmla="*/ 15 h 55"/>
                <a:gd name="T6" fmla="*/ 16 w 47"/>
                <a:gd name="T7" fmla="*/ 15 h 55"/>
                <a:gd name="T8" fmla="*/ 35 w 47"/>
                <a:gd name="T9" fmla="*/ 55 h 55"/>
                <a:gd name="T10" fmla="*/ 44 w 47"/>
                <a:gd name="T11" fmla="*/ 55 h 55"/>
                <a:gd name="T12" fmla="*/ 47 w 47"/>
                <a:gd name="T13" fmla="*/ 6 h 55"/>
                <a:gd name="T14" fmla="*/ 39 w 47"/>
                <a:gd name="T15" fmla="*/ 6 h 55"/>
                <a:gd name="T16" fmla="*/ 38 w 47"/>
                <a:gd name="T17" fmla="*/ 42 h 55"/>
                <a:gd name="T18" fmla="*/ 38 w 47"/>
                <a:gd name="T19" fmla="*/ 42 h 55"/>
                <a:gd name="T20" fmla="*/ 18 w 47"/>
                <a:gd name="T21" fmla="*/ 2 h 55"/>
                <a:gd name="T22" fmla="*/ 9 w 47"/>
                <a:gd name="T23" fmla="*/ 0 h 55"/>
                <a:gd name="T24" fmla="*/ 0 w 47"/>
                <a:gd name="T25" fmla="*/ 49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55"/>
                <a:gd name="T41" fmla="*/ 47 w 47"/>
                <a:gd name="T42" fmla="*/ 55 h 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55">
                  <a:moveTo>
                    <a:pt x="0" y="49"/>
                  </a:moveTo>
                  <a:lnTo>
                    <a:pt x="9" y="52"/>
                  </a:lnTo>
                  <a:lnTo>
                    <a:pt x="16" y="15"/>
                  </a:lnTo>
                  <a:lnTo>
                    <a:pt x="35" y="55"/>
                  </a:lnTo>
                  <a:lnTo>
                    <a:pt x="44" y="55"/>
                  </a:lnTo>
                  <a:lnTo>
                    <a:pt x="47" y="6"/>
                  </a:lnTo>
                  <a:lnTo>
                    <a:pt x="39" y="6"/>
                  </a:lnTo>
                  <a:lnTo>
                    <a:pt x="38" y="42"/>
                  </a:lnTo>
                  <a:lnTo>
                    <a:pt x="18" y="2"/>
                  </a:lnTo>
                  <a:lnTo>
                    <a:pt x="9" y="0"/>
                  </a:lnTo>
                  <a:lnTo>
                    <a:pt x="0" y="49"/>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3" name="Oval 137"/>
            <p:cNvSpPr>
              <a:spLocks noChangeArrowheads="1"/>
            </p:cNvSpPr>
            <p:nvPr/>
          </p:nvSpPr>
          <p:spPr bwMode="auto">
            <a:xfrm>
              <a:off x="2220072" y="3193501"/>
              <a:ext cx="411774" cy="410310"/>
            </a:xfrm>
            <a:prstGeom prst="ellipse">
              <a:avLst/>
            </a:prstGeom>
            <a:noFill/>
            <a:ln w="6350">
              <a:solidFill>
                <a:srgbClr val="01010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74" name="Freeform 138"/>
            <p:cNvSpPr>
              <a:spLocks/>
            </p:cNvSpPr>
            <p:nvPr/>
          </p:nvSpPr>
          <p:spPr bwMode="auto">
            <a:xfrm>
              <a:off x="2277297" y="3250695"/>
              <a:ext cx="297323" cy="295920"/>
            </a:xfrm>
            <a:custGeom>
              <a:avLst/>
              <a:gdLst>
                <a:gd name="T0" fmla="*/ 85 w 239"/>
                <a:gd name="T1" fmla="*/ 84 h 238"/>
                <a:gd name="T2" fmla="*/ 85 w 239"/>
                <a:gd name="T3" fmla="*/ 0 h 238"/>
                <a:gd name="T4" fmla="*/ 155 w 239"/>
                <a:gd name="T5" fmla="*/ 0 h 238"/>
                <a:gd name="T6" fmla="*/ 155 w 239"/>
                <a:gd name="T7" fmla="*/ 84 h 238"/>
                <a:gd name="T8" fmla="*/ 239 w 239"/>
                <a:gd name="T9" fmla="*/ 84 h 238"/>
                <a:gd name="T10" fmla="*/ 239 w 239"/>
                <a:gd name="T11" fmla="*/ 154 h 238"/>
                <a:gd name="T12" fmla="*/ 155 w 239"/>
                <a:gd name="T13" fmla="*/ 154 h 238"/>
                <a:gd name="T14" fmla="*/ 155 w 239"/>
                <a:gd name="T15" fmla="*/ 238 h 238"/>
                <a:gd name="T16" fmla="*/ 85 w 239"/>
                <a:gd name="T17" fmla="*/ 238 h 238"/>
                <a:gd name="T18" fmla="*/ 85 w 239"/>
                <a:gd name="T19" fmla="*/ 154 h 238"/>
                <a:gd name="T20" fmla="*/ 0 w 239"/>
                <a:gd name="T21" fmla="*/ 154 h 238"/>
                <a:gd name="T22" fmla="*/ 0 w 239"/>
                <a:gd name="T23" fmla="*/ 84 h 238"/>
                <a:gd name="T24" fmla="*/ 85 w 239"/>
                <a:gd name="T25" fmla="*/ 84 h 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9"/>
                <a:gd name="T40" fmla="*/ 0 h 238"/>
                <a:gd name="T41" fmla="*/ 239 w 239"/>
                <a:gd name="T42" fmla="*/ 238 h 2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9" h="238">
                  <a:moveTo>
                    <a:pt x="85" y="84"/>
                  </a:moveTo>
                  <a:lnTo>
                    <a:pt x="85" y="0"/>
                  </a:lnTo>
                  <a:lnTo>
                    <a:pt x="155" y="0"/>
                  </a:lnTo>
                  <a:lnTo>
                    <a:pt x="155" y="84"/>
                  </a:lnTo>
                  <a:lnTo>
                    <a:pt x="239" y="84"/>
                  </a:lnTo>
                  <a:lnTo>
                    <a:pt x="239" y="154"/>
                  </a:lnTo>
                  <a:lnTo>
                    <a:pt x="155" y="154"/>
                  </a:lnTo>
                  <a:lnTo>
                    <a:pt x="155" y="238"/>
                  </a:lnTo>
                  <a:lnTo>
                    <a:pt x="85" y="238"/>
                  </a:lnTo>
                  <a:lnTo>
                    <a:pt x="85" y="154"/>
                  </a:lnTo>
                  <a:lnTo>
                    <a:pt x="0" y="154"/>
                  </a:lnTo>
                  <a:lnTo>
                    <a:pt x="0" y="84"/>
                  </a:lnTo>
                  <a:lnTo>
                    <a:pt x="85" y="84"/>
                  </a:lnTo>
                  <a:close/>
                </a:path>
              </a:pathLst>
            </a:custGeom>
            <a:solidFill>
              <a:srgbClr val="E21F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5" name="Rectangle 139"/>
            <p:cNvSpPr>
              <a:spLocks noChangeArrowheads="1"/>
            </p:cNvSpPr>
            <p:nvPr/>
          </p:nvSpPr>
          <p:spPr bwMode="auto">
            <a:xfrm>
              <a:off x="1978730" y="3854970"/>
              <a:ext cx="37321" cy="282243"/>
            </a:xfrm>
            <a:prstGeom prst="rect">
              <a:avLst/>
            </a:pr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Calibri" pitchFamily="34" charset="0"/>
              </a:endParaRPr>
            </a:p>
          </p:txBody>
        </p:sp>
        <p:sp>
          <p:nvSpPr>
            <p:cNvPr id="35976" name="Freeform 140"/>
            <p:cNvSpPr>
              <a:spLocks/>
            </p:cNvSpPr>
            <p:nvPr/>
          </p:nvSpPr>
          <p:spPr bwMode="auto">
            <a:xfrm>
              <a:off x="2067056" y="3848753"/>
              <a:ext cx="251294" cy="294677"/>
            </a:xfrm>
            <a:custGeom>
              <a:avLst/>
              <a:gdLst>
                <a:gd name="T0" fmla="*/ 1169 w 185"/>
                <a:gd name="T1" fmla="*/ 514 h 217"/>
                <a:gd name="T2" fmla="*/ 741 w 185"/>
                <a:gd name="T3" fmla="*/ 173 h 217"/>
                <a:gd name="T4" fmla="*/ 200 w 185"/>
                <a:gd name="T5" fmla="*/ 814 h 217"/>
                <a:gd name="T6" fmla="*/ 741 w 185"/>
                <a:gd name="T7" fmla="*/ 1466 h 217"/>
                <a:gd name="T8" fmla="*/ 1181 w 185"/>
                <a:gd name="T9" fmla="*/ 1018 h 217"/>
                <a:gd name="T10" fmla="*/ 1393 w 185"/>
                <a:gd name="T11" fmla="*/ 1018 h 217"/>
                <a:gd name="T12" fmla="*/ 718 w 185"/>
                <a:gd name="T13" fmla="*/ 1648 h 217"/>
                <a:gd name="T14" fmla="*/ 0 w 185"/>
                <a:gd name="T15" fmla="*/ 828 h 217"/>
                <a:gd name="T16" fmla="*/ 741 w 185"/>
                <a:gd name="T17" fmla="*/ 0 h 217"/>
                <a:gd name="T18" fmla="*/ 1378 w 185"/>
                <a:gd name="T19" fmla="*/ 514 h 217"/>
                <a:gd name="T20" fmla="*/ 1169 w 185"/>
                <a:gd name="T21" fmla="*/ 514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217"/>
                <a:gd name="T35" fmla="*/ 185 w 185"/>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217">
                  <a:moveTo>
                    <a:pt x="155" y="67"/>
                  </a:moveTo>
                  <a:cubicBezTo>
                    <a:pt x="149" y="38"/>
                    <a:pt x="126" y="23"/>
                    <a:pt x="97" y="23"/>
                  </a:cubicBezTo>
                  <a:cubicBezTo>
                    <a:pt x="48" y="23"/>
                    <a:pt x="27" y="64"/>
                    <a:pt x="27" y="107"/>
                  </a:cubicBezTo>
                  <a:cubicBezTo>
                    <a:pt x="27" y="154"/>
                    <a:pt x="48" y="193"/>
                    <a:pt x="97" y="193"/>
                  </a:cubicBezTo>
                  <a:cubicBezTo>
                    <a:pt x="134" y="193"/>
                    <a:pt x="154" y="168"/>
                    <a:pt x="157" y="134"/>
                  </a:cubicBezTo>
                  <a:cubicBezTo>
                    <a:pt x="185" y="134"/>
                    <a:pt x="185" y="134"/>
                    <a:pt x="185" y="134"/>
                  </a:cubicBezTo>
                  <a:cubicBezTo>
                    <a:pt x="179" y="185"/>
                    <a:pt x="147" y="217"/>
                    <a:pt x="95" y="217"/>
                  </a:cubicBezTo>
                  <a:cubicBezTo>
                    <a:pt x="31" y="217"/>
                    <a:pt x="0" y="169"/>
                    <a:pt x="0" y="109"/>
                  </a:cubicBezTo>
                  <a:cubicBezTo>
                    <a:pt x="0" y="49"/>
                    <a:pt x="34" y="0"/>
                    <a:pt x="97" y="0"/>
                  </a:cubicBezTo>
                  <a:cubicBezTo>
                    <a:pt x="141" y="0"/>
                    <a:pt x="176" y="23"/>
                    <a:pt x="183" y="67"/>
                  </a:cubicBezTo>
                  <a:lnTo>
                    <a:pt x="155" y="6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7" name="Freeform 141"/>
            <p:cNvSpPr>
              <a:spLocks noEditPoints="1"/>
            </p:cNvSpPr>
            <p:nvPr/>
          </p:nvSpPr>
          <p:spPr bwMode="auto">
            <a:xfrm>
              <a:off x="2364379" y="3854970"/>
              <a:ext cx="227658" cy="282243"/>
            </a:xfrm>
            <a:custGeom>
              <a:avLst/>
              <a:gdLst>
                <a:gd name="T0" fmla="*/ 224 w 167"/>
                <a:gd name="T1" fmla="*/ 787 h 207"/>
                <a:gd name="T2" fmla="*/ 224 w 167"/>
                <a:gd name="T3" fmla="*/ 192 h 207"/>
                <a:gd name="T4" fmla="*/ 780 w 167"/>
                <a:gd name="T5" fmla="*/ 192 h 207"/>
                <a:gd name="T6" fmla="*/ 1087 w 167"/>
                <a:gd name="T7" fmla="*/ 490 h 207"/>
                <a:gd name="T8" fmla="*/ 709 w 167"/>
                <a:gd name="T9" fmla="*/ 787 h 207"/>
                <a:gd name="T10" fmla="*/ 224 w 167"/>
                <a:gd name="T11" fmla="*/ 787 h 207"/>
                <a:gd name="T12" fmla="*/ 0 w 167"/>
                <a:gd name="T13" fmla="*/ 1725 h 207"/>
                <a:gd name="T14" fmla="*/ 224 w 167"/>
                <a:gd name="T15" fmla="*/ 1725 h 207"/>
                <a:gd name="T16" fmla="*/ 224 w 167"/>
                <a:gd name="T17" fmla="*/ 981 h 207"/>
                <a:gd name="T18" fmla="*/ 778 w 167"/>
                <a:gd name="T19" fmla="*/ 981 h 207"/>
                <a:gd name="T20" fmla="*/ 1062 w 167"/>
                <a:gd name="T21" fmla="*/ 1307 h 207"/>
                <a:gd name="T22" fmla="*/ 1123 w 167"/>
                <a:gd name="T23" fmla="*/ 1725 h 207"/>
                <a:gd name="T24" fmla="*/ 1370 w 167"/>
                <a:gd name="T25" fmla="*/ 1725 h 207"/>
                <a:gd name="T26" fmla="*/ 1276 w 167"/>
                <a:gd name="T27" fmla="*/ 1247 h 207"/>
                <a:gd name="T28" fmla="*/ 1025 w 167"/>
                <a:gd name="T29" fmla="*/ 893 h 207"/>
                <a:gd name="T30" fmla="*/ 1025 w 167"/>
                <a:gd name="T31" fmla="*/ 882 h 207"/>
                <a:gd name="T32" fmla="*/ 1306 w 167"/>
                <a:gd name="T33" fmla="*/ 450 h 207"/>
                <a:gd name="T34" fmla="*/ 791 w 167"/>
                <a:gd name="T35" fmla="*/ 0 h 207"/>
                <a:gd name="T36" fmla="*/ 0 w 167"/>
                <a:gd name="T37" fmla="*/ 0 h 207"/>
                <a:gd name="T38" fmla="*/ 0 w 167"/>
                <a:gd name="T39" fmla="*/ 1725 h 2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207"/>
                <a:gd name="T62" fmla="*/ 167 w 167"/>
                <a:gd name="T63" fmla="*/ 207 h 2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207">
                  <a:moveTo>
                    <a:pt x="27" y="95"/>
                  </a:moveTo>
                  <a:cubicBezTo>
                    <a:pt x="27" y="23"/>
                    <a:pt x="27" y="23"/>
                    <a:pt x="27" y="23"/>
                  </a:cubicBezTo>
                  <a:cubicBezTo>
                    <a:pt x="96" y="23"/>
                    <a:pt x="96" y="23"/>
                    <a:pt x="96" y="23"/>
                  </a:cubicBezTo>
                  <a:cubicBezTo>
                    <a:pt x="121" y="23"/>
                    <a:pt x="132" y="38"/>
                    <a:pt x="132" y="58"/>
                  </a:cubicBezTo>
                  <a:cubicBezTo>
                    <a:pt x="132" y="88"/>
                    <a:pt x="110" y="95"/>
                    <a:pt x="85" y="95"/>
                  </a:cubicBezTo>
                  <a:lnTo>
                    <a:pt x="27" y="95"/>
                  </a:lnTo>
                  <a:close/>
                  <a:moveTo>
                    <a:pt x="0" y="207"/>
                  </a:moveTo>
                  <a:cubicBezTo>
                    <a:pt x="27" y="207"/>
                    <a:pt x="27" y="207"/>
                    <a:pt x="27" y="207"/>
                  </a:cubicBezTo>
                  <a:cubicBezTo>
                    <a:pt x="27" y="118"/>
                    <a:pt x="27" y="118"/>
                    <a:pt x="27" y="118"/>
                  </a:cubicBezTo>
                  <a:cubicBezTo>
                    <a:pt x="94" y="118"/>
                    <a:pt x="94" y="118"/>
                    <a:pt x="94" y="118"/>
                  </a:cubicBezTo>
                  <a:cubicBezTo>
                    <a:pt x="121" y="118"/>
                    <a:pt x="126" y="135"/>
                    <a:pt x="129" y="156"/>
                  </a:cubicBezTo>
                  <a:cubicBezTo>
                    <a:pt x="133" y="176"/>
                    <a:pt x="129" y="198"/>
                    <a:pt x="136" y="207"/>
                  </a:cubicBezTo>
                  <a:cubicBezTo>
                    <a:pt x="167" y="207"/>
                    <a:pt x="167" y="207"/>
                    <a:pt x="167" y="207"/>
                  </a:cubicBezTo>
                  <a:cubicBezTo>
                    <a:pt x="156" y="192"/>
                    <a:pt x="157" y="170"/>
                    <a:pt x="155" y="150"/>
                  </a:cubicBezTo>
                  <a:cubicBezTo>
                    <a:pt x="153" y="129"/>
                    <a:pt x="148" y="112"/>
                    <a:pt x="124" y="107"/>
                  </a:cubicBezTo>
                  <a:cubicBezTo>
                    <a:pt x="124" y="106"/>
                    <a:pt x="124" y="106"/>
                    <a:pt x="124" y="106"/>
                  </a:cubicBezTo>
                  <a:cubicBezTo>
                    <a:pt x="149" y="100"/>
                    <a:pt x="160" y="79"/>
                    <a:pt x="160" y="54"/>
                  </a:cubicBezTo>
                  <a:cubicBezTo>
                    <a:pt x="160" y="21"/>
                    <a:pt x="136" y="0"/>
                    <a:pt x="97" y="0"/>
                  </a:cubicBezTo>
                  <a:cubicBezTo>
                    <a:pt x="0" y="0"/>
                    <a:pt x="0" y="0"/>
                    <a:pt x="0" y="0"/>
                  </a:cubicBezTo>
                  <a:lnTo>
                    <a:pt x="0" y="20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5978" name="Freeform 142"/>
            <p:cNvSpPr>
              <a:spLocks/>
            </p:cNvSpPr>
            <p:nvPr/>
          </p:nvSpPr>
          <p:spPr bwMode="auto">
            <a:xfrm>
              <a:off x="2620650" y="3848753"/>
              <a:ext cx="252538" cy="294677"/>
            </a:xfrm>
            <a:custGeom>
              <a:avLst/>
              <a:gdLst>
                <a:gd name="T0" fmla="*/ 1317 w 185"/>
                <a:gd name="T1" fmla="*/ 514 h 217"/>
                <a:gd name="T2" fmla="*/ 834 w 185"/>
                <a:gd name="T3" fmla="*/ 173 h 217"/>
                <a:gd name="T4" fmla="*/ 236 w 185"/>
                <a:gd name="T5" fmla="*/ 814 h 217"/>
                <a:gd name="T6" fmla="*/ 834 w 185"/>
                <a:gd name="T7" fmla="*/ 1466 h 217"/>
                <a:gd name="T8" fmla="*/ 1327 w 185"/>
                <a:gd name="T9" fmla="*/ 1018 h 217"/>
                <a:gd name="T10" fmla="*/ 1575 w 185"/>
                <a:gd name="T11" fmla="*/ 1018 h 217"/>
                <a:gd name="T12" fmla="*/ 803 w 185"/>
                <a:gd name="T13" fmla="*/ 1648 h 217"/>
                <a:gd name="T14" fmla="*/ 0 w 185"/>
                <a:gd name="T15" fmla="*/ 828 h 217"/>
                <a:gd name="T16" fmla="*/ 834 w 185"/>
                <a:gd name="T17" fmla="*/ 0 h 217"/>
                <a:gd name="T18" fmla="*/ 1559 w 185"/>
                <a:gd name="T19" fmla="*/ 514 h 217"/>
                <a:gd name="T20" fmla="*/ 1317 w 185"/>
                <a:gd name="T21" fmla="*/ 514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217"/>
                <a:gd name="T35" fmla="*/ 185 w 185"/>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217">
                  <a:moveTo>
                    <a:pt x="156" y="67"/>
                  </a:moveTo>
                  <a:cubicBezTo>
                    <a:pt x="150" y="38"/>
                    <a:pt x="126" y="23"/>
                    <a:pt x="98" y="23"/>
                  </a:cubicBezTo>
                  <a:cubicBezTo>
                    <a:pt x="48" y="23"/>
                    <a:pt x="28" y="64"/>
                    <a:pt x="28" y="107"/>
                  </a:cubicBezTo>
                  <a:cubicBezTo>
                    <a:pt x="28" y="154"/>
                    <a:pt x="48" y="193"/>
                    <a:pt x="98" y="193"/>
                  </a:cubicBezTo>
                  <a:cubicBezTo>
                    <a:pt x="134" y="193"/>
                    <a:pt x="155" y="168"/>
                    <a:pt x="158" y="134"/>
                  </a:cubicBezTo>
                  <a:cubicBezTo>
                    <a:pt x="185" y="134"/>
                    <a:pt x="185" y="134"/>
                    <a:pt x="185" y="134"/>
                  </a:cubicBezTo>
                  <a:cubicBezTo>
                    <a:pt x="180" y="185"/>
                    <a:pt x="148" y="217"/>
                    <a:pt x="96" y="217"/>
                  </a:cubicBezTo>
                  <a:cubicBezTo>
                    <a:pt x="31" y="217"/>
                    <a:pt x="0" y="169"/>
                    <a:pt x="0" y="109"/>
                  </a:cubicBezTo>
                  <a:cubicBezTo>
                    <a:pt x="0" y="49"/>
                    <a:pt x="34" y="0"/>
                    <a:pt x="98" y="0"/>
                  </a:cubicBezTo>
                  <a:cubicBezTo>
                    <a:pt x="141" y="0"/>
                    <a:pt x="177" y="23"/>
                    <a:pt x="183" y="67"/>
                  </a:cubicBezTo>
                  <a:lnTo>
                    <a:pt x="156" y="67"/>
                  </a:lnTo>
                  <a:close/>
                </a:path>
              </a:pathLst>
            </a:custGeom>
            <a:solidFill>
              <a:srgbClr val="01010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sp>
        <p:nvSpPr>
          <p:cNvPr id="304" name="正方形/長方形 303"/>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05" name="Text Box 12"/>
          <p:cNvSpPr txBox="1">
            <a:spLocks noChangeArrowheads="1"/>
          </p:cNvSpPr>
          <p:nvPr/>
        </p:nvSpPr>
        <p:spPr bwMode="auto">
          <a:xfrm>
            <a:off x="321515" y="823541"/>
            <a:ext cx="59298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赤十字の国際的なネットワーク</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7A590A26-D7BF-4DCE-8FE8-8A2B17FBA205}"/>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072346"/>
            <a:ext cx="6560291" cy="4222034"/>
          </a:xfrm>
          <a:prstGeom prst="rect">
            <a:avLst/>
          </a:prstGeom>
          <a:noFill/>
          <a:ln>
            <a:noFill/>
          </a:ln>
          <a:effectLst/>
        </p:spPr>
      </p:pic>
      <p:sp>
        <p:nvSpPr>
          <p:cNvPr id="6" name="テキスト ボックス 5">
            <a:extLst>
              <a:ext uri="{FF2B5EF4-FFF2-40B4-BE49-F238E27FC236}">
                <a16:creationId xmlns:a16="http://schemas.microsoft.com/office/drawing/2014/main" id="{7594C84A-BE10-4A20-B7B9-7A335535C707}"/>
              </a:ext>
            </a:extLst>
          </p:cNvPr>
          <p:cNvSpPr txBox="1"/>
          <p:nvPr/>
        </p:nvSpPr>
        <p:spPr>
          <a:xfrm>
            <a:off x="6186644" y="3528393"/>
            <a:ext cx="3455938" cy="2308324"/>
          </a:xfrm>
          <a:prstGeom prst="rect">
            <a:avLst/>
          </a:prstGeom>
          <a:noFill/>
        </p:spPr>
        <p:txBody>
          <a:bodyPr wrap="square" rtlCol="0">
            <a:spAutoFit/>
          </a:bodyPr>
          <a:lstStyle/>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1Tarpaulin</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（防水シート）</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3 Torch</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（懐中電灯）</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1 Hailer</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（メガホン）</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15 Vest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（ベスト）</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Matches</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（マッチ）</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Bottle of water</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（水）</a:t>
            </a:r>
            <a:endParaRPr lang="en-AU"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Response plan</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（避難計画）</a:t>
            </a:r>
            <a:endParaRPr lang="en-AU"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r>
              <a:rPr lang="en-AU" altLang="ja-JP" dirty="0">
                <a:latin typeface="メイリオ" panose="020B0604030504040204" pitchFamily="50" charset="-128"/>
                <a:ea typeface="メイリオ" panose="020B0604030504040204" pitchFamily="50" charset="-128"/>
                <a:cs typeface="メイリオ" panose="020B0604030504040204" pitchFamily="50" charset="-128"/>
              </a:rPr>
              <a:t>Flags</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（旗）</a:t>
            </a:r>
            <a:r>
              <a:rPr lang="en-AU" altLang="ja-JP"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 name="グループ化 9"/>
          <p:cNvGrpSpPr/>
          <p:nvPr/>
        </p:nvGrpSpPr>
        <p:grpSpPr>
          <a:xfrm>
            <a:off x="167267" y="741392"/>
            <a:ext cx="806895" cy="729493"/>
            <a:chOff x="830042" y="680647"/>
            <a:chExt cx="806895" cy="729493"/>
          </a:xfrm>
        </p:grpSpPr>
        <p:pic>
          <p:nvPicPr>
            <p:cNvPr id="11" name="Picture 2" descr="C:\DOCUME~1\ADMINI~1\LOCALS~1\Temp\VMwareDnD\8017dcea\国旗_バヌア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3" name="角丸四角形 25">
            <a:extLst>
              <a:ext uri="{FF2B5EF4-FFF2-40B4-BE49-F238E27FC236}">
                <a16:creationId xmlns:a16="http://schemas.microsoft.com/office/drawing/2014/main" id="{B6B2DFE7-2214-46EF-94C1-C12DF593BF29}"/>
              </a:ext>
            </a:extLst>
          </p:cNvPr>
          <p:cNvSpPr/>
          <p:nvPr/>
        </p:nvSpPr>
        <p:spPr>
          <a:xfrm>
            <a:off x="1879222" y="1541782"/>
            <a:ext cx="5385554" cy="456115"/>
          </a:xfrm>
          <a:prstGeom prst="roundRect">
            <a:avLst/>
          </a:prstGeom>
          <a:solidFill>
            <a:srgbClr val="1C904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36000" anchor="ctr"/>
          <a:lstStyle/>
          <a:p>
            <a:pPr algn="ct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School safety First Aid Kit Package </a:t>
            </a:r>
          </a:p>
        </p:txBody>
      </p:sp>
      <p:sp>
        <p:nvSpPr>
          <p:cNvPr id="1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60</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タイトル 5">
            <a:extLst>
              <a:ext uri="{FF2B5EF4-FFF2-40B4-BE49-F238E27FC236}">
                <a16:creationId xmlns:a16="http://schemas.microsoft.com/office/drawing/2014/main" id="{89E6C9CC-A395-4F86-B38F-B17D331E0034}"/>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b="1" dirty="0">
                <a:latin typeface="メイリオ" pitchFamily="50" charset="-128"/>
                <a:ea typeface="メイリオ" pitchFamily="50" charset="-128"/>
                <a:cs typeface="メイリオ" pitchFamily="50" charset="-128"/>
              </a:rPr>
              <a:t>救急法や避難訓練を実施②</a:t>
            </a:r>
          </a:p>
        </p:txBody>
      </p:sp>
      <p:sp>
        <p:nvSpPr>
          <p:cNvPr id="16" name="タイトル 5">
            <a:extLst>
              <a:ext uri="{FF2B5EF4-FFF2-40B4-BE49-F238E27FC236}">
                <a16:creationId xmlns:a16="http://schemas.microsoft.com/office/drawing/2014/main" id="{0C7A769E-72E1-46F8-9B19-9D4654C06942}"/>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3222612901"/>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D32687F-D1D2-4CEC-9108-9D6F1E74B026}"/>
              </a:ext>
            </a:extLst>
          </p:cNvPr>
          <p:cNvSpPr txBox="1">
            <a:spLocks noChangeArrowheads="1"/>
          </p:cNvSpPr>
          <p:nvPr/>
        </p:nvSpPr>
        <p:spPr bwMode="auto">
          <a:xfrm>
            <a:off x="4611992" y="6203051"/>
            <a:ext cx="4090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r>
              <a:rPr lang="ja-JP" altLang="en-US" sz="1400" i="1" dirty="0"/>
              <a:t>救急法を学ぶ指導者</a:t>
            </a:r>
            <a:endParaRPr lang="en-US" altLang="ja-JP" sz="1400" dirty="0"/>
          </a:p>
        </p:txBody>
      </p:sp>
      <p:sp>
        <p:nvSpPr>
          <p:cNvPr id="12" name="テキスト ボックス 11">
            <a:extLst>
              <a:ext uri="{FF2B5EF4-FFF2-40B4-BE49-F238E27FC236}">
                <a16:creationId xmlns:a16="http://schemas.microsoft.com/office/drawing/2014/main" id="{4975FE3A-F2AD-4C5D-9247-1AB7D318F8B8}"/>
              </a:ext>
            </a:extLst>
          </p:cNvPr>
          <p:cNvSpPr txBox="1">
            <a:spLocks noChangeArrowheads="1"/>
          </p:cNvSpPr>
          <p:nvPr/>
        </p:nvSpPr>
        <p:spPr bwMode="auto">
          <a:xfrm>
            <a:off x="418110" y="6204906"/>
            <a:ext cx="4068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r>
              <a:rPr lang="ja-JP" altLang="en-US" sz="1400" dirty="0"/>
              <a:t>近隣の</a:t>
            </a:r>
            <a:r>
              <a:rPr lang="en-GB" altLang="ja-JP" sz="1400" dirty="0"/>
              <a:t>2</a:t>
            </a:r>
            <a:r>
              <a:rPr lang="ja-JP" altLang="en-US" sz="1400" dirty="0"/>
              <a:t>つの学校と地域住民と合同で</a:t>
            </a:r>
            <a:endParaRPr lang="en-GB" altLang="ja-JP" sz="1400" dirty="0"/>
          </a:p>
          <a:p>
            <a:pPr algn="ctr"/>
            <a:r>
              <a:rPr lang="ja-JP" altLang="en-US" sz="1400" dirty="0"/>
              <a:t>避難訓練を実施</a:t>
            </a:r>
            <a:endParaRPr lang="en-US" altLang="ja-JP" sz="1400" dirty="0"/>
          </a:p>
        </p:txBody>
      </p:sp>
      <p:grpSp>
        <p:nvGrpSpPr>
          <p:cNvPr id="17" name="グループ化 16"/>
          <p:cNvGrpSpPr/>
          <p:nvPr/>
        </p:nvGrpSpPr>
        <p:grpSpPr>
          <a:xfrm>
            <a:off x="167267" y="741392"/>
            <a:ext cx="806895" cy="729493"/>
            <a:chOff x="830042" y="680647"/>
            <a:chExt cx="806895" cy="729493"/>
          </a:xfrm>
        </p:grpSpPr>
        <p:pic>
          <p:nvPicPr>
            <p:cNvPr id="18" name="Picture 2" descr="C:\DOCUME~1\ADMINI~1\LOCALS~1\Temp\VMwareDnD\8017dcea\国旗_バヌアツ.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20"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61</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27" name="タイトル 5">
            <a:extLst>
              <a:ext uri="{FF2B5EF4-FFF2-40B4-BE49-F238E27FC236}">
                <a16:creationId xmlns:a16="http://schemas.microsoft.com/office/drawing/2014/main" id="{21FAA4E8-E435-44D0-9212-E7151864ECF7}"/>
              </a:ext>
            </a:extLst>
          </p:cNvPr>
          <p:cNvSpPr txBox="1">
            <a:spLocks noChangeArrowheads="1"/>
          </p:cNvSpPr>
          <p:nvPr/>
        </p:nvSpPr>
        <p:spPr bwMode="auto">
          <a:xfrm>
            <a:off x="2274957" y="710919"/>
            <a:ext cx="6869043" cy="5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b="1" dirty="0">
                <a:latin typeface="メイリオ" pitchFamily="50" charset="-128"/>
                <a:ea typeface="メイリオ" pitchFamily="50" charset="-128"/>
                <a:cs typeface="メイリオ" pitchFamily="50" charset="-128"/>
              </a:rPr>
              <a:t>救急法や避難訓練を実施③</a:t>
            </a:r>
          </a:p>
        </p:txBody>
      </p:sp>
      <p:pic>
        <p:nvPicPr>
          <p:cNvPr id="44" name="図 43">
            <a:extLst>
              <a:ext uri="{FF2B5EF4-FFF2-40B4-BE49-F238E27FC236}">
                <a16:creationId xmlns:a16="http://schemas.microsoft.com/office/drawing/2014/main" id="{5CE7BAB9-B247-4531-9263-BED43EA645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6944" y="1548601"/>
            <a:ext cx="4059823" cy="2321544"/>
          </a:xfrm>
          <a:prstGeom prst="rect">
            <a:avLst/>
          </a:prstGeom>
        </p:spPr>
      </p:pic>
      <p:pic>
        <p:nvPicPr>
          <p:cNvPr id="45" name="Picture 2" descr="IMG_1899.JPG">
            <a:extLst>
              <a:ext uri="{FF2B5EF4-FFF2-40B4-BE49-F238E27FC236}">
                <a16:creationId xmlns:a16="http://schemas.microsoft.com/office/drawing/2014/main" id="{12E138DF-15A1-476D-B82B-FC1F493DF52D}"/>
              </a:ext>
            </a:extLst>
          </p:cNvPr>
          <p:cNvPicPr>
            <a:picLocks noChangeAspect="1"/>
          </p:cNvPicPr>
          <p:nvPr/>
        </p:nvPicPr>
        <p:blipFill rotWithShape="1">
          <a:blip r:embed="rId5" cstate="print"/>
          <a:srcRect l="1264" t="501" b="285"/>
          <a:stretch/>
        </p:blipFill>
        <p:spPr>
          <a:xfrm>
            <a:off x="4611994" y="1546745"/>
            <a:ext cx="4090572" cy="2321545"/>
          </a:xfrm>
          <a:prstGeom prst="rect">
            <a:avLst/>
          </a:prstGeom>
        </p:spPr>
      </p:pic>
      <p:pic>
        <p:nvPicPr>
          <p:cNvPr id="46" name="image29.png">
            <a:extLst>
              <a:ext uri="{FF2B5EF4-FFF2-40B4-BE49-F238E27FC236}">
                <a16:creationId xmlns:a16="http://schemas.microsoft.com/office/drawing/2014/main" id="{9D3CEC57-11B8-42BD-B7C5-418C5130D19F}"/>
              </a:ext>
            </a:extLst>
          </p:cNvPr>
          <p:cNvPicPr/>
          <p:nvPr/>
        </p:nvPicPr>
        <p:blipFill rotWithShape="1">
          <a:blip r:embed="rId6" cstate="print"/>
          <a:srcRect l="7508" t="7817" r="6881" b="13751"/>
          <a:stretch/>
        </p:blipFill>
        <p:spPr>
          <a:xfrm>
            <a:off x="4611995" y="3868290"/>
            <a:ext cx="4090572" cy="2301171"/>
          </a:xfrm>
          <a:prstGeom prst="rect">
            <a:avLst/>
          </a:prstGeom>
          <a:effectLst/>
        </p:spPr>
      </p:pic>
      <p:pic>
        <p:nvPicPr>
          <p:cNvPr id="47" name="Picture 0" descr="IMG_5864.JPG">
            <a:extLst>
              <a:ext uri="{FF2B5EF4-FFF2-40B4-BE49-F238E27FC236}">
                <a16:creationId xmlns:a16="http://schemas.microsoft.com/office/drawing/2014/main" id="{0FD37D92-01F4-46FC-AE0E-94A0FBA25A68}"/>
              </a:ext>
            </a:extLst>
          </p:cNvPr>
          <p:cNvPicPr>
            <a:picLocks noChangeAspect="1"/>
          </p:cNvPicPr>
          <p:nvPr/>
        </p:nvPicPr>
        <p:blipFill rotWithShape="1">
          <a:blip r:embed="rId7" cstate="print"/>
          <a:srcRect l="1463" t="34865" r="24286" b="2090"/>
          <a:stretch/>
        </p:blipFill>
        <p:spPr>
          <a:xfrm>
            <a:off x="426945" y="3868290"/>
            <a:ext cx="4059824" cy="2299425"/>
          </a:xfrm>
          <a:prstGeom prst="rect">
            <a:avLst/>
          </a:prstGeom>
          <a:effectLst/>
        </p:spPr>
      </p:pic>
      <p:sp>
        <p:nvSpPr>
          <p:cNvPr id="14" name="タイトル 5">
            <a:extLst>
              <a:ext uri="{FF2B5EF4-FFF2-40B4-BE49-F238E27FC236}">
                <a16:creationId xmlns:a16="http://schemas.microsoft.com/office/drawing/2014/main" id="{7A69D6D2-B50B-4093-B538-5742267C9F0E}"/>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45796480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BBC2D54-0763-4346-B7B8-E4C651EA398D}"/>
              </a:ext>
            </a:extLst>
          </p:cNvPr>
          <p:cNvSpPr txBox="1">
            <a:spLocks noChangeArrowheads="1"/>
          </p:cNvSpPr>
          <p:nvPr/>
        </p:nvSpPr>
        <p:spPr bwMode="auto">
          <a:xfrm>
            <a:off x="4218506" y="4753956"/>
            <a:ext cx="3507663"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600" i="1" dirty="0"/>
              <a:t>訓練を受けた</a:t>
            </a:r>
            <a:r>
              <a:rPr lang="en-US" altLang="ja-JP" sz="2400" b="1" dirty="0"/>
              <a:t>200</a:t>
            </a:r>
            <a:r>
              <a:rPr lang="ja-JP" altLang="en-US" sz="1600" b="1" i="1" dirty="0"/>
              <a:t>人</a:t>
            </a:r>
            <a:r>
              <a:rPr lang="ja-JP" altLang="en-US" sz="1600" i="1" dirty="0"/>
              <a:t>以上の</a:t>
            </a:r>
            <a:endParaRPr lang="en-US" altLang="ja-JP" sz="1600" i="1" dirty="0"/>
          </a:p>
          <a:p>
            <a:pPr>
              <a:spcBef>
                <a:spcPct val="30000"/>
              </a:spcBef>
              <a:defRPr/>
            </a:pPr>
            <a:r>
              <a:rPr lang="ja-JP" altLang="ja-JP" sz="1600" i="1" dirty="0"/>
              <a:t>ユース・ボランティアが</a:t>
            </a:r>
            <a:endParaRPr lang="en-US" altLang="ja-JP" sz="1600" i="1" dirty="0"/>
          </a:p>
          <a:p>
            <a:pPr>
              <a:spcBef>
                <a:spcPct val="30000"/>
              </a:spcBef>
              <a:defRPr/>
            </a:pPr>
            <a:r>
              <a:rPr lang="en-AU" altLang="ja-JP" sz="2400" b="1" dirty="0"/>
              <a:t>7</a:t>
            </a:r>
            <a:r>
              <a:rPr lang="ja-JP" altLang="ja-JP" sz="1600" b="1" i="1" dirty="0"/>
              <a:t>枚</a:t>
            </a:r>
            <a:r>
              <a:rPr lang="ja-JP" altLang="ja-JP" sz="1600" i="1" dirty="0"/>
              <a:t>の自然災害ポスターを使って</a:t>
            </a:r>
            <a:endParaRPr lang="en-US" altLang="ja-JP" sz="1600" i="1" dirty="0"/>
          </a:p>
          <a:p>
            <a:pPr>
              <a:spcBef>
                <a:spcPct val="30000"/>
              </a:spcBef>
              <a:defRPr/>
            </a:pPr>
            <a:r>
              <a:rPr lang="ja-JP" altLang="ja-JP" sz="1600" i="1" dirty="0"/>
              <a:t>災害</a:t>
            </a:r>
            <a:r>
              <a:rPr lang="ja-JP" altLang="en-US" sz="1600" i="1" dirty="0"/>
              <a:t>の知識を教えている様子</a:t>
            </a:r>
            <a:endParaRPr lang="ja-JP" altLang="ja-JP" sz="1600" dirty="0"/>
          </a:p>
        </p:txBody>
      </p:sp>
      <p:pic>
        <p:nvPicPr>
          <p:cNvPr id="3" name="image22.png">
            <a:extLst>
              <a:ext uri="{FF2B5EF4-FFF2-40B4-BE49-F238E27FC236}">
                <a16:creationId xmlns:a16="http://schemas.microsoft.com/office/drawing/2014/main" id="{5396F9A3-039C-46C0-9C74-37FD2939FEEC}"/>
              </a:ext>
            </a:extLst>
          </p:cNvPr>
          <p:cNvPicPr/>
          <p:nvPr/>
        </p:nvPicPr>
        <p:blipFill>
          <a:blip r:embed="rId3" cstate="print"/>
          <a:stretch>
            <a:fillRect/>
          </a:stretch>
        </p:blipFill>
        <p:spPr>
          <a:xfrm>
            <a:off x="2546641" y="1988841"/>
            <a:ext cx="6107424" cy="2738578"/>
          </a:xfrm>
          <a:prstGeom prst="rect">
            <a:avLst/>
          </a:prstGeom>
        </p:spPr>
      </p:pic>
      <p:grpSp>
        <p:nvGrpSpPr>
          <p:cNvPr id="11" name="グループ化 10"/>
          <p:cNvGrpSpPr/>
          <p:nvPr/>
        </p:nvGrpSpPr>
        <p:grpSpPr>
          <a:xfrm>
            <a:off x="167267" y="741392"/>
            <a:ext cx="806895" cy="729493"/>
            <a:chOff x="830042" y="680647"/>
            <a:chExt cx="806895" cy="729493"/>
          </a:xfrm>
        </p:grpSpPr>
        <p:pic>
          <p:nvPicPr>
            <p:cNvPr id="12" name="Picture 2" descr="C:\DOCUME~1\ADMINI~1\LOCALS~1\Temp\VMwareDnD\8017dcea\国旗_バヌアツ.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pic>
        <p:nvPicPr>
          <p:cNvPr id="9" name="image21.png">
            <a:extLst>
              <a:ext uri="{FF2B5EF4-FFF2-40B4-BE49-F238E27FC236}">
                <a16:creationId xmlns:a16="http://schemas.microsoft.com/office/drawing/2014/main" id="{E423C4BD-21D1-4C3C-A907-2CA2CF68A43F}"/>
              </a:ext>
            </a:extLst>
          </p:cNvPr>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t="-532" b="22571"/>
          <a:stretch/>
        </p:blipFill>
        <p:spPr>
          <a:xfrm>
            <a:off x="446519" y="4138717"/>
            <a:ext cx="3743762" cy="2203497"/>
          </a:xfrm>
          <a:prstGeom prst="rect">
            <a:avLst/>
          </a:prstGeom>
        </p:spPr>
      </p:pic>
      <p:sp>
        <p:nvSpPr>
          <p:cNvPr id="1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62</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タイトル 5">
            <a:extLst>
              <a:ext uri="{FF2B5EF4-FFF2-40B4-BE49-F238E27FC236}">
                <a16:creationId xmlns:a16="http://schemas.microsoft.com/office/drawing/2014/main" id="{2B77F9FD-DB3F-4765-ABE7-04090732C169}"/>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ユースボランティア防災減災チーム</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を構築し学校と協同①</a:t>
            </a:r>
          </a:p>
        </p:txBody>
      </p:sp>
      <p:sp>
        <p:nvSpPr>
          <p:cNvPr id="14" name="タイトル 5">
            <a:extLst>
              <a:ext uri="{FF2B5EF4-FFF2-40B4-BE49-F238E27FC236}">
                <a16:creationId xmlns:a16="http://schemas.microsoft.com/office/drawing/2014/main" id="{08D0BC10-0D7F-4685-B5BE-24165958808F}"/>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310077692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9245F5F-77E9-4B3E-BC6A-2FDB3AF9B3A0}"/>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399394" y="2094561"/>
            <a:ext cx="3940310" cy="326120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31.png">
            <a:extLst>
              <a:ext uri="{FF2B5EF4-FFF2-40B4-BE49-F238E27FC236}">
                <a16:creationId xmlns:a16="http://schemas.microsoft.com/office/drawing/2014/main" id="{CB9726A0-CF80-40EC-BE37-7750936F2054}"/>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l="4488" t="2949" r="12988" b="6108"/>
          <a:stretch/>
        </p:blipFill>
        <p:spPr>
          <a:xfrm>
            <a:off x="4515340" y="2094562"/>
            <a:ext cx="4285641" cy="3261209"/>
          </a:xfrm>
          <a:prstGeom prst="rect">
            <a:avLst/>
          </a:prstGeom>
        </p:spPr>
      </p:pic>
      <p:grpSp>
        <p:nvGrpSpPr>
          <p:cNvPr id="15" name="グループ化 14"/>
          <p:cNvGrpSpPr/>
          <p:nvPr/>
        </p:nvGrpSpPr>
        <p:grpSpPr>
          <a:xfrm>
            <a:off x="167267" y="741392"/>
            <a:ext cx="806895" cy="729493"/>
            <a:chOff x="830042" y="680647"/>
            <a:chExt cx="806895" cy="729493"/>
          </a:xfrm>
        </p:grpSpPr>
        <p:pic>
          <p:nvPicPr>
            <p:cNvPr id="16" name="Picture 2" descr="C:\DOCUME~1\ADMINI~1\LOCALS~1\Temp\VMwareDnD\8017dcea\国旗_バヌアツ.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400" y="680647"/>
              <a:ext cx="730466" cy="487586"/>
            </a:xfrm>
            <a:prstGeom prst="rect">
              <a:avLst/>
            </a:prstGeom>
            <a:noFill/>
            <a:extLst>
              <a:ext uri="{909E8E84-426E-40DD-AFC4-6F175D3DCCD1}">
                <a14:hiddenFill xmlns:a14="http://schemas.microsoft.com/office/drawing/2010/main">
                  <a:solidFill>
                    <a:srgbClr val="FFFFFF"/>
                  </a:solidFill>
                </a14:hiddenFill>
              </a:ext>
            </a:extLst>
          </p:spPr>
        </p:pic>
        <p:sp>
          <p:nvSpPr>
            <p:cNvPr id="17" name="タイトル 5">
              <a:extLst>
                <a:ext uri="{FF2B5EF4-FFF2-40B4-BE49-F238E27FC236}">
                  <a16:creationId xmlns:a16="http://schemas.microsoft.com/office/drawing/2014/main" id="{32A221B3-E631-4B7A-849B-434374310F71}"/>
                </a:ext>
              </a:extLst>
            </p:cNvPr>
            <p:cNvSpPr txBox="1">
              <a:spLocks noChangeArrowheads="1"/>
            </p:cNvSpPr>
            <p:nvPr/>
          </p:nvSpPr>
          <p:spPr bwMode="auto">
            <a:xfrm>
              <a:off x="830042" y="1181912"/>
              <a:ext cx="806895" cy="22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000" b="1" dirty="0">
                  <a:latin typeface="メイリオ" pitchFamily="50" charset="-128"/>
                  <a:ea typeface="メイリオ" pitchFamily="50" charset="-128"/>
                  <a:cs typeface="メイリオ" pitchFamily="50" charset="-128"/>
                </a:rPr>
                <a:t>バヌアツ</a:t>
              </a:r>
            </a:p>
          </p:txBody>
        </p:sp>
      </p:grpSp>
      <p:sp>
        <p:nvSpPr>
          <p:cNvPr id="18"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タイトル 5">
            <a:extLst>
              <a:ext uri="{FF2B5EF4-FFF2-40B4-BE49-F238E27FC236}">
                <a16:creationId xmlns:a16="http://schemas.microsoft.com/office/drawing/2014/main" id="{476EE62B-9828-46C3-8932-5B16FE62A615}"/>
              </a:ext>
            </a:extLst>
          </p:cNvPr>
          <p:cNvSpPr txBox="1">
            <a:spLocks noChangeArrowheads="1"/>
          </p:cNvSpPr>
          <p:nvPr/>
        </p:nvSpPr>
        <p:spPr bwMode="auto">
          <a:xfrm>
            <a:off x="2274957" y="604897"/>
            <a:ext cx="6869043" cy="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800" b="1" dirty="0">
                <a:latin typeface="メイリオ" pitchFamily="50" charset="-128"/>
                <a:ea typeface="メイリオ" pitchFamily="50" charset="-128"/>
                <a:cs typeface="メイリオ" pitchFamily="50" charset="-128"/>
              </a:rPr>
              <a:t>ユースボランティア防災減災チーム</a:t>
            </a:r>
            <a:endParaRPr lang="en-GB" altLang="ja-JP" sz="2800" b="1" dirty="0">
              <a:latin typeface="メイリオ" pitchFamily="50" charset="-128"/>
              <a:ea typeface="メイリオ" pitchFamily="50" charset="-128"/>
              <a:cs typeface="メイリオ" pitchFamily="50" charset="-128"/>
            </a:endParaRPr>
          </a:p>
          <a:p>
            <a:pPr>
              <a:spcBef>
                <a:spcPct val="0"/>
              </a:spcBef>
              <a:buFontTx/>
              <a:buNone/>
            </a:pPr>
            <a:r>
              <a:rPr lang="ja-JP" altLang="en-US" sz="2800" b="1" dirty="0">
                <a:latin typeface="メイリオ" pitchFamily="50" charset="-128"/>
                <a:ea typeface="メイリオ" pitchFamily="50" charset="-128"/>
                <a:cs typeface="メイリオ" pitchFamily="50" charset="-128"/>
              </a:rPr>
              <a:t>を構築し学校と協同②</a:t>
            </a:r>
          </a:p>
        </p:txBody>
      </p:sp>
      <p:sp>
        <p:nvSpPr>
          <p:cNvPr id="24" name="テキスト ボックス 23">
            <a:extLst>
              <a:ext uri="{FF2B5EF4-FFF2-40B4-BE49-F238E27FC236}">
                <a16:creationId xmlns:a16="http://schemas.microsoft.com/office/drawing/2014/main" id="{863309DE-B4FD-4A65-AA08-9420F6BD506C}"/>
              </a:ext>
            </a:extLst>
          </p:cNvPr>
          <p:cNvSpPr txBox="1">
            <a:spLocks noChangeArrowheads="1"/>
          </p:cNvSpPr>
          <p:nvPr/>
        </p:nvSpPr>
        <p:spPr bwMode="auto">
          <a:xfrm>
            <a:off x="1921848" y="5642080"/>
            <a:ext cx="5005969" cy="66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lvl="0">
              <a:lnSpc>
                <a:spcPct val="120000"/>
              </a:lnSpc>
              <a:spcBef>
                <a:spcPct val="30000"/>
              </a:spcBef>
              <a:defRPr/>
            </a:pPr>
            <a:r>
              <a:rPr lang="ja-JP" altLang="en-US" sz="1400" dirty="0"/>
              <a:t>ユース・青少年赤十字の災害リスク軽減クラブ発足</a:t>
            </a:r>
          </a:p>
          <a:p>
            <a:pPr lvl="0">
              <a:lnSpc>
                <a:spcPct val="120000"/>
              </a:lnSpc>
              <a:spcBef>
                <a:spcPct val="30000"/>
              </a:spcBef>
              <a:defRPr/>
            </a:pPr>
            <a:r>
              <a:rPr lang="ja-JP" altLang="en-US" sz="1400" dirty="0"/>
              <a:t>学校で災害リスク軽減の意識向上を広める活動を行なっている</a:t>
            </a:r>
          </a:p>
        </p:txBody>
      </p:sp>
      <p:sp>
        <p:nvSpPr>
          <p:cNvPr id="13" name="タイトル 5">
            <a:extLst>
              <a:ext uri="{FF2B5EF4-FFF2-40B4-BE49-F238E27FC236}">
                <a16:creationId xmlns:a16="http://schemas.microsoft.com/office/drawing/2014/main" id="{E5A102FB-AA27-4229-80FE-8EEA556A695C}"/>
              </a:ext>
            </a:extLst>
          </p:cNvPr>
          <p:cNvSpPr txBox="1">
            <a:spLocks noChangeArrowheads="1"/>
          </p:cNvSpPr>
          <p:nvPr/>
        </p:nvSpPr>
        <p:spPr bwMode="auto">
          <a:xfrm>
            <a:off x="1088431" y="755570"/>
            <a:ext cx="1186526" cy="392952"/>
          </a:xfrm>
          <a:prstGeom prst="rect">
            <a:avLst/>
          </a:prstGeom>
          <a:solidFill>
            <a:srgbClr val="1C9049"/>
          </a:solidFill>
          <a:ln>
            <a:noFill/>
          </a:ln>
        </p:spPr>
        <p:txBody>
          <a:bodyPr lIns="36000" tIns="126000" rIns="3600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0"/>
              </a:spcBef>
              <a:buFontTx/>
              <a:buNone/>
            </a:pPr>
            <a:r>
              <a:rPr lang="ja-JP" altLang="en-US" sz="2000" b="1" dirty="0">
                <a:solidFill>
                  <a:schemeClr val="bg1"/>
                </a:solidFill>
                <a:latin typeface="メイリオ" pitchFamily="50" charset="-128"/>
                <a:ea typeface="メイリオ" pitchFamily="50" charset="-128"/>
                <a:cs typeface="メイリオ" pitchFamily="50" charset="-128"/>
              </a:rPr>
              <a:t>活動内容</a:t>
            </a:r>
          </a:p>
        </p:txBody>
      </p:sp>
    </p:spTree>
    <p:extLst>
      <p:ext uri="{BB962C8B-B14F-4D97-AF65-F5344CB8AC3E}">
        <p14:creationId xmlns:p14="http://schemas.microsoft.com/office/powerpoint/2010/main" val="168647334"/>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AA1B1AC-9BD2-45A3-80F6-D18DD89F520B}"/>
              </a:ext>
            </a:extLst>
          </p:cNvPr>
          <p:cNvSpPr txBox="1"/>
          <p:nvPr/>
        </p:nvSpPr>
        <p:spPr>
          <a:xfrm>
            <a:off x="5220072" y="3573016"/>
            <a:ext cx="3096344" cy="4326378"/>
          </a:xfrm>
          <a:prstGeom prst="rect">
            <a:avLst/>
          </a:prstGeom>
        </p:spPr>
        <p:txBody>
          <a:bodyPr wrap="square" rtlCol="0">
            <a:normAutofit/>
          </a:bodyPr>
          <a:lstStyle/>
          <a:p>
            <a:pPr>
              <a:buFontTx/>
              <a:buNone/>
            </a:pPr>
            <a:endParaRPr kumimoji="1" lang="ja-JP" altLang="en-US" sz="2400" b="1" dirty="0"/>
          </a:p>
        </p:txBody>
      </p:sp>
      <p:sp>
        <p:nvSpPr>
          <p:cNvPr id="4" name="正方形/長方形 3">
            <a:extLst>
              <a:ext uri="{FF2B5EF4-FFF2-40B4-BE49-F238E27FC236}">
                <a16:creationId xmlns:a16="http://schemas.microsoft.com/office/drawing/2014/main" id="{167F0021-8E98-42AF-B404-3405A6DC824C}"/>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5" name="Text Box 12">
            <a:extLst>
              <a:ext uri="{FF2B5EF4-FFF2-40B4-BE49-F238E27FC236}">
                <a16:creationId xmlns:a16="http://schemas.microsoft.com/office/drawing/2014/main" id="{66D8E272-EE72-41A2-867C-3D651F40F05F}"/>
              </a:ext>
            </a:extLst>
          </p:cNvPr>
          <p:cNvSpPr txBox="1">
            <a:spLocks noChangeArrowheads="1"/>
          </p:cNvSpPr>
          <p:nvPr/>
        </p:nvSpPr>
        <p:spPr bwMode="auto">
          <a:xfrm>
            <a:off x="321515" y="823541"/>
            <a:ext cx="66479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a:t>
            </a:r>
          </a:p>
        </p:txBody>
      </p:sp>
      <p:pic>
        <p:nvPicPr>
          <p:cNvPr id="6" name="図 1">
            <a:extLst>
              <a:ext uri="{FF2B5EF4-FFF2-40B4-BE49-F238E27FC236}">
                <a16:creationId xmlns:a16="http://schemas.microsoft.com/office/drawing/2014/main" id="{DF233268-8BA7-4C03-BE90-085FDB67C7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1">
            <a:extLst>
              <a:ext uri="{FF2B5EF4-FFF2-40B4-BE49-F238E27FC236}">
                <a16:creationId xmlns:a16="http://schemas.microsoft.com/office/drawing/2014/main" id="{6A81950A-DCE2-4FCB-A6B3-6EDE85B7D027}"/>
              </a:ext>
            </a:extLst>
          </p:cNvPr>
          <p:cNvSpPr txBox="1">
            <a:spLocks noChangeArrowheads="1"/>
          </p:cNvSpPr>
          <p:nvPr/>
        </p:nvSpPr>
        <p:spPr bwMode="auto">
          <a:xfrm>
            <a:off x="1368840" y="1841422"/>
            <a:ext cx="66310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日本と支援国の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青少年赤十字メンバー</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が</a:t>
            </a:r>
            <a:endParaRPr lang="en-GB"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事業の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中心</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になっている</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0" name="グループ化 9">
            <a:extLst>
              <a:ext uri="{FF2B5EF4-FFF2-40B4-BE49-F238E27FC236}">
                <a16:creationId xmlns:a16="http://schemas.microsoft.com/office/drawing/2014/main" id="{9A72924D-4C4F-4813-B138-A98DFA1E2D03}"/>
              </a:ext>
            </a:extLst>
          </p:cNvPr>
          <p:cNvGrpSpPr/>
          <p:nvPr/>
        </p:nvGrpSpPr>
        <p:grpSpPr>
          <a:xfrm>
            <a:off x="332104" y="1712480"/>
            <a:ext cx="1008630" cy="1063988"/>
            <a:chOff x="464320" y="1518172"/>
            <a:chExt cx="1008630" cy="1063988"/>
          </a:xfrm>
        </p:grpSpPr>
        <p:sp>
          <p:nvSpPr>
            <p:cNvPr id="8" name="円/楕円 26">
              <a:extLst>
                <a:ext uri="{FF2B5EF4-FFF2-40B4-BE49-F238E27FC236}">
                  <a16:creationId xmlns:a16="http://schemas.microsoft.com/office/drawing/2014/main" id="{B7789CBC-993F-4183-B58A-D2228C54AB0C}"/>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9" name="角丸四角形 6">
              <a:extLst>
                <a:ext uri="{FF2B5EF4-FFF2-40B4-BE49-F238E27FC236}">
                  <a16:creationId xmlns:a16="http://schemas.microsoft.com/office/drawing/2014/main" id="{0A049578-C9A3-4EDC-B5B4-6D7D0B147B7E}"/>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1</a:t>
              </a:r>
              <a:endParaRPr lang="ja-JP" altLang="en-US" sz="3600" b="1" dirty="0">
                <a:latin typeface="メイリオ" pitchFamily="50" charset="-128"/>
                <a:ea typeface="メイリオ" pitchFamily="50" charset="-128"/>
                <a:cs typeface="メイリオ" pitchFamily="50" charset="-128"/>
              </a:endParaRPr>
            </a:p>
          </p:txBody>
        </p:sp>
      </p:grpSp>
      <p:grpSp>
        <p:nvGrpSpPr>
          <p:cNvPr id="11" name="グループ化 10">
            <a:extLst>
              <a:ext uri="{FF2B5EF4-FFF2-40B4-BE49-F238E27FC236}">
                <a16:creationId xmlns:a16="http://schemas.microsoft.com/office/drawing/2014/main" id="{4C179865-7848-4F35-8E4E-7189E5DB5F32}"/>
              </a:ext>
            </a:extLst>
          </p:cNvPr>
          <p:cNvGrpSpPr/>
          <p:nvPr/>
        </p:nvGrpSpPr>
        <p:grpSpPr>
          <a:xfrm>
            <a:off x="332104" y="2887002"/>
            <a:ext cx="1008630" cy="1063988"/>
            <a:chOff x="464320" y="1518172"/>
            <a:chExt cx="1008630" cy="1063988"/>
          </a:xfrm>
        </p:grpSpPr>
        <p:sp>
          <p:nvSpPr>
            <p:cNvPr id="12" name="円/楕円 26">
              <a:extLst>
                <a:ext uri="{FF2B5EF4-FFF2-40B4-BE49-F238E27FC236}">
                  <a16:creationId xmlns:a16="http://schemas.microsoft.com/office/drawing/2014/main" id="{888CDB33-51E3-4112-AACF-5F592688544A}"/>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13" name="角丸四角形 6">
              <a:extLst>
                <a:ext uri="{FF2B5EF4-FFF2-40B4-BE49-F238E27FC236}">
                  <a16:creationId xmlns:a16="http://schemas.microsoft.com/office/drawing/2014/main" id="{5AD0D886-2749-4EE2-A2CC-15F7A78C0C17}"/>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2</a:t>
              </a:r>
              <a:endParaRPr lang="ja-JP" altLang="en-US" sz="3600" b="1" dirty="0">
                <a:latin typeface="メイリオ" pitchFamily="50" charset="-128"/>
                <a:ea typeface="メイリオ" pitchFamily="50" charset="-128"/>
                <a:cs typeface="メイリオ" pitchFamily="50" charset="-128"/>
              </a:endParaRPr>
            </a:p>
          </p:txBody>
        </p:sp>
      </p:grpSp>
      <p:grpSp>
        <p:nvGrpSpPr>
          <p:cNvPr id="17" name="グループ化 16">
            <a:extLst>
              <a:ext uri="{FF2B5EF4-FFF2-40B4-BE49-F238E27FC236}">
                <a16:creationId xmlns:a16="http://schemas.microsoft.com/office/drawing/2014/main" id="{A9C7959A-4A96-46C7-A658-258A6A263940}"/>
              </a:ext>
            </a:extLst>
          </p:cNvPr>
          <p:cNvGrpSpPr/>
          <p:nvPr/>
        </p:nvGrpSpPr>
        <p:grpSpPr>
          <a:xfrm>
            <a:off x="332104" y="5235159"/>
            <a:ext cx="1008630" cy="1063988"/>
            <a:chOff x="464320" y="1518172"/>
            <a:chExt cx="1008630" cy="1063988"/>
          </a:xfrm>
        </p:grpSpPr>
        <p:sp>
          <p:nvSpPr>
            <p:cNvPr id="18" name="円/楕円 26">
              <a:extLst>
                <a:ext uri="{FF2B5EF4-FFF2-40B4-BE49-F238E27FC236}">
                  <a16:creationId xmlns:a16="http://schemas.microsoft.com/office/drawing/2014/main" id="{3A7DCC4D-2B4E-447F-9CFA-F8398F33F87E}"/>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19" name="角丸四角形 6">
              <a:extLst>
                <a:ext uri="{FF2B5EF4-FFF2-40B4-BE49-F238E27FC236}">
                  <a16:creationId xmlns:a16="http://schemas.microsoft.com/office/drawing/2014/main" id="{DEA37497-90E5-4829-AE92-7FB36BC30583}"/>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4</a:t>
              </a:r>
              <a:endParaRPr lang="ja-JP" altLang="en-US" sz="3600" b="1" dirty="0">
                <a:latin typeface="メイリオ" pitchFamily="50" charset="-128"/>
                <a:ea typeface="メイリオ" pitchFamily="50" charset="-128"/>
                <a:cs typeface="メイリオ" pitchFamily="50" charset="-128"/>
              </a:endParaRPr>
            </a:p>
          </p:txBody>
        </p:sp>
      </p:grpSp>
      <p:grpSp>
        <p:nvGrpSpPr>
          <p:cNvPr id="29" name="グループ化 28">
            <a:extLst>
              <a:ext uri="{FF2B5EF4-FFF2-40B4-BE49-F238E27FC236}">
                <a16:creationId xmlns:a16="http://schemas.microsoft.com/office/drawing/2014/main" id="{A866CAFB-2610-49F8-8AD3-BEB7E9B98B4B}"/>
              </a:ext>
            </a:extLst>
          </p:cNvPr>
          <p:cNvGrpSpPr/>
          <p:nvPr/>
        </p:nvGrpSpPr>
        <p:grpSpPr>
          <a:xfrm>
            <a:off x="332103" y="4064356"/>
            <a:ext cx="1008630" cy="1063988"/>
            <a:chOff x="464320" y="1518172"/>
            <a:chExt cx="1008630" cy="1063988"/>
          </a:xfrm>
        </p:grpSpPr>
        <p:sp>
          <p:nvSpPr>
            <p:cNvPr id="30" name="円/楕円 26">
              <a:extLst>
                <a:ext uri="{FF2B5EF4-FFF2-40B4-BE49-F238E27FC236}">
                  <a16:creationId xmlns:a16="http://schemas.microsoft.com/office/drawing/2014/main" id="{2D8FD286-B344-4ED9-908C-F38813C10838}"/>
                </a:ext>
              </a:extLst>
            </p:cNvPr>
            <p:cNvSpPr/>
            <p:nvPr/>
          </p:nvSpPr>
          <p:spPr bwMode="auto">
            <a:xfrm>
              <a:off x="464320" y="1518172"/>
              <a:ext cx="1008630" cy="1008630"/>
            </a:xfrm>
            <a:prstGeom prst="ellipse">
              <a:avLst/>
            </a:prstGeom>
            <a:solidFill>
              <a:srgbClr val="FFCC99"/>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31" name="角丸四角形 6">
              <a:extLst>
                <a:ext uri="{FF2B5EF4-FFF2-40B4-BE49-F238E27FC236}">
                  <a16:creationId xmlns:a16="http://schemas.microsoft.com/office/drawing/2014/main" id="{88DC08C6-8ED0-4F46-9FF0-977397D62BB1}"/>
                </a:ext>
              </a:extLst>
            </p:cNvPr>
            <p:cNvSpPr>
              <a:spLocks noChangeArrowheads="1"/>
            </p:cNvSpPr>
            <p:nvPr/>
          </p:nvSpPr>
          <p:spPr bwMode="auto">
            <a:xfrm>
              <a:off x="515939" y="1625872"/>
              <a:ext cx="905391" cy="956288"/>
            </a:xfrm>
            <a:prstGeom prst="roundRect">
              <a:avLst>
                <a:gd name="adj" fmla="val 0"/>
              </a:avLst>
            </a:prstGeom>
            <a:noFill/>
            <a:ln w="38100" algn="ctr">
              <a:noFill/>
              <a:round/>
              <a:headEnd/>
              <a:tailEnd/>
            </a:ln>
          </p:spPr>
          <p:txBody>
            <a:bodyPr wrap="square" lIns="90000" tIns="46800" rIns="90000" bIns="4680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dirty="0">
                  <a:latin typeface="メイリオ" pitchFamily="50" charset="-128"/>
                  <a:ea typeface="メイリオ" pitchFamily="50" charset="-128"/>
                  <a:cs typeface="メイリオ" pitchFamily="50" charset="-128"/>
                </a:rPr>
                <a:t>特徴</a:t>
              </a:r>
              <a:endParaRPr lang="en-GB" altLang="ja-JP" dirty="0">
                <a:latin typeface="メイリオ" pitchFamily="50" charset="-128"/>
                <a:ea typeface="メイリオ" pitchFamily="50" charset="-128"/>
                <a:cs typeface="メイリオ" pitchFamily="50" charset="-128"/>
              </a:endParaRPr>
            </a:p>
            <a:p>
              <a:pPr algn="ctr" eaLnBrk="1" hangingPunct="1"/>
              <a:r>
                <a:rPr lang="en-GB" altLang="ja-JP" sz="3600" b="1" dirty="0">
                  <a:latin typeface="メイリオ" pitchFamily="50" charset="-128"/>
                  <a:ea typeface="メイリオ" pitchFamily="50" charset="-128"/>
                  <a:cs typeface="メイリオ" pitchFamily="50" charset="-128"/>
                </a:rPr>
                <a:t>3</a:t>
              </a:r>
              <a:endParaRPr lang="ja-JP" altLang="en-US" sz="3600" b="1" dirty="0">
                <a:latin typeface="メイリオ" pitchFamily="50" charset="-128"/>
                <a:ea typeface="メイリオ" pitchFamily="50" charset="-128"/>
                <a:cs typeface="メイリオ" pitchFamily="50" charset="-128"/>
              </a:endParaRPr>
            </a:p>
          </p:txBody>
        </p:sp>
      </p:grpSp>
      <p:sp>
        <p:nvSpPr>
          <p:cNvPr id="32" name="テキスト ボックス 1">
            <a:extLst>
              <a:ext uri="{FF2B5EF4-FFF2-40B4-BE49-F238E27FC236}">
                <a16:creationId xmlns:a16="http://schemas.microsoft.com/office/drawing/2014/main" id="{4D4961F9-E674-4A2B-BB86-BB43BE6FBC59}"/>
              </a:ext>
            </a:extLst>
          </p:cNvPr>
          <p:cNvSpPr txBox="1">
            <a:spLocks noChangeArrowheads="1"/>
          </p:cNvSpPr>
          <p:nvPr/>
        </p:nvSpPr>
        <p:spPr bwMode="auto">
          <a:xfrm>
            <a:off x="1368840" y="2994702"/>
            <a:ext cx="6017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現地の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複数の学校の</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青少年赤十字メンバーと交流できる</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1">
            <a:extLst>
              <a:ext uri="{FF2B5EF4-FFF2-40B4-BE49-F238E27FC236}">
                <a16:creationId xmlns:a16="http://schemas.microsoft.com/office/drawing/2014/main" id="{403F6D64-B094-492B-B0CD-10FFAA907EE8}"/>
              </a:ext>
            </a:extLst>
          </p:cNvPr>
          <p:cNvSpPr txBox="1">
            <a:spLocks noChangeArrowheads="1"/>
          </p:cNvSpPr>
          <p:nvPr/>
        </p:nvSpPr>
        <p:spPr bwMode="auto">
          <a:xfrm>
            <a:off x="1368840" y="4363887"/>
            <a:ext cx="6631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地域密着型の</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継続した活動</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が可能</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1">
            <a:extLst>
              <a:ext uri="{FF2B5EF4-FFF2-40B4-BE49-F238E27FC236}">
                <a16:creationId xmlns:a16="http://schemas.microsoft.com/office/drawing/2014/main" id="{02CB88A8-0A90-49E6-A13D-4644161DFD39}"/>
              </a:ext>
            </a:extLst>
          </p:cNvPr>
          <p:cNvSpPr txBox="1">
            <a:spLocks noChangeArrowheads="1"/>
          </p:cNvSpPr>
          <p:nvPr/>
        </p:nvSpPr>
        <p:spPr bwMode="auto">
          <a:xfrm>
            <a:off x="1368840" y="5363740"/>
            <a:ext cx="66310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赤十字</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スピリットをもった</a:t>
            </a: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現地の職員</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が</a:t>
            </a:r>
            <a:endParaRPr lang="en-GB"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事業を展開</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482B22F7-EA70-4BB9-AC6F-D604B036C65E}"/>
              </a:ext>
            </a:extLst>
          </p:cNvPr>
          <p:cNvGrpSpPr/>
          <p:nvPr/>
        </p:nvGrpSpPr>
        <p:grpSpPr>
          <a:xfrm>
            <a:off x="7426695" y="2185511"/>
            <a:ext cx="1361164" cy="3484078"/>
            <a:chOff x="5386036" y="2166706"/>
            <a:chExt cx="1361164" cy="3484078"/>
          </a:xfrm>
        </p:grpSpPr>
        <p:pic>
          <p:nvPicPr>
            <p:cNvPr id="2050" name="Picture 2">
              <a:extLst>
                <a:ext uri="{FF2B5EF4-FFF2-40B4-BE49-F238E27FC236}">
                  <a16:creationId xmlns:a16="http://schemas.microsoft.com/office/drawing/2014/main" id="{909EE9BC-370B-48F9-93FE-D92D7D653D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6313" y="2168514"/>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26FC100-CC00-4B9C-A438-13BA5FB552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2747" y="2166706"/>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0EF6983-6365-46B5-A882-9546E4E683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6313" y="2872164"/>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DEA561D-4FCD-4CB5-8254-AEFE746E22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2747" y="2872164"/>
              <a:ext cx="644453" cy="6290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C829F87-7675-430B-A42F-A201089854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6313" y="3571208"/>
              <a:ext cx="644453" cy="6444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AE2F283-C521-4910-9AAF-9F381F9F6BA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5127" y="3569178"/>
              <a:ext cx="642073" cy="6420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61BFFD9-0CFA-493E-A256-EAE10BD3D3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6313" y="4291899"/>
              <a:ext cx="634176" cy="63417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8D4AF27-5C05-40E5-9C29-A2B4A408584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3023" y="4290090"/>
              <a:ext cx="634177" cy="63417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322372B4-839E-48C0-A597-B6D2A5828E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6036" y="5006331"/>
              <a:ext cx="644453" cy="64445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A12785BE-F691-4478-81B0-3BC8BD7BB6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13023" y="5002122"/>
              <a:ext cx="634177" cy="6341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0848195"/>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B3D2E6B-02D0-499E-A1D4-610958B89112}"/>
              </a:ext>
            </a:extLst>
          </p:cNvPr>
          <p:cNvSpPr txBox="1">
            <a:spLocks noChangeArrowheads="1"/>
          </p:cNvSpPr>
          <p:nvPr/>
        </p:nvSpPr>
        <p:spPr bwMode="auto">
          <a:xfrm>
            <a:off x="484607" y="5430173"/>
            <a:ext cx="84963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120000"/>
              </a:lnSpc>
              <a:spcBef>
                <a:spcPct val="0"/>
              </a:spcBef>
              <a:buFontTx/>
              <a:buNone/>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①地域の人たちと一緒になって、自分たちで現場にあった活動を考えている</a:t>
            </a:r>
            <a:endParaRPr lang="en-US" altLang="ja-JP" sz="18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spcBef>
                <a:spcPct val="0"/>
              </a:spcBef>
              <a:buFontTx/>
              <a:buNone/>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②子どもたちが活動の担い手である</a:t>
            </a:r>
            <a:endPar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4">
            <a:extLst>
              <a:ext uri="{FF2B5EF4-FFF2-40B4-BE49-F238E27FC236}">
                <a16:creationId xmlns:a16="http://schemas.microsoft.com/office/drawing/2014/main" id="{7862BEEE-D8DD-4F49-868E-A6D7D0867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88783" y="2568195"/>
            <a:ext cx="2766433" cy="25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A37FA32D-1A15-476A-8D88-0F5E571A7A01}"/>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5" name="Text Box 12">
            <a:extLst>
              <a:ext uri="{FF2B5EF4-FFF2-40B4-BE49-F238E27FC236}">
                <a16:creationId xmlns:a16="http://schemas.microsoft.com/office/drawing/2014/main" id="{E8AAC121-05E1-4A93-B151-5C14013414F2}"/>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１円玉募金を使った海外支援事業の特徴①</a:t>
            </a:r>
          </a:p>
        </p:txBody>
      </p:sp>
      <p:pic>
        <p:nvPicPr>
          <p:cNvPr id="6" name="図 1">
            <a:extLst>
              <a:ext uri="{FF2B5EF4-FFF2-40B4-BE49-F238E27FC236}">
                <a16:creationId xmlns:a16="http://schemas.microsoft.com/office/drawing/2014/main" id="{0285CA31-8EC8-4BF4-BD77-99B75C5504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1">
            <a:extLst>
              <a:ext uri="{FF2B5EF4-FFF2-40B4-BE49-F238E27FC236}">
                <a16:creationId xmlns:a16="http://schemas.microsoft.com/office/drawing/2014/main" id="{BF289C4D-A483-4DC9-A66D-E1B586A8506D}"/>
              </a:ext>
            </a:extLst>
          </p:cNvPr>
          <p:cNvSpPr txBox="1">
            <a:spLocks noChangeArrowheads="1"/>
          </p:cNvSpPr>
          <p:nvPr/>
        </p:nvSpPr>
        <p:spPr bwMode="auto">
          <a:xfrm>
            <a:off x="-1" y="1816619"/>
            <a:ext cx="91440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日本と支援国の青少年赤十字メンバーが事業の中心になっている</a:t>
            </a:r>
            <a:r>
              <a:rPr lang="en-US" altLang="ja-JP" sz="2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8" name="図 7">
            <a:extLst>
              <a:ext uri="{FF2B5EF4-FFF2-40B4-BE49-F238E27FC236}">
                <a16:creationId xmlns:a16="http://schemas.microsoft.com/office/drawing/2014/main" id="{197EF9DF-FABD-4237-A14D-70FB516268CA}"/>
              </a:ext>
            </a:extLst>
          </p:cNvPr>
          <p:cNvPicPr>
            <a:picLocks noChangeAspect="1"/>
          </p:cNvPicPr>
          <p:nvPr/>
        </p:nvPicPr>
        <p:blipFill rotWithShape="1">
          <a:blip r:embed="rId5"/>
          <a:srcRect l="4156" r="4156"/>
          <a:stretch/>
        </p:blipFill>
        <p:spPr>
          <a:xfrm>
            <a:off x="321515" y="2568193"/>
            <a:ext cx="2766433" cy="2541291"/>
          </a:xfrm>
          <a:prstGeom prst="rect">
            <a:avLst/>
          </a:prstGeom>
        </p:spPr>
      </p:pic>
      <p:pic>
        <p:nvPicPr>
          <p:cNvPr id="9" name="図 8">
            <a:extLst>
              <a:ext uri="{FF2B5EF4-FFF2-40B4-BE49-F238E27FC236}">
                <a16:creationId xmlns:a16="http://schemas.microsoft.com/office/drawing/2014/main" id="{DC1ABAAF-3797-4722-8BA6-6AB114B95B8F}"/>
              </a:ext>
            </a:extLst>
          </p:cNvPr>
          <p:cNvPicPr>
            <a:picLocks noChangeAspect="1"/>
          </p:cNvPicPr>
          <p:nvPr/>
        </p:nvPicPr>
        <p:blipFill rotWithShape="1">
          <a:blip r:embed="rId6"/>
          <a:srcRect l="1010" r="8312"/>
          <a:stretch/>
        </p:blipFill>
        <p:spPr>
          <a:xfrm>
            <a:off x="6012015" y="2568192"/>
            <a:ext cx="2735950" cy="2541291"/>
          </a:xfrm>
          <a:prstGeom prst="rect">
            <a:avLst/>
          </a:prstGeom>
        </p:spPr>
      </p:pic>
    </p:spTree>
    <p:extLst>
      <p:ext uri="{BB962C8B-B14F-4D97-AF65-F5344CB8AC3E}">
        <p14:creationId xmlns:p14="http://schemas.microsoft.com/office/powerpoint/2010/main" val="1367981866"/>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805553FC-B363-477A-99BB-D2044573890B}"/>
              </a:ext>
            </a:extLst>
          </p:cNvPr>
          <p:cNvSpPr txBox="1">
            <a:spLocks noChangeArrowheads="1"/>
          </p:cNvSpPr>
          <p:nvPr/>
        </p:nvSpPr>
        <p:spPr bwMode="auto">
          <a:xfrm>
            <a:off x="581701" y="5308867"/>
            <a:ext cx="7980597"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「青少年赤十字の活動を行っている」という共通点を持った子ども同士が、国を超えて直接交流できる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一方的な支援に</a:t>
            </a:r>
            <a:r>
              <a:rPr lang="ja-JP" altLang="en-US" sz="1600" b="1" dirty="0">
                <a:latin typeface="メイリオ" panose="020B0604030504040204" pitchFamily="50" charset="-128"/>
                <a:ea typeface="メイリオ" panose="020B0604030504040204" pitchFamily="50" charset="-128"/>
              </a:rPr>
              <a:t>とど</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まらず、文化交流や相互理解にも取り組むことができる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rPr>
              <a:t>姉妹校との交流のみにとどまらず、学校を飛び越え、地域ベースで活動する児童・生徒と交流ができる</a:t>
            </a:r>
            <a:endParaRPr lang="en-US" altLang="ja-JP"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6929F60E-D798-4CC6-B834-BDF0CA17373B}"/>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17" name="Text Box 12">
            <a:extLst>
              <a:ext uri="{FF2B5EF4-FFF2-40B4-BE49-F238E27FC236}">
                <a16:creationId xmlns:a16="http://schemas.microsoft.com/office/drawing/2014/main" id="{27F5BC9C-BF78-41C9-91D7-41D52AC78E74}"/>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１円玉募金を使った海外支援事業の特徴②</a:t>
            </a:r>
          </a:p>
        </p:txBody>
      </p:sp>
      <p:pic>
        <p:nvPicPr>
          <p:cNvPr id="18" name="図 1">
            <a:extLst>
              <a:ext uri="{FF2B5EF4-FFF2-40B4-BE49-F238E27FC236}">
                <a16:creationId xmlns:a16="http://schemas.microsoft.com/office/drawing/2014/main" id="{6C8F4CCD-9BC6-405E-A1FA-DB1EF75B9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
            <a:extLst>
              <a:ext uri="{FF2B5EF4-FFF2-40B4-BE49-F238E27FC236}">
                <a16:creationId xmlns:a16="http://schemas.microsoft.com/office/drawing/2014/main" id="{DEC6F9D9-88C1-48CF-8E83-A4273F253B26}"/>
              </a:ext>
            </a:extLst>
          </p:cNvPr>
          <p:cNvSpPr txBox="1">
            <a:spLocks noChangeArrowheads="1"/>
          </p:cNvSpPr>
          <p:nvPr/>
        </p:nvSpPr>
        <p:spPr bwMode="auto">
          <a:xfrm>
            <a:off x="1" y="148969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現地の複数の学校の青少年赤十字メンバーと交流できる</a:t>
            </a:r>
            <a:endParaRPr lang="en-US" altLang="ja-JP"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 name="図 19">
            <a:extLst>
              <a:ext uri="{FF2B5EF4-FFF2-40B4-BE49-F238E27FC236}">
                <a16:creationId xmlns:a16="http://schemas.microsoft.com/office/drawing/2014/main" id="{8C423A8D-0523-4A40-86A8-4A251B2305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3682" y="2301074"/>
            <a:ext cx="4178461" cy="2873829"/>
          </a:xfrm>
          <a:prstGeom prst="rect">
            <a:avLst/>
          </a:prstGeom>
        </p:spPr>
      </p:pic>
      <p:pic>
        <p:nvPicPr>
          <p:cNvPr id="21" name="Picture 10" descr="https://japanwest1-mediap.svc.ms/transform/thumbnail?provider=spo&amp;inputFormat=jpg&amp;cs=fFNQTw&amp;docid=https%3A%2F%2Fjrcwin2s-my.sharepoint.com%3A443%2F_api%2Fv2.0%2Fdrives%2Fb!bxFLJxr_oEWuHj2OpWjA52EqemaYvVFJiRA0LITHtY6e95RWczf7QIAH0gxvMhX_%2Fitems%2F01QESLZ4AK2FCYQYVMIFHKYNVET4ANHQW3%3Fversion%3DPublished&amp;access_token=eyJ0eXAiOiJKV1QiLCJhbGciOiJub25lIn0.eyJhdWQiOiIwMDAwMDAwMy0wMDAwLTBmZjEtY2UwMC0wMDAwMDAwMDAwMDAvanJjd2luMnMtbXkuc2hhcmVwb2ludC5jb21AZTZlM2FlNWEtNDY2ZC00MjRkLWFjZjItY2QxMDBmYWU0Y2IzIiwiaXNzIjoiMDAwMDAwMDMtMDAwMC0wZmYxLWNlMDAtMDAwMDAwMDAwMDAwIiwibmJmIjoiMTU1NzIyNTk5MSIsImV4cCI6IjE1NTcyNDc1OTEiLCJlbmRwb2ludHVybCI6ImlUYlNRYXZWS2JkZWl0MVBhaS9jSEM5dnBnSEtKZ1dWQkxoQ0xPRlkrbFU9IiwiZW5kcG9pbnR1cmxMZW5ndGgiOiIxMTgiLCJpc2xvb3BiYWNrIjoiVHJ1ZSIsImNpZCI6Ik0yTTBNV1JoT1dVdFl6QXpNQzA0TURBd0xUaG1ORGd0TkRCbE5XWmhOekZqWlRGaiIsInZlciI6Imhhc2hlZHByb29mdG9rZW4iLCJzaXRlaWQiOiJNamMwWWpFeE5tWXRabVl4WVMwME5XRXdMV0ZsTVdVdE0yUTRaV0UxTmpoak1HVTMiLCJuYW1laWQiOiIwIy5mfG1lbWJlcnNoaXB8ZC1mdWppZWRhLnd4QGpyYy5vci5qcCIsIm5paSI6Im1pY3Jvc29mdC5zaGFyZXBvaW50IiwiaXN1c2VyIjoidHJ1ZSIsImNhY2hla2V5IjoiMGguZnxtZW1iZXJzaGlwfDEwMDM3ZmZlOWY2OTUyYWFAbGl2ZS5jb20iLCJ0dCI6IjAiLCJ1c2VQZXJzaXN0ZW50Q29va2llIjoiMiJ9.cUpLRzBpUE95VlNTWFVwdkdHaXNQSjhRbUxMWlhvb0ZxRGRLRTlrV1Q1VT0&amp;encodeFailures=1&amp;width=926&amp;height=615&amp;srcWidth=4288&amp;srcHeight=2848">
            <a:extLst>
              <a:ext uri="{FF2B5EF4-FFF2-40B4-BE49-F238E27FC236}">
                <a16:creationId xmlns:a16="http://schemas.microsoft.com/office/drawing/2014/main" id="{A031B668-2A31-40BD-8F15-F98EC779A9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65363" y="1987999"/>
            <a:ext cx="2731373" cy="2184357"/>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7165023C-C150-4121-81CF-4F00505CBD39}"/>
              </a:ext>
            </a:extLst>
          </p:cNvPr>
          <p:cNvPicPr>
            <a:picLocks noChangeAspect="1"/>
          </p:cNvPicPr>
          <p:nvPr/>
        </p:nvPicPr>
        <p:blipFill rotWithShape="1">
          <a:blip r:embed="rId6"/>
          <a:srcRect l="8867" t="607" b="2017"/>
          <a:stretch/>
        </p:blipFill>
        <p:spPr>
          <a:xfrm>
            <a:off x="5993018" y="2990545"/>
            <a:ext cx="2731374" cy="2184358"/>
          </a:xfrm>
          <a:prstGeom prst="rect">
            <a:avLst/>
          </a:prstGeom>
        </p:spPr>
      </p:pic>
    </p:spTree>
    <p:extLst>
      <p:ext uri="{BB962C8B-B14F-4D97-AF65-F5344CB8AC3E}">
        <p14:creationId xmlns:p14="http://schemas.microsoft.com/office/powerpoint/2010/main" val="101479859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0879FE00-22D3-45AD-A1DF-5982C53A19CC}"/>
              </a:ext>
            </a:extLst>
          </p:cNvPr>
          <p:cNvSpPr txBox="1">
            <a:spLocks noChangeArrowheads="1"/>
          </p:cNvSpPr>
          <p:nvPr/>
        </p:nvSpPr>
        <p:spPr bwMode="auto">
          <a:xfrm>
            <a:off x="351941" y="5019184"/>
            <a:ext cx="84963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青少年赤十字メンバー、赤十字ボランティアが地域に入り込み、その地域のニーズに合わせた活動を行っている</a:t>
            </a:r>
            <a:endParaRPr lang="en-GB"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地域で必要とされる物を地域で調達している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行政や教育機関などの理解と協力を得て、最大限の効果を発揮</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日本からの支援が終わっても現地に残る青少年赤十字メンバー、赤十字ボランティアや現地支部職員がいるため活動が引き継がれ継続される</a:t>
            </a:r>
          </a:p>
        </p:txBody>
      </p:sp>
      <p:sp>
        <p:nvSpPr>
          <p:cNvPr id="11" name="正方形/長方形 10">
            <a:extLst>
              <a:ext uri="{FF2B5EF4-FFF2-40B4-BE49-F238E27FC236}">
                <a16:creationId xmlns:a16="http://schemas.microsoft.com/office/drawing/2014/main" id="{AE093442-89D0-458C-AA14-260E5872FBD5}"/>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12" name="Text Box 12">
            <a:extLst>
              <a:ext uri="{FF2B5EF4-FFF2-40B4-BE49-F238E27FC236}">
                <a16:creationId xmlns:a16="http://schemas.microsoft.com/office/drawing/2014/main" id="{6610049F-BD36-47CB-8A9E-0425178C72CE}"/>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１円玉募金を使った海外支援事業の特徴③</a:t>
            </a:r>
          </a:p>
        </p:txBody>
      </p:sp>
      <p:pic>
        <p:nvPicPr>
          <p:cNvPr id="13" name="図 1">
            <a:extLst>
              <a:ext uri="{FF2B5EF4-FFF2-40B4-BE49-F238E27FC236}">
                <a16:creationId xmlns:a16="http://schemas.microsoft.com/office/drawing/2014/main" id="{17412424-1CAB-4EAA-B976-615D8C14C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D3B7E355-79D9-4EB2-978E-46A0B0B7ECEE}"/>
              </a:ext>
            </a:extLst>
          </p:cNvPr>
          <p:cNvPicPr>
            <a:picLocks noChangeAspect="1"/>
          </p:cNvPicPr>
          <p:nvPr/>
        </p:nvPicPr>
        <p:blipFill rotWithShape="1">
          <a:blip r:embed="rId4"/>
          <a:srcRect l="241" r="3500"/>
          <a:stretch/>
        </p:blipFill>
        <p:spPr>
          <a:xfrm>
            <a:off x="5206345" y="2117715"/>
            <a:ext cx="3599822" cy="2804794"/>
          </a:xfrm>
          <a:prstGeom prst="rect">
            <a:avLst/>
          </a:prstGeom>
        </p:spPr>
      </p:pic>
      <p:sp>
        <p:nvSpPr>
          <p:cNvPr id="15" name="テキスト ボックス 1">
            <a:extLst>
              <a:ext uri="{FF2B5EF4-FFF2-40B4-BE49-F238E27FC236}">
                <a16:creationId xmlns:a16="http://schemas.microsoft.com/office/drawing/2014/main" id="{A4A6027F-28CE-45C2-8C59-C1480ED6BC76}"/>
              </a:ext>
            </a:extLst>
          </p:cNvPr>
          <p:cNvSpPr txBox="1">
            <a:spLocks noChangeArrowheads="1"/>
          </p:cNvSpPr>
          <p:nvPr/>
        </p:nvSpPr>
        <p:spPr bwMode="auto">
          <a:xfrm>
            <a:off x="0" y="158985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地域密着型の継続した活動が可能</a:t>
            </a:r>
          </a:p>
        </p:txBody>
      </p:sp>
      <p:pic>
        <p:nvPicPr>
          <p:cNvPr id="19" name="図 18" descr="人, 屋外, 建物, 草 が含まれている画像&#10;&#10;自動的に生成された説明">
            <a:extLst>
              <a:ext uri="{FF2B5EF4-FFF2-40B4-BE49-F238E27FC236}">
                <a16:creationId xmlns:a16="http://schemas.microsoft.com/office/drawing/2014/main" id="{CB59C8DD-BC02-48E6-AE0A-36EF4312B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1941" y="2117716"/>
            <a:ext cx="4636143" cy="2804794"/>
          </a:xfrm>
          <a:prstGeom prst="rect">
            <a:avLst/>
          </a:prstGeom>
        </p:spPr>
      </p:pic>
    </p:spTree>
    <p:extLst>
      <p:ext uri="{BB962C8B-B14F-4D97-AF65-F5344CB8AC3E}">
        <p14:creationId xmlns:p14="http://schemas.microsoft.com/office/powerpoint/2010/main" val="4021648844"/>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1979F310-7BBA-4B42-AF34-FB0014C13F95}"/>
              </a:ext>
            </a:extLst>
          </p:cNvPr>
          <p:cNvGrpSpPr/>
          <p:nvPr/>
        </p:nvGrpSpPr>
        <p:grpSpPr>
          <a:xfrm>
            <a:off x="339531" y="2141828"/>
            <a:ext cx="8468483" cy="2723626"/>
            <a:chOff x="308343" y="1885080"/>
            <a:chExt cx="8468483" cy="2723626"/>
          </a:xfrm>
        </p:grpSpPr>
        <p:pic>
          <p:nvPicPr>
            <p:cNvPr id="7" name="図 6">
              <a:extLst>
                <a:ext uri="{FF2B5EF4-FFF2-40B4-BE49-F238E27FC236}">
                  <a16:creationId xmlns:a16="http://schemas.microsoft.com/office/drawing/2014/main" id="{F16399C7-754E-48E0-BC9E-5D3EE542C4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343" y="1885080"/>
              <a:ext cx="4289619" cy="2723626"/>
            </a:xfrm>
            <a:prstGeom prst="rect">
              <a:avLst/>
            </a:prstGeom>
          </p:spPr>
        </p:pic>
        <p:pic>
          <p:nvPicPr>
            <p:cNvPr id="8" name="図 7">
              <a:extLst>
                <a:ext uri="{FF2B5EF4-FFF2-40B4-BE49-F238E27FC236}">
                  <a16:creationId xmlns:a16="http://schemas.microsoft.com/office/drawing/2014/main" id="{867713FD-6B7F-45D0-9B41-D0DB7F54CB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64638" y="1885080"/>
              <a:ext cx="4112188" cy="2723626"/>
            </a:xfrm>
            <a:prstGeom prst="rect">
              <a:avLst/>
            </a:prstGeom>
          </p:spPr>
        </p:pic>
      </p:grpSp>
      <p:sp>
        <p:nvSpPr>
          <p:cNvPr id="3" name="正方形/長方形 2">
            <a:extLst>
              <a:ext uri="{FF2B5EF4-FFF2-40B4-BE49-F238E27FC236}">
                <a16:creationId xmlns:a16="http://schemas.microsoft.com/office/drawing/2014/main" id="{E64E4E38-B489-48A1-8B97-DB4FE1C01D32}"/>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4" name="Text Box 12">
            <a:extLst>
              <a:ext uri="{FF2B5EF4-FFF2-40B4-BE49-F238E27FC236}">
                <a16:creationId xmlns:a16="http://schemas.microsoft.com/office/drawing/2014/main" id="{90F225DF-06FE-42E1-83E1-EB1831F7BEAE}"/>
              </a:ext>
            </a:extLst>
          </p:cNvPr>
          <p:cNvSpPr txBox="1">
            <a:spLocks noChangeArrowheads="1"/>
          </p:cNvSpPr>
          <p:nvPr/>
        </p:nvSpPr>
        <p:spPr bwMode="auto">
          <a:xfrm>
            <a:off x="321515" y="823541"/>
            <a:ext cx="70070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sz="2800" b="1" dirty="0">
                <a:solidFill>
                  <a:schemeClr val="bg1"/>
                </a:solidFill>
                <a:latin typeface="メイリオ" pitchFamily="50" charset="-128"/>
                <a:ea typeface="メイリオ" pitchFamily="50" charset="-128"/>
                <a:cs typeface="メイリオ" pitchFamily="50" charset="-128"/>
              </a:rPr>
              <a:t>１円玉募金を使った海外支援事業の特徴④</a:t>
            </a:r>
          </a:p>
        </p:txBody>
      </p:sp>
      <p:pic>
        <p:nvPicPr>
          <p:cNvPr id="5" name="図 1">
            <a:extLst>
              <a:ext uri="{FF2B5EF4-FFF2-40B4-BE49-F238E27FC236}">
                <a16:creationId xmlns:a16="http://schemas.microsoft.com/office/drawing/2014/main" id="{35B00033-8B8D-4742-93E9-873B1BF061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2012A153-8527-44F2-B420-6634F1CBEF0C}"/>
              </a:ext>
            </a:extLst>
          </p:cNvPr>
          <p:cNvSpPr txBox="1">
            <a:spLocks noChangeArrowheads="1"/>
          </p:cNvSpPr>
          <p:nvPr/>
        </p:nvSpPr>
        <p:spPr bwMode="auto">
          <a:xfrm>
            <a:off x="351941" y="4996461"/>
            <a:ext cx="84963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日本赤十字社から現地の赤十字社へ送金</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事業の進捗状況を常に把握しているので、ただ募金するだけにとどまらず、支援の実情を継続的に追える</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日本のメンバーが集めた募金の大切さを理解した現地の赤十字社の担当職員を通じて事業を展開</a:t>
            </a:r>
          </a:p>
          <a:p>
            <a:pPr marL="179388" indent="-179388">
              <a:spcBef>
                <a:spcPct val="0"/>
              </a:spcBef>
              <a:spcAft>
                <a:spcPts val="300"/>
              </a:spcAft>
              <a:buFont typeface="+mj-ea"/>
              <a:buAutoNum type="circleNumDbPlain"/>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防災・衛生に関する経験豊富な赤十字職員が海外支援事業の専門家として活動</a:t>
            </a:r>
          </a:p>
        </p:txBody>
      </p:sp>
      <p:sp>
        <p:nvSpPr>
          <p:cNvPr id="11" name="テキスト ボックス 1">
            <a:extLst>
              <a:ext uri="{FF2B5EF4-FFF2-40B4-BE49-F238E27FC236}">
                <a16:creationId xmlns:a16="http://schemas.microsoft.com/office/drawing/2014/main" id="{E11B7830-0F32-4E2B-8FD6-4A8DA0993396}"/>
              </a:ext>
            </a:extLst>
          </p:cNvPr>
          <p:cNvSpPr txBox="1">
            <a:spLocks noChangeArrowheads="1"/>
          </p:cNvSpPr>
          <p:nvPr/>
        </p:nvSpPr>
        <p:spPr bwMode="auto">
          <a:xfrm>
            <a:off x="0" y="158985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赤十字スピリットをもった現地の赤十字職員が事業を展開</a:t>
            </a:r>
          </a:p>
        </p:txBody>
      </p:sp>
      <p:grpSp>
        <p:nvGrpSpPr>
          <p:cNvPr id="22" name="グループ化 21">
            <a:extLst>
              <a:ext uri="{FF2B5EF4-FFF2-40B4-BE49-F238E27FC236}">
                <a16:creationId xmlns:a16="http://schemas.microsoft.com/office/drawing/2014/main" id="{0C18A123-4319-4BD1-9490-49AF269741FD}"/>
              </a:ext>
            </a:extLst>
          </p:cNvPr>
          <p:cNvGrpSpPr/>
          <p:nvPr/>
        </p:nvGrpSpPr>
        <p:grpSpPr>
          <a:xfrm>
            <a:off x="3587263" y="2010821"/>
            <a:ext cx="2160396" cy="1384791"/>
            <a:chOff x="3587263" y="2010821"/>
            <a:chExt cx="2160396" cy="1384791"/>
          </a:xfrm>
        </p:grpSpPr>
        <p:sp>
          <p:nvSpPr>
            <p:cNvPr id="18" name="星: 16 pt 17">
              <a:extLst>
                <a:ext uri="{FF2B5EF4-FFF2-40B4-BE49-F238E27FC236}">
                  <a16:creationId xmlns:a16="http://schemas.microsoft.com/office/drawing/2014/main" id="{74F4D5AB-CE6E-4D0F-B729-7D4A51087312}"/>
                </a:ext>
              </a:extLst>
            </p:cNvPr>
            <p:cNvSpPr/>
            <p:nvPr/>
          </p:nvSpPr>
          <p:spPr bwMode="auto">
            <a:xfrm>
              <a:off x="3587263" y="2010821"/>
              <a:ext cx="2160396" cy="1384791"/>
            </a:xfrm>
            <a:prstGeom prst="star16">
              <a:avLst/>
            </a:prstGeom>
            <a:solidFill>
              <a:srgbClr val="FBB200"/>
            </a:solidFill>
            <a:ln w="381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HGPｺﾞｼｯｸE" pitchFamily="50" charset="-128"/>
              </a:endParaRPr>
            </a:p>
          </p:txBody>
        </p:sp>
        <p:sp>
          <p:nvSpPr>
            <p:cNvPr id="20" name="四角形: 角を丸くする 9">
              <a:extLst>
                <a:ext uri="{FF2B5EF4-FFF2-40B4-BE49-F238E27FC236}">
                  <a16:creationId xmlns:a16="http://schemas.microsoft.com/office/drawing/2014/main" id="{8BE527A9-2736-4125-A204-062B22BF5845}"/>
                </a:ext>
              </a:extLst>
            </p:cNvPr>
            <p:cNvSpPr/>
            <p:nvPr/>
          </p:nvSpPr>
          <p:spPr bwMode="auto">
            <a:xfrm>
              <a:off x="3764409" y="2484660"/>
              <a:ext cx="1806104" cy="395652"/>
            </a:xfrm>
            <a:prstGeom prst="roundRect">
              <a:avLst>
                <a:gd name="adj" fmla="val 0"/>
              </a:avLst>
            </a:prstGeom>
            <a:noFill/>
            <a:ln w="38100" cap="flat" cmpd="sng" algn="ctr">
              <a:noFill/>
              <a:prstDash val="solid"/>
              <a:round/>
              <a:headEnd type="none" w="med" len="med"/>
              <a:tailEnd type="none" w="med" len="med"/>
            </a:ln>
            <a:effectLst/>
          </p:spPr>
          <p:txBody>
            <a:bodyPr vert="horz" wrap="square" lIns="90000" tIns="108000" rIns="90000" bIns="36000" numCol="1" rtlCol="0" anchor="ctr" anchorCtr="0" compatLnSpc="1">
              <a:prstTxWarp prst="textNoShape">
                <a:avLst/>
              </a:prstTxWarp>
              <a:noAutofit/>
            </a:bodyPr>
            <a:lstStyle/>
            <a:p>
              <a:pPr algn="ctr"/>
              <a:r>
                <a:rPr lang="en-US" altLang="ja-JP" sz="2000" b="1" dirty="0">
                  <a:ln w="0"/>
                  <a:latin typeface="メイリオ" pitchFamily="50" charset="-128"/>
                  <a:ea typeface="メイリオ" pitchFamily="50" charset="-128"/>
                  <a:cs typeface="メイリオ" pitchFamily="50" charset="-128"/>
                </a:rPr>
                <a:t>7</a:t>
              </a:r>
              <a:r>
                <a:rPr lang="ja-JP" altLang="en-US" sz="2000" b="1" dirty="0">
                  <a:ln w="0"/>
                  <a:latin typeface="メイリオ" pitchFamily="50" charset="-128"/>
                  <a:ea typeface="メイリオ" pitchFamily="50" charset="-128"/>
                  <a:cs typeface="メイリオ" pitchFamily="50" charset="-128"/>
                </a:rPr>
                <a:t>原則を</a:t>
              </a:r>
              <a:endParaRPr lang="en-US" altLang="ja-JP" sz="2000" b="1" dirty="0">
                <a:ln w="0"/>
                <a:latin typeface="メイリオ" pitchFamily="50" charset="-128"/>
                <a:ea typeface="メイリオ" pitchFamily="50" charset="-128"/>
                <a:cs typeface="メイリオ" pitchFamily="50" charset="-128"/>
              </a:endParaRPr>
            </a:p>
            <a:p>
              <a:pPr algn="ctr"/>
              <a:r>
                <a:rPr lang="ja-JP" altLang="en-US" sz="2000" b="1" dirty="0">
                  <a:ln w="0"/>
                  <a:latin typeface="メイリオ" pitchFamily="50" charset="-128"/>
                  <a:ea typeface="メイリオ" pitchFamily="50" charset="-128"/>
                  <a:cs typeface="メイリオ" pitchFamily="50" charset="-128"/>
                </a:rPr>
                <a:t>もとに活動</a:t>
              </a:r>
              <a:endParaRPr lang="zh-TW" altLang="en-US" sz="2000" b="1" dirty="0">
                <a:ln w="0"/>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3647385226"/>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69</a:t>
            </a:fld>
            <a:endParaRPr lang="en-US" altLang="ja-JP" dirty="0">
              <a:solidFill>
                <a:schemeClr val="tx1"/>
              </a:solidFill>
              <a:latin typeface="メイリオ" pitchFamily="50" charset="-128"/>
              <a:ea typeface="メイリオ" pitchFamily="50" charset="-128"/>
              <a:cs typeface="メイリオ" pitchFamily="50" charset="-128"/>
            </a:endParaRPr>
          </a:p>
        </p:txBody>
      </p:sp>
      <p:grpSp>
        <p:nvGrpSpPr>
          <p:cNvPr id="2" name="グループ化 1">
            <a:extLst>
              <a:ext uri="{FF2B5EF4-FFF2-40B4-BE49-F238E27FC236}">
                <a16:creationId xmlns:a16="http://schemas.microsoft.com/office/drawing/2014/main" id="{8860A344-9CCF-4AE1-AF02-39AE6E08D8BF}"/>
              </a:ext>
            </a:extLst>
          </p:cNvPr>
          <p:cNvGrpSpPr>
            <a:grpSpLocks noChangeAspect="1"/>
          </p:cNvGrpSpPr>
          <p:nvPr/>
        </p:nvGrpSpPr>
        <p:grpSpPr>
          <a:xfrm>
            <a:off x="923472" y="2560004"/>
            <a:ext cx="7527755" cy="965226"/>
            <a:chOff x="467542" y="2824189"/>
            <a:chExt cx="8278734" cy="1061524"/>
          </a:xfrm>
        </p:grpSpPr>
        <p:pic>
          <p:nvPicPr>
            <p:cNvPr id="31" name="Picture 20">
              <a:extLst>
                <a:ext uri="{FF2B5EF4-FFF2-40B4-BE49-F238E27FC236}">
                  <a16:creationId xmlns:a16="http://schemas.microsoft.com/office/drawing/2014/main" id="{A349F292-0BCD-4802-912C-3BCBFB3A6C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5215" y="2844293"/>
              <a:ext cx="1051061" cy="10317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a:extLst>
                <a:ext uri="{FF2B5EF4-FFF2-40B4-BE49-F238E27FC236}">
                  <a16:creationId xmlns:a16="http://schemas.microsoft.com/office/drawing/2014/main" id="{413B19C0-0219-4E31-BB92-4098AA8322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2" y="2844294"/>
              <a:ext cx="1051061" cy="10221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a:extLst>
                <a:ext uri="{FF2B5EF4-FFF2-40B4-BE49-F238E27FC236}">
                  <a16:creationId xmlns:a16="http://schemas.microsoft.com/office/drawing/2014/main" id="{F882D8CA-8FA1-4819-BD9C-00B0D4C40C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9252" y="2844294"/>
              <a:ext cx="1051061" cy="10414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a:extLst>
                <a:ext uri="{FF2B5EF4-FFF2-40B4-BE49-F238E27FC236}">
                  <a16:creationId xmlns:a16="http://schemas.microsoft.com/office/drawing/2014/main" id="{06240C3A-9AF1-454E-95AF-B98B8005B2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4550" y="2844294"/>
              <a:ext cx="1065525" cy="10269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0">
              <a:extLst>
                <a:ext uri="{FF2B5EF4-FFF2-40B4-BE49-F238E27FC236}">
                  <a16:creationId xmlns:a16="http://schemas.microsoft.com/office/drawing/2014/main" id="{E3DDA319-5363-438D-8E9F-D6F9FD7B92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7912" y="2844294"/>
              <a:ext cx="1079989" cy="1026954"/>
            </a:xfrm>
            <a:prstGeom prst="rect">
              <a:avLst/>
            </a:prstGeom>
            <a:noFill/>
            <a:extLst>
              <a:ext uri="{909E8E84-426E-40DD-AFC4-6F175D3DCCD1}">
                <a14:hiddenFill xmlns:a14="http://schemas.microsoft.com/office/drawing/2010/main">
                  <a:solidFill>
                    <a:srgbClr val="FFFFFF"/>
                  </a:solidFill>
                </a14:hiddenFill>
              </a:ext>
            </a:extLst>
          </p:spPr>
        </p:pic>
        <p:pic>
          <p:nvPicPr>
            <p:cNvPr id="36" name="図 35" descr="記号 が含まれている画像&#10;&#10;自動的に生成された説明">
              <a:extLst>
                <a:ext uri="{FF2B5EF4-FFF2-40B4-BE49-F238E27FC236}">
                  <a16:creationId xmlns:a16="http://schemas.microsoft.com/office/drawing/2014/main" id="{798E85D7-0977-4825-B160-E8C284598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1604" y="2844293"/>
              <a:ext cx="1055934" cy="1031826"/>
            </a:xfrm>
            <a:prstGeom prst="rect">
              <a:avLst/>
            </a:prstGeom>
          </p:spPr>
        </p:pic>
        <p:pic>
          <p:nvPicPr>
            <p:cNvPr id="37" name="Picture 32">
              <a:extLst>
                <a:ext uri="{FF2B5EF4-FFF2-40B4-BE49-F238E27FC236}">
                  <a16:creationId xmlns:a16="http://schemas.microsoft.com/office/drawing/2014/main" id="{DB455AD0-2C8B-4FDB-8650-63027B06DF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0304" y="2824189"/>
              <a:ext cx="1046240" cy="104141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テキスト ボックス 17">
            <a:extLst>
              <a:ext uri="{FF2B5EF4-FFF2-40B4-BE49-F238E27FC236}">
                <a16:creationId xmlns:a16="http://schemas.microsoft.com/office/drawing/2014/main" id="{FF198B1F-E90C-4364-B618-4CC547A0DC72}"/>
              </a:ext>
            </a:extLst>
          </p:cNvPr>
          <p:cNvSpPr txBox="1"/>
          <p:nvPr/>
        </p:nvSpPr>
        <p:spPr>
          <a:xfrm>
            <a:off x="467542" y="954523"/>
            <a:ext cx="8278733" cy="1502683"/>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wrap="square" lIns="180000" tIns="144000" bIns="144000">
            <a:spAutoFit/>
          </a:bodyPr>
          <a:lstStyle/>
          <a:p>
            <a:pPr>
              <a:lnSpc>
                <a:spcPct val="150000"/>
              </a:lnSpc>
              <a:defRPr/>
            </a:pPr>
            <a:r>
              <a:rPr lang="ja-JP" altLang="en-US" b="1" dirty="0">
                <a:latin typeface="メイリオ" pitchFamily="50" charset="-128"/>
                <a:ea typeface="メイリオ" pitchFamily="50" charset="-128"/>
                <a:cs typeface="メイリオ" pitchFamily="50" charset="-128"/>
              </a:rPr>
              <a:t>災害や紛争など、人々の苦しみと尊厳が脅かされている状況があるから。</a:t>
            </a:r>
            <a:endParaRPr lang="en-US" altLang="ja-JP" b="1" dirty="0">
              <a:latin typeface="メイリオ" pitchFamily="50" charset="-128"/>
              <a:ea typeface="メイリオ" pitchFamily="50" charset="-128"/>
              <a:cs typeface="メイリオ" pitchFamily="50" charset="-128"/>
            </a:endParaRPr>
          </a:p>
          <a:p>
            <a:pPr>
              <a:lnSpc>
                <a:spcPct val="150000"/>
              </a:lnSpc>
              <a:defRPr/>
            </a:pPr>
            <a:r>
              <a:rPr lang="ja-JP" altLang="en-US" b="1" dirty="0">
                <a:latin typeface="メイリオ" pitchFamily="50" charset="-128"/>
                <a:ea typeface="メイリオ" pitchFamily="50" charset="-128"/>
                <a:cs typeface="メイリオ" pitchFamily="50" charset="-128"/>
              </a:rPr>
              <a:t>赤十字は</a:t>
            </a:r>
            <a:r>
              <a:rPr lang="ja-JP" altLang="en-US" b="1" dirty="0">
                <a:solidFill>
                  <a:srgbClr val="FF0000"/>
                </a:solidFill>
                <a:latin typeface="メイリオ" pitchFamily="50" charset="-128"/>
                <a:ea typeface="メイリオ" pitchFamily="50" charset="-128"/>
                <a:cs typeface="メイリオ" pitchFamily="50" charset="-128"/>
              </a:rPr>
              <a:t>７原則を基盤</a:t>
            </a:r>
            <a:r>
              <a:rPr lang="ja-JP" altLang="en-US" b="1" dirty="0">
                <a:latin typeface="メイリオ" pitchFamily="50" charset="-128"/>
                <a:ea typeface="メイリオ" pitchFamily="50" charset="-128"/>
                <a:cs typeface="メイリオ" pitchFamily="50" charset="-128"/>
              </a:rPr>
              <a:t>として、人々の苦痛を軽減し、人道を実現するために</a:t>
            </a:r>
            <a:endParaRPr lang="en-GB" altLang="ja-JP" b="1" dirty="0">
              <a:latin typeface="メイリオ" pitchFamily="50" charset="-128"/>
              <a:ea typeface="メイリオ" pitchFamily="50" charset="-128"/>
              <a:cs typeface="メイリオ" pitchFamily="50" charset="-128"/>
            </a:endParaRPr>
          </a:p>
          <a:p>
            <a:pPr>
              <a:lnSpc>
                <a:spcPct val="150000"/>
              </a:lnSpc>
              <a:defRPr/>
            </a:pPr>
            <a:r>
              <a:rPr lang="ja-JP" altLang="en-US" b="1" dirty="0">
                <a:latin typeface="メイリオ" pitchFamily="50" charset="-128"/>
                <a:ea typeface="メイリオ" pitchFamily="50" charset="-128"/>
                <a:cs typeface="メイリオ" pitchFamily="50" charset="-128"/>
              </a:rPr>
              <a:t>存在しています。</a:t>
            </a:r>
            <a:endParaRPr lang="en-US" altLang="ja-JP" b="1" dirty="0">
              <a:latin typeface="メイリオ" pitchFamily="50" charset="-128"/>
              <a:ea typeface="メイリオ" pitchFamily="50" charset="-128"/>
              <a:cs typeface="メイリオ" pitchFamily="50" charset="-128"/>
            </a:endParaRPr>
          </a:p>
        </p:txBody>
      </p:sp>
      <p:pic>
        <p:nvPicPr>
          <p:cNvPr id="19" name="図 1">
            <a:extLst>
              <a:ext uri="{FF2B5EF4-FFF2-40B4-BE49-F238E27FC236}">
                <a16:creationId xmlns:a16="http://schemas.microsoft.com/office/drawing/2014/main" id="{A69D2F4D-2175-4444-8C5B-89F10C0C06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67542" y="4207461"/>
            <a:ext cx="2591891"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DA951DAB-485E-49EE-B540-D7CC0B2C1D54}"/>
              </a:ext>
            </a:extLst>
          </p:cNvPr>
          <p:cNvSpPr>
            <a:spLocks noChangeArrowheads="1"/>
          </p:cNvSpPr>
          <p:nvPr/>
        </p:nvSpPr>
        <p:spPr bwMode="auto">
          <a:xfrm>
            <a:off x="923472" y="6252161"/>
            <a:ext cx="21359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en-US" altLang="ja-JP" sz="1000" dirty="0">
                <a:latin typeface="メイリオ" pitchFamily="50" charset="-128"/>
                <a:ea typeface="メイリオ" pitchFamily="50" charset="-128"/>
                <a:cs typeface="メイリオ" pitchFamily="50" charset="-128"/>
              </a:rPr>
              <a:t>© José </a:t>
            </a:r>
            <a:r>
              <a:rPr lang="en-US" altLang="ja-JP" sz="1000" dirty="0" err="1">
                <a:latin typeface="メイリオ" pitchFamily="50" charset="-128"/>
                <a:ea typeface="メイリオ" pitchFamily="50" charset="-128"/>
                <a:cs typeface="メイリオ" pitchFamily="50" charset="-128"/>
              </a:rPr>
              <a:t>Cendon</a:t>
            </a:r>
            <a:r>
              <a:rPr lang="en-US" altLang="ja-JP" sz="1000" dirty="0">
                <a:latin typeface="メイリオ" pitchFamily="50" charset="-128"/>
                <a:ea typeface="メイリオ" pitchFamily="50" charset="-128"/>
                <a:cs typeface="メイリオ" pitchFamily="50" charset="-128"/>
              </a:rPr>
              <a:t>/IFRC</a:t>
            </a:r>
          </a:p>
        </p:txBody>
      </p:sp>
      <p:pic>
        <p:nvPicPr>
          <p:cNvPr id="21" name="図 1">
            <a:extLst>
              <a:ext uri="{FF2B5EF4-FFF2-40B4-BE49-F238E27FC236}">
                <a16:creationId xmlns:a16="http://schemas.microsoft.com/office/drawing/2014/main" id="{6F8F9A40-1289-40CE-B404-BA0970CED3B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307429" y="4207461"/>
            <a:ext cx="259153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5">
            <a:extLst>
              <a:ext uri="{FF2B5EF4-FFF2-40B4-BE49-F238E27FC236}">
                <a16:creationId xmlns:a16="http://schemas.microsoft.com/office/drawing/2014/main" id="{BF2741DD-A08D-4533-B174-466933E371A8}"/>
              </a:ext>
            </a:extLst>
          </p:cNvPr>
          <p:cNvSpPr>
            <a:spLocks noChangeArrowheads="1"/>
          </p:cNvSpPr>
          <p:nvPr/>
        </p:nvSpPr>
        <p:spPr bwMode="auto">
          <a:xfrm>
            <a:off x="3307428" y="6252161"/>
            <a:ext cx="25915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en-US" altLang="ja-JP" sz="1000" dirty="0">
                <a:latin typeface="メイリオ" pitchFamily="50" charset="-128"/>
                <a:ea typeface="メイリオ" pitchFamily="50" charset="-128"/>
                <a:cs typeface="メイリオ" pitchFamily="50" charset="-128"/>
              </a:rPr>
              <a:t>©</a:t>
            </a:r>
            <a:r>
              <a:rPr lang="en-GB" altLang="ja-JP" sz="1000" dirty="0">
                <a:latin typeface="メイリオ" pitchFamily="50" charset="-128"/>
                <a:ea typeface="メイリオ" pitchFamily="50" charset="-128"/>
                <a:cs typeface="メイリオ" pitchFamily="50" charset="-128"/>
              </a:rPr>
              <a:t> </a:t>
            </a:r>
            <a:r>
              <a:rPr lang="en-US" altLang="ja-JP" sz="1000" dirty="0">
                <a:latin typeface="メイリオ" pitchFamily="50" charset="-128"/>
                <a:ea typeface="メイリオ" pitchFamily="50" charset="-128"/>
                <a:cs typeface="メイリオ" pitchFamily="50" charset="-128"/>
              </a:rPr>
              <a:t>Jakob Dall/ Danish Red Cross</a:t>
            </a:r>
          </a:p>
        </p:txBody>
      </p:sp>
      <p:pic>
        <p:nvPicPr>
          <p:cNvPr id="23" name="図 1">
            <a:extLst>
              <a:ext uri="{FF2B5EF4-FFF2-40B4-BE49-F238E27FC236}">
                <a16:creationId xmlns:a16="http://schemas.microsoft.com/office/drawing/2014/main" id="{9FBA7D5B-A5DE-4D25-B5E6-C662D781366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bwMode="auto">
          <a:xfrm>
            <a:off x="6156174" y="4207461"/>
            <a:ext cx="259153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5">
            <a:extLst>
              <a:ext uri="{FF2B5EF4-FFF2-40B4-BE49-F238E27FC236}">
                <a16:creationId xmlns:a16="http://schemas.microsoft.com/office/drawing/2014/main" id="{426FD81A-5026-457F-A74E-1A3576D59C44}"/>
              </a:ext>
            </a:extLst>
          </p:cNvPr>
          <p:cNvSpPr>
            <a:spLocks noChangeArrowheads="1"/>
          </p:cNvSpPr>
          <p:nvPr/>
        </p:nvSpPr>
        <p:spPr bwMode="auto">
          <a:xfrm>
            <a:off x="6156173" y="6252161"/>
            <a:ext cx="25915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en-US" altLang="ja-JP" sz="1000" dirty="0">
                <a:latin typeface="メイリオ" pitchFamily="50" charset="-128"/>
                <a:ea typeface="メイリオ" pitchFamily="50" charset="-128"/>
                <a:cs typeface="メイリオ" pitchFamily="50" charset="-128"/>
              </a:rPr>
              <a:t>© Jakob Dall/Danish Red Cross</a:t>
            </a:r>
          </a:p>
        </p:txBody>
      </p:sp>
    </p:spTree>
    <p:extLst>
      <p:ext uri="{BB962C8B-B14F-4D97-AF65-F5344CB8AC3E}">
        <p14:creationId xmlns:p14="http://schemas.microsoft.com/office/powerpoint/2010/main" val="104526584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0" name="Text Box 12"/>
          <p:cNvSpPr txBox="1">
            <a:spLocks noChangeArrowheads="1"/>
          </p:cNvSpPr>
          <p:nvPr/>
        </p:nvSpPr>
        <p:spPr bwMode="auto">
          <a:xfrm>
            <a:off x="321515" y="823541"/>
            <a:ext cx="55194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青少年赤十字の海外支援事業</a:t>
            </a:r>
          </a:p>
        </p:txBody>
      </p:sp>
      <p:sp>
        <p:nvSpPr>
          <p:cNvPr id="36873" name="正方形/長方形 22"/>
          <p:cNvSpPr>
            <a:spLocks noChangeArrowheads="1"/>
          </p:cNvSpPr>
          <p:nvPr/>
        </p:nvSpPr>
        <p:spPr bwMode="auto">
          <a:xfrm>
            <a:off x="4689475" y="3560316"/>
            <a:ext cx="4261569" cy="415498"/>
          </a:xfrm>
          <a:prstGeom prst="rect">
            <a:avLst/>
          </a:prstGeom>
          <a:solidFill>
            <a:srgbClr val="FFCC66"/>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lIns="90000" tIns="0" rIns="9000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150000"/>
              </a:lnSpc>
            </a:pPr>
            <a:r>
              <a:rPr kumimoji="0" lang="ja-JP" altLang="en-US" b="1" dirty="0">
                <a:latin typeface="メイリオ" pitchFamily="50" charset="-128"/>
                <a:ea typeface="メイリオ" pitchFamily="50" charset="-128"/>
                <a:cs typeface="メイリオ" pitchFamily="50" charset="-128"/>
              </a:rPr>
              <a:t>協力金額</a:t>
            </a:r>
          </a:p>
        </p:txBody>
      </p:sp>
      <p:sp>
        <p:nvSpPr>
          <p:cNvPr id="36869" name="正方形/長方形 2"/>
          <p:cNvSpPr>
            <a:spLocks noChangeArrowheads="1"/>
          </p:cNvSpPr>
          <p:nvPr/>
        </p:nvSpPr>
        <p:spPr bwMode="auto">
          <a:xfrm>
            <a:off x="201960" y="1599636"/>
            <a:ext cx="8740080" cy="415498"/>
          </a:xfrm>
          <a:prstGeom prst="rect">
            <a:avLst/>
          </a:prstGeom>
          <a:solidFill>
            <a:srgbClr val="FFCC66"/>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lIns="90000" tIns="0" rIns="90000" bIns="0" anchor="ctr" anchorCtr="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150000"/>
              </a:lnSpc>
            </a:pPr>
            <a:r>
              <a:rPr kumimoji="0" lang="ja-JP" altLang="en-US" b="1" dirty="0">
                <a:latin typeface="メイリオ" pitchFamily="50" charset="-128"/>
                <a:ea typeface="メイリオ" pitchFamily="50" charset="-128"/>
                <a:cs typeface="メイリオ" pitchFamily="50" charset="-128"/>
              </a:rPr>
              <a:t>目　的</a:t>
            </a:r>
          </a:p>
        </p:txBody>
      </p:sp>
      <p:sp>
        <p:nvSpPr>
          <p:cNvPr id="36871" name="正方形/長方形 20"/>
          <p:cNvSpPr>
            <a:spLocks noChangeArrowheads="1"/>
          </p:cNvSpPr>
          <p:nvPr/>
        </p:nvSpPr>
        <p:spPr bwMode="auto">
          <a:xfrm>
            <a:off x="210964" y="3560316"/>
            <a:ext cx="4267374" cy="415498"/>
          </a:xfrm>
          <a:prstGeom prst="rect">
            <a:avLst/>
          </a:prstGeom>
          <a:solidFill>
            <a:srgbClr val="FFCC66"/>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lIns="90000" tIns="0" rIns="90000" bIns="0">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lnSpc>
                <a:spcPct val="150000"/>
              </a:lnSpc>
            </a:pPr>
            <a:r>
              <a:rPr kumimoji="0" lang="ja-JP" altLang="en-US" b="1" dirty="0">
                <a:latin typeface="メイリオ" pitchFamily="50" charset="-128"/>
                <a:ea typeface="メイリオ" pitchFamily="50" charset="-128"/>
                <a:cs typeface="メイリオ" pitchFamily="50" charset="-128"/>
              </a:rPr>
              <a:t>期　間</a:t>
            </a:r>
          </a:p>
        </p:txBody>
      </p:sp>
      <p:pic>
        <p:nvPicPr>
          <p:cNvPr id="18" name="図 2">
            <a:extLst>
              <a:ext uri="{FF2B5EF4-FFF2-40B4-BE49-F238E27FC236}">
                <a16:creationId xmlns:a16="http://schemas.microsoft.com/office/drawing/2014/main" id="{F2E5D55B-5A38-4B40-AC12-6F4716846B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9336" y="4625245"/>
            <a:ext cx="2809020" cy="157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22.png">
            <a:extLst>
              <a:ext uri="{FF2B5EF4-FFF2-40B4-BE49-F238E27FC236}">
                <a16:creationId xmlns:a16="http://schemas.microsoft.com/office/drawing/2014/main" id="{0C259FFC-C668-44C8-A3FB-32FAA72B9322}"/>
              </a:ext>
            </a:extLst>
          </p:cNvPr>
          <p:cNvPicPr/>
          <p:nvPr/>
        </p:nvPicPr>
        <p:blipFill rotWithShape="1">
          <a:blip r:embed="rId4" cstate="print"/>
          <a:srcRect t="1120" r="6279" b="5648"/>
          <a:stretch/>
        </p:blipFill>
        <p:spPr>
          <a:xfrm>
            <a:off x="4849943" y="4439658"/>
            <a:ext cx="3952274" cy="1762922"/>
          </a:xfrm>
          <a:prstGeom prst="rect">
            <a:avLst/>
          </a:prstGeom>
        </p:spPr>
      </p:pic>
      <p:sp>
        <p:nvSpPr>
          <p:cNvPr id="21"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latin typeface="メイリオ" pitchFamily="50" charset="-128"/>
                <a:ea typeface="メイリオ" pitchFamily="50" charset="-128"/>
                <a:cs typeface="メイリオ" pitchFamily="50" charset="-128"/>
              </a:rPr>
              <a:pPr algn="ctr">
                <a:defRPr/>
              </a:pPr>
              <a:t>7</a:t>
            </a:fld>
            <a:endParaRPr lang="en-US" altLang="ja-JP" dirty="0">
              <a:latin typeface="メイリオ" pitchFamily="50" charset="-128"/>
              <a:ea typeface="メイリオ" pitchFamily="50" charset="-128"/>
              <a:cs typeface="メイリオ" pitchFamily="50" charset="-128"/>
            </a:endParaRPr>
          </a:p>
        </p:txBody>
      </p:sp>
      <p:sp>
        <p:nvSpPr>
          <p:cNvPr id="15" name="正方形/長方形 14"/>
          <p:cNvSpPr/>
          <p:nvPr/>
        </p:nvSpPr>
        <p:spPr bwMode="auto">
          <a:xfrm>
            <a:off x="4700588" y="3573015"/>
            <a:ext cx="4250456" cy="2808313"/>
          </a:xfrm>
          <a:prstGeom prst="rect">
            <a:avLst/>
          </a:prstGeom>
          <a:noFill/>
          <a:ln w="38100" cap="flat" cmpd="sng" algn="ctr">
            <a:solidFill>
              <a:srgbClr val="FF8C00"/>
            </a:solidFill>
            <a:prstDash val="solid"/>
            <a:round/>
            <a:headEnd type="none" w="med" len="med"/>
            <a:tailEnd type="none" w="med" len="med"/>
          </a:ln>
          <a:effectLst/>
        </p:spPr>
        <p:txBody>
          <a:bodyPr wrap="square" lIns="216000" tIns="288000" rIns="90000" bIns="46800">
            <a:noAutofit/>
          </a:bodyPr>
          <a:lstStyle/>
          <a:p>
            <a:pPr algn="ctr" eaLnBrk="1" hangingPunct="1">
              <a:defRPr/>
            </a:pPr>
            <a:endParaRPr lang="en-US" altLang="ja-JP" sz="1500"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１カ国につき年間約</a:t>
            </a:r>
            <a:r>
              <a:rPr lang="en-US" altLang="ja-JP" sz="1500" b="1" dirty="0">
                <a:latin typeface="メイリオ" pitchFamily="50" charset="-128"/>
                <a:ea typeface="メイリオ" pitchFamily="50" charset="-128"/>
                <a:cs typeface="メイリオ" pitchFamily="50" charset="-128"/>
              </a:rPr>
              <a:t>800</a:t>
            </a:r>
            <a:r>
              <a:rPr lang="ja-JP" altLang="en-US" sz="1500" b="1" dirty="0">
                <a:latin typeface="メイリオ" pitchFamily="50" charset="-128"/>
                <a:ea typeface="メイリオ" pitchFamily="50" charset="-128"/>
                <a:cs typeface="メイリオ" pitchFamily="50" charset="-128"/>
              </a:rPr>
              <a:t>万円</a:t>
            </a:r>
            <a:endParaRPr lang="en-US" altLang="ja-JP" sz="1500" b="1" dirty="0">
              <a:latin typeface="メイリオ" pitchFamily="50" charset="-128"/>
              <a:ea typeface="メイリオ" pitchFamily="50" charset="-128"/>
              <a:cs typeface="メイリオ" pitchFamily="50" charset="-128"/>
            </a:endParaRPr>
          </a:p>
        </p:txBody>
      </p:sp>
      <p:sp>
        <p:nvSpPr>
          <p:cNvPr id="22" name="正方形/長方形 21"/>
          <p:cNvSpPr/>
          <p:nvPr/>
        </p:nvSpPr>
        <p:spPr bwMode="auto">
          <a:xfrm>
            <a:off x="210964" y="3573016"/>
            <a:ext cx="4257849" cy="2808312"/>
          </a:xfrm>
          <a:prstGeom prst="rect">
            <a:avLst/>
          </a:prstGeom>
          <a:noFill/>
          <a:ln w="38100" cap="flat" cmpd="sng" algn="ctr">
            <a:solidFill>
              <a:srgbClr val="FF8C00"/>
            </a:solidFill>
            <a:prstDash val="solid"/>
            <a:round/>
            <a:headEnd type="none" w="med" len="med"/>
            <a:tailEnd type="none" w="med" len="med"/>
          </a:ln>
          <a:effectLst/>
        </p:spPr>
        <p:txBody>
          <a:bodyPr wrap="square" lIns="216000" tIns="288000" rIns="90000" bIns="46800">
            <a:noAutofit/>
          </a:bodyPr>
          <a:lstStyle/>
          <a:p>
            <a:pPr algn="ctr" eaLnBrk="1" hangingPunct="1">
              <a:defRPr/>
            </a:pPr>
            <a:endParaRPr lang="en-US" altLang="ja-JP" sz="1500"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第</a:t>
            </a:r>
            <a:r>
              <a:rPr lang="en-US" altLang="ja-JP" sz="1500" b="1" dirty="0">
                <a:latin typeface="メイリオ" pitchFamily="50" charset="-128"/>
                <a:ea typeface="メイリオ" pitchFamily="50" charset="-128"/>
                <a:cs typeface="メイリオ" pitchFamily="50" charset="-128"/>
              </a:rPr>
              <a:t>1</a:t>
            </a:r>
            <a:r>
              <a:rPr lang="ja-JP" altLang="en-US" sz="1500" b="1" dirty="0">
                <a:latin typeface="メイリオ" pitchFamily="50" charset="-128"/>
                <a:ea typeface="メイリオ" pitchFamily="50" charset="-128"/>
                <a:cs typeface="メイリオ" pitchFamily="50" charset="-128"/>
              </a:rPr>
              <a:t>次：平成</a:t>
            </a:r>
            <a:r>
              <a:rPr lang="en-US" altLang="ja-JP" sz="1500" b="1" dirty="0">
                <a:latin typeface="メイリオ" pitchFamily="50" charset="-128"/>
                <a:ea typeface="メイリオ" pitchFamily="50" charset="-128"/>
                <a:cs typeface="メイリオ" pitchFamily="50" charset="-128"/>
              </a:rPr>
              <a:t>29</a:t>
            </a:r>
            <a:r>
              <a:rPr lang="ja-JP" altLang="en-US" sz="1500" b="1" dirty="0">
                <a:latin typeface="メイリオ" pitchFamily="50" charset="-128"/>
                <a:ea typeface="メイリオ" pitchFamily="50" charset="-128"/>
                <a:cs typeface="メイリオ" pitchFamily="50" charset="-128"/>
              </a:rPr>
              <a:t>年</a:t>
            </a:r>
            <a:r>
              <a:rPr lang="en-US" altLang="ja-JP" sz="1500" b="1" dirty="0">
                <a:latin typeface="メイリオ" pitchFamily="50" charset="-128"/>
                <a:ea typeface="メイリオ" pitchFamily="50" charset="-128"/>
                <a:cs typeface="メイリオ" pitchFamily="50" charset="-128"/>
              </a:rPr>
              <a:t>4</a:t>
            </a:r>
            <a:r>
              <a:rPr lang="ja-JP" altLang="en-US" sz="1500" b="1" dirty="0">
                <a:latin typeface="メイリオ" pitchFamily="50" charset="-128"/>
                <a:ea typeface="メイリオ" pitchFamily="50" charset="-128"/>
                <a:cs typeface="メイリオ" pitchFamily="50" charset="-128"/>
              </a:rPr>
              <a:t>月～令和</a:t>
            </a:r>
            <a:r>
              <a:rPr lang="en-US" altLang="ja-JP" sz="1500" b="1" dirty="0">
                <a:latin typeface="メイリオ" pitchFamily="50" charset="-128"/>
                <a:ea typeface="メイリオ" pitchFamily="50" charset="-128"/>
                <a:cs typeface="メイリオ" pitchFamily="50" charset="-128"/>
              </a:rPr>
              <a:t>2</a:t>
            </a:r>
            <a:r>
              <a:rPr lang="ja-JP" altLang="en-US" sz="1500" b="1" dirty="0">
                <a:latin typeface="メイリオ" pitchFamily="50" charset="-128"/>
                <a:ea typeface="メイリオ" pitchFamily="50" charset="-128"/>
                <a:cs typeface="メイリオ" pitchFamily="50" charset="-128"/>
              </a:rPr>
              <a:t>年</a:t>
            </a:r>
            <a:r>
              <a:rPr lang="en-US" altLang="ja-JP" sz="1500" b="1" dirty="0">
                <a:latin typeface="メイリオ" pitchFamily="50" charset="-128"/>
                <a:ea typeface="メイリオ" pitchFamily="50" charset="-128"/>
                <a:cs typeface="メイリオ" pitchFamily="50" charset="-128"/>
              </a:rPr>
              <a:t>3</a:t>
            </a:r>
            <a:r>
              <a:rPr lang="ja-JP" altLang="en-US" sz="1500" b="1" dirty="0">
                <a:latin typeface="メイリオ" pitchFamily="50" charset="-128"/>
                <a:ea typeface="メイリオ" pitchFamily="50" charset="-128"/>
                <a:cs typeface="メイリオ" pitchFamily="50" charset="-128"/>
              </a:rPr>
              <a:t>月</a:t>
            </a:r>
            <a:r>
              <a:rPr lang="ja-JP" altLang="en-US" sz="1200" b="1" dirty="0">
                <a:latin typeface="メイリオ" pitchFamily="50" charset="-128"/>
                <a:ea typeface="メイリオ" pitchFamily="50" charset="-128"/>
                <a:cs typeface="メイリオ" pitchFamily="50" charset="-128"/>
              </a:rPr>
              <a:t>（</a:t>
            </a:r>
            <a:r>
              <a:rPr lang="en-US" altLang="ja-JP" sz="1200" b="1" dirty="0">
                <a:latin typeface="メイリオ" pitchFamily="50" charset="-128"/>
                <a:ea typeface="メイリオ" pitchFamily="50" charset="-128"/>
                <a:cs typeface="メイリオ" pitchFamily="50" charset="-128"/>
              </a:rPr>
              <a:t>3</a:t>
            </a:r>
            <a:r>
              <a:rPr lang="ja-JP" altLang="en-US" sz="1200" b="1" dirty="0">
                <a:latin typeface="メイリオ" pitchFamily="50" charset="-128"/>
                <a:ea typeface="メイリオ" pitchFamily="50" charset="-128"/>
                <a:cs typeface="メイリオ" pitchFamily="50" charset="-128"/>
              </a:rPr>
              <a:t>年間）</a:t>
            </a:r>
            <a:endParaRPr lang="en-US" altLang="ja-JP" sz="1200" b="1"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第</a:t>
            </a:r>
            <a:r>
              <a:rPr lang="en-US" altLang="ja-JP" sz="1500" b="1" dirty="0">
                <a:latin typeface="メイリオ" pitchFamily="50" charset="-128"/>
                <a:ea typeface="メイリオ" pitchFamily="50" charset="-128"/>
                <a:cs typeface="メイリオ" pitchFamily="50" charset="-128"/>
              </a:rPr>
              <a:t>2</a:t>
            </a:r>
            <a:r>
              <a:rPr lang="ja-JP" altLang="en-US" sz="1500" b="1" dirty="0">
                <a:latin typeface="メイリオ" pitchFamily="50" charset="-128"/>
                <a:ea typeface="メイリオ" pitchFamily="50" charset="-128"/>
                <a:cs typeface="メイリオ" pitchFamily="50" charset="-128"/>
              </a:rPr>
              <a:t>次：令和</a:t>
            </a:r>
            <a:r>
              <a:rPr lang="en-US" altLang="ja-JP" sz="1500" b="1" dirty="0">
                <a:latin typeface="メイリオ" pitchFamily="50" charset="-128"/>
                <a:ea typeface="メイリオ" pitchFamily="50" charset="-128"/>
                <a:cs typeface="メイリオ" pitchFamily="50" charset="-128"/>
              </a:rPr>
              <a:t>2</a:t>
            </a:r>
            <a:r>
              <a:rPr lang="ja-JP" altLang="en-US" sz="1500" b="1" dirty="0">
                <a:latin typeface="メイリオ" pitchFamily="50" charset="-128"/>
                <a:ea typeface="メイリオ" pitchFamily="50" charset="-128"/>
                <a:cs typeface="メイリオ" pitchFamily="50" charset="-128"/>
              </a:rPr>
              <a:t>年７月</a:t>
            </a:r>
            <a:r>
              <a:rPr lang="en-US" altLang="ja-JP" sz="1500" b="1" dirty="0">
                <a:latin typeface="メイリオ" pitchFamily="50" charset="-128"/>
                <a:ea typeface="メイリオ" pitchFamily="50" charset="-128"/>
                <a:cs typeface="メイリオ" pitchFamily="50" charset="-128"/>
              </a:rPr>
              <a:t>〜</a:t>
            </a:r>
            <a:r>
              <a:rPr lang="ja-JP" altLang="en-US" sz="1500" b="1" dirty="0">
                <a:latin typeface="メイリオ" pitchFamily="50" charset="-128"/>
                <a:ea typeface="メイリオ" pitchFamily="50" charset="-128"/>
                <a:cs typeface="メイリオ" pitchFamily="50" charset="-128"/>
              </a:rPr>
              <a:t>令和</a:t>
            </a:r>
            <a:r>
              <a:rPr lang="en-US" altLang="ja-JP" sz="1500" b="1" dirty="0">
                <a:latin typeface="メイリオ" pitchFamily="50" charset="-128"/>
                <a:ea typeface="メイリオ" pitchFamily="50" charset="-128"/>
                <a:cs typeface="メイリオ" pitchFamily="50" charset="-128"/>
              </a:rPr>
              <a:t>5</a:t>
            </a:r>
            <a:r>
              <a:rPr lang="ja-JP" altLang="en-US" sz="1500" b="1" dirty="0">
                <a:latin typeface="メイリオ" pitchFamily="50" charset="-128"/>
                <a:ea typeface="メイリオ" pitchFamily="50" charset="-128"/>
                <a:cs typeface="メイリオ" pitchFamily="50" charset="-128"/>
              </a:rPr>
              <a:t>年６月</a:t>
            </a:r>
            <a:r>
              <a:rPr lang="ja-JP" altLang="en-US" sz="1200" b="1" dirty="0">
                <a:latin typeface="メイリオ" pitchFamily="50" charset="-128"/>
                <a:ea typeface="メイリオ" pitchFamily="50" charset="-128"/>
                <a:cs typeface="メイリオ" pitchFamily="50" charset="-128"/>
              </a:rPr>
              <a:t>（</a:t>
            </a:r>
            <a:r>
              <a:rPr lang="en-US" altLang="ja-JP" sz="1200" b="1" dirty="0">
                <a:latin typeface="メイリオ" pitchFamily="50" charset="-128"/>
                <a:ea typeface="メイリオ" pitchFamily="50" charset="-128"/>
                <a:cs typeface="メイリオ" pitchFamily="50" charset="-128"/>
              </a:rPr>
              <a:t>3</a:t>
            </a:r>
            <a:r>
              <a:rPr lang="ja-JP" altLang="en-US" sz="1200" b="1" dirty="0">
                <a:latin typeface="メイリオ" pitchFamily="50" charset="-128"/>
                <a:ea typeface="メイリオ" pitchFamily="50" charset="-128"/>
                <a:cs typeface="メイリオ" pitchFamily="50" charset="-128"/>
              </a:rPr>
              <a:t>年間）</a:t>
            </a:r>
            <a:endParaRPr lang="en-US" altLang="ja-JP" sz="1200" b="1" dirty="0">
              <a:latin typeface="メイリオ" pitchFamily="50" charset="-128"/>
              <a:ea typeface="メイリオ" pitchFamily="50" charset="-128"/>
              <a:cs typeface="メイリオ" pitchFamily="50" charset="-128"/>
            </a:endParaRPr>
          </a:p>
          <a:p>
            <a:pPr marL="179388" indent="-179388">
              <a:buFont typeface="Wingdings" pitchFamily="2" charset="2"/>
              <a:buChar char="l"/>
              <a:defRPr/>
            </a:pPr>
            <a:endParaRPr lang="en-US" altLang="ja-JP" sz="1500" b="1" dirty="0">
              <a:latin typeface="メイリオ" pitchFamily="50" charset="-128"/>
              <a:ea typeface="メイリオ" pitchFamily="50" charset="-128"/>
              <a:cs typeface="メイリオ" pitchFamily="50" charset="-128"/>
            </a:endParaRPr>
          </a:p>
        </p:txBody>
      </p:sp>
      <p:sp>
        <p:nvSpPr>
          <p:cNvPr id="11" name="正方形/長方形 10"/>
          <p:cNvSpPr/>
          <p:nvPr/>
        </p:nvSpPr>
        <p:spPr bwMode="auto">
          <a:xfrm>
            <a:off x="201960" y="1599636"/>
            <a:ext cx="8740080" cy="1753164"/>
          </a:xfrm>
          <a:prstGeom prst="rect">
            <a:avLst/>
          </a:prstGeom>
          <a:noFill/>
          <a:ln w="38100" cap="flat" cmpd="sng" algn="ctr">
            <a:solidFill>
              <a:srgbClr val="FF8C00"/>
            </a:solidFill>
            <a:prstDash val="solid"/>
            <a:round/>
            <a:headEnd type="none" w="med" len="med"/>
            <a:tailEnd type="none" w="med" len="med"/>
          </a:ln>
          <a:effectLst/>
        </p:spPr>
        <p:txBody>
          <a:bodyPr wrap="square" lIns="216000" tIns="252000" rIns="216000" bIns="36000">
            <a:noAutofit/>
          </a:bodyPr>
          <a:lstStyle/>
          <a:p>
            <a:pPr marL="285750" indent="-285750" algn="ctr" eaLnBrk="1" hangingPunct="1">
              <a:lnSpc>
                <a:spcPct val="110000"/>
              </a:lnSpc>
              <a:spcAft>
                <a:spcPts val="300"/>
              </a:spcAft>
              <a:buFont typeface="Wingdings" pitchFamily="2" charset="2"/>
              <a:buChar char="l"/>
              <a:defRPr/>
            </a:pPr>
            <a:endParaRPr lang="en-US" altLang="ja-JP" sz="1500" dirty="0">
              <a:latin typeface="メイリオ" pitchFamily="50" charset="-128"/>
              <a:ea typeface="メイリオ" pitchFamily="50" charset="-128"/>
              <a:cs typeface="メイリオ" pitchFamily="50" charset="-128"/>
            </a:endParaRPr>
          </a:p>
          <a:p>
            <a:pPr marL="179388" indent="-179388">
              <a:lnSpc>
                <a:spcPct val="110000"/>
              </a:lnSpc>
              <a:spcAft>
                <a:spcPts val="300"/>
              </a:spcAft>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支援国赤十字社が実施する、学校の教育・衛生環境の改善や、防災教育への取り組みを支援することで、支援国赤十字社の青少年赤十字メンバーの健康・安全の確保を図る</a:t>
            </a:r>
          </a:p>
          <a:p>
            <a:pPr marL="179388" indent="-179388">
              <a:lnSpc>
                <a:spcPct val="110000"/>
              </a:lnSpc>
              <a:spcAft>
                <a:spcPts val="300"/>
              </a:spcAft>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日本の青少年赤十字メンバーの「国際理解・親善」の知見を広める</a:t>
            </a:r>
          </a:p>
          <a:p>
            <a:pPr marL="179388" indent="-179388">
              <a:lnSpc>
                <a:spcPct val="110000"/>
              </a:lnSpc>
              <a:spcAft>
                <a:spcPts val="300"/>
              </a:spcAft>
              <a:buFont typeface="Wingdings" pitchFamily="2" charset="2"/>
              <a:buChar char="l"/>
              <a:defRPr/>
            </a:pPr>
            <a:r>
              <a:rPr lang="ja-JP" altLang="en-US" sz="1500" b="1" dirty="0">
                <a:latin typeface="メイリオ" pitchFamily="50" charset="-128"/>
                <a:ea typeface="メイリオ" pitchFamily="50" charset="-128"/>
                <a:cs typeface="メイリオ" pitchFamily="50" charset="-128"/>
              </a:rPr>
              <a:t>支援国赤十字社の青少年赤十字活動基盤の強化</a:t>
            </a:r>
            <a:endParaRPr lang="ja-JP" altLang="en-US" sz="1500" dirty="0">
              <a:latin typeface="メイリオ" pitchFamily="50" charset="-128"/>
              <a:ea typeface="メイリオ" pitchFamily="50" charset="-128"/>
              <a:cs typeface="メイリオ" pitchFamily="50" charset="-128"/>
            </a:endParaRPr>
          </a:p>
        </p:txBody>
      </p:sp>
      <p:sp>
        <p:nvSpPr>
          <p:cNvPr id="4" name="角丸四角形 3"/>
          <p:cNvSpPr/>
          <p:nvPr/>
        </p:nvSpPr>
        <p:spPr bwMode="auto">
          <a:xfrm>
            <a:off x="5004048" y="4546397"/>
            <a:ext cx="1143168" cy="1237399"/>
          </a:xfrm>
          <a:prstGeom prst="roundRect">
            <a:avLst>
              <a:gd name="adj" fmla="val 6737"/>
            </a:avLst>
          </a:prstGeom>
          <a:solidFill>
            <a:srgbClr val="FFCC66"/>
          </a:solidFill>
          <a:ln w="38100" cap="flat" cmpd="sng" algn="ctr">
            <a:noFill/>
            <a:prstDash val="solid"/>
            <a:round/>
            <a:headEnd type="none" w="med" len="med"/>
            <a:tailEnd type="none" w="med" len="med"/>
          </a:ln>
          <a:effectLst/>
        </p:spPr>
        <p:txBody>
          <a:bodyPr wrap="square" lIns="90000" tIns="46800" rIns="90000" bIns="46800">
            <a:spAutoFit/>
          </a:bodyPr>
          <a:lstStyle/>
          <a:p>
            <a:pPr algn="just" eaLnBrk="1" hangingPunct="1">
              <a:defRPr/>
            </a:pPr>
            <a:r>
              <a:rPr lang="ja-JP" altLang="en-US" sz="1200" b="1" dirty="0">
                <a:latin typeface="メイリオ" pitchFamily="50" charset="-128"/>
                <a:ea typeface="メイリオ" pitchFamily="50" charset="-128"/>
                <a:cs typeface="メイリオ" pitchFamily="50" charset="-128"/>
              </a:rPr>
              <a:t>日本の青少年赤十字メンバーが集めた１円玉募金を財源の一部とする</a:t>
            </a:r>
          </a:p>
        </p:txBody>
      </p:sp>
      <p:pic>
        <p:nvPicPr>
          <p:cNvPr id="27"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テキスト ボックス 48">
            <a:extLst>
              <a:ext uri="{FF2B5EF4-FFF2-40B4-BE49-F238E27FC236}">
                <a16:creationId xmlns:a16="http://schemas.microsoft.com/office/drawing/2014/main" id="{7284F833-77BD-49C9-A118-E944E49BDDFF}"/>
              </a:ext>
            </a:extLst>
          </p:cNvPr>
          <p:cNvSpPr txBox="1">
            <a:spLocks noChangeArrowheads="1"/>
          </p:cNvSpPr>
          <p:nvPr/>
        </p:nvSpPr>
        <p:spPr bwMode="auto">
          <a:xfrm>
            <a:off x="289717" y="858578"/>
            <a:ext cx="8564563" cy="51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0" tIns="45670" rIns="91330" bIns="4567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37931725" indent="-374745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20000"/>
              </a:lnSpc>
              <a:spcBef>
                <a:spcPct val="0"/>
              </a:spcBef>
              <a:buFontTx/>
              <a:buNone/>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青少年赤十字の一員、赤十字の一員として、何ができるか？</a:t>
            </a:r>
          </a:p>
        </p:txBody>
      </p:sp>
      <p:sp>
        <p:nvSpPr>
          <p:cNvPr id="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70</a:t>
            </a:fld>
            <a:endParaRPr lang="en-US" altLang="ja-JP" dirty="0">
              <a:solidFill>
                <a:schemeClr val="tx1"/>
              </a:solidFill>
              <a:latin typeface="メイリオ" pitchFamily="50" charset="-128"/>
              <a:ea typeface="メイリオ" pitchFamily="50" charset="-128"/>
              <a:cs typeface="メイリオ" pitchFamily="50" charset="-128"/>
            </a:endParaRPr>
          </a:p>
        </p:txBody>
      </p:sp>
      <p:pic>
        <p:nvPicPr>
          <p:cNvPr id="15" name="図 14">
            <a:extLst>
              <a:ext uri="{FF2B5EF4-FFF2-40B4-BE49-F238E27FC236}">
                <a16:creationId xmlns:a16="http://schemas.microsoft.com/office/drawing/2014/main" id="{B355A96A-5E5E-4163-9D17-71E8A9F769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844" y="1464718"/>
            <a:ext cx="8004308" cy="5213472"/>
          </a:xfrm>
          <a:prstGeom prst="rect">
            <a:avLst/>
          </a:prstGeom>
        </p:spPr>
      </p:pic>
    </p:spTree>
    <p:extLst>
      <p:ext uri="{BB962C8B-B14F-4D97-AF65-F5344CB8AC3E}">
        <p14:creationId xmlns:p14="http://schemas.microsoft.com/office/powerpoint/2010/main" val="701985831"/>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C:\DOCUME~1\ADMINI~1\LOCALS~1\Temp\VMwareDnD\45e3958f\HP0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8525" y="1316907"/>
            <a:ext cx="5020686" cy="5196861"/>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71</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2" name="テキスト ボックス 11">
            <a:extLst>
              <a:ext uri="{FF2B5EF4-FFF2-40B4-BE49-F238E27FC236}">
                <a16:creationId xmlns:a16="http://schemas.microsoft.com/office/drawing/2014/main" id="{587D457C-BFEC-4ABD-B59B-4889FEF0A4FE}"/>
              </a:ext>
            </a:extLst>
          </p:cNvPr>
          <p:cNvSpPr txBox="1">
            <a:spLocks noChangeArrowheads="1"/>
          </p:cNvSpPr>
          <p:nvPr/>
        </p:nvSpPr>
        <p:spPr bwMode="auto">
          <a:xfrm>
            <a:off x="261226" y="654223"/>
            <a:ext cx="83164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b="1" dirty="0"/>
              <a:t>日赤本社ホームページ  →「青少年赤十字」</a:t>
            </a:r>
          </a:p>
        </p:txBody>
      </p:sp>
      <p:grpSp>
        <p:nvGrpSpPr>
          <p:cNvPr id="13" name="グループ化 12"/>
          <p:cNvGrpSpPr/>
          <p:nvPr/>
        </p:nvGrpSpPr>
        <p:grpSpPr>
          <a:xfrm>
            <a:off x="1908525" y="1316907"/>
            <a:ext cx="5020685" cy="5205520"/>
            <a:chOff x="827584" y="1176230"/>
            <a:chExt cx="5020685" cy="5205520"/>
          </a:xfrm>
        </p:grpSpPr>
        <p:cxnSp>
          <p:nvCxnSpPr>
            <p:cNvPr id="14" name="直線コネクタ 13"/>
            <p:cNvCxnSpPr/>
            <p:nvPr/>
          </p:nvCxnSpPr>
          <p:spPr>
            <a:xfrm>
              <a:off x="827584" y="1176230"/>
              <a:ext cx="502068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827584" y="1176230"/>
              <a:ext cx="0" cy="52055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5848269" y="1176230"/>
              <a:ext cx="0" cy="5196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テキスト ボックス 16">
            <a:extLst>
              <a:ext uri="{FF2B5EF4-FFF2-40B4-BE49-F238E27FC236}">
                <a16:creationId xmlns:a16="http://schemas.microsoft.com/office/drawing/2014/main" id="{587D457C-BFEC-4ABD-B59B-4889FEF0A4FE}"/>
              </a:ext>
            </a:extLst>
          </p:cNvPr>
          <p:cNvSpPr txBox="1">
            <a:spLocks noChangeArrowheads="1"/>
          </p:cNvSpPr>
          <p:nvPr/>
        </p:nvSpPr>
        <p:spPr bwMode="auto">
          <a:xfrm>
            <a:off x="261226" y="925529"/>
            <a:ext cx="8316416"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en-US" altLang="ja-JP" sz="1200" dirty="0"/>
              <a:t>http://www.jrc.or.jp/</a:t>
            </a:r>
            <a:endParaRPr lang="ja-JP" altLang="en-US" sz="1200" dirty="0"/>
          </a:p>
        </p:txBody>
      </p:sp>
      <p:pic>
        <p:nvPicPr>
          <p:cNvPr id="22" name="Picture 4" descr="C:\DOCUME~1\ADMINI~1\LOCALS~1\Temp\VMwareDnD\1a1d3e0a\HP00_q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30" y="657835"/>
            <a:ext cx="898958" cy="89895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線矢印コネクタ 22">
            <a:extLst>
              <a:ext uri="{FF2B5EF4-FFF2-40B4-BE49-F238E27FC236}">
                <a16:creationId xmlns:a16="http://schemas.microsoft.com/office/drawing/2014/main" id="{E8837B98-D056-4BDB-A8C9-FCF5F75BA822}"/>
              </a:ext>
            </a:extLst>
          </p:cNvPr>
          <p:cNvCxnSpPr>
            <a:cxnSpLocks/>
          </p:cNvCxnSpPr>
          <p:nvPr/>
        </p:nvCxnSpPr>
        <p:spPr bwMode="auto">
          <a:xfrm flipV="1">
            <a:off x="1640542" y="3509592"/>
            <a:ext cx="1322095" cy="497632"/>
          </a:xfrm>
          <a:prstGeom prst="straightConnector1">
            <a:avLst/>
          </a:prstGeom>
          <a:ln w="76200">
            <a:solidFill>
              <a:srgbClr val="00B0F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24" name="角丸四角形 23"/>
          <p:cNvSpPr/>
          <p:nvPr/>
        </p:nvSpPr>
        <p:spPr>
          <a:xfrm>
            <a:off x="2994212" y="3269631"/>
            <a:ext cx="1317811" cy="426720"/>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87D457C-BFEC-4ABD-B59B-4889FEF0A4FE}"/>
              </a:ext>
            </a:extLst>
          </p:cNvPr>
          <p:cNvSpPr txBox="1">
            <a:spLocks noChangeArrowheads="1"/>
          </p:cNvSpPr>
          <p:nvPr/>
        </p:nvSpPr>
        <p:spPr bwMode="auto">
          <a:xfrm>
            <a:off x="753510" y="2412848"/>
            <a:ext cx="1126139" cy="5170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200" b="1" dirty="0">
                <a:solidFill>
                  <a:srgbClr val="0070C0"/>
                </a:solidFill>
              </a:rPr>
              <a:t>プルダウン</a:t>
            </a:r>
            <a:endParaRPr lang="en-US" altLang="ja-JP" sz="1200" b="1" dirty="0">
              <a:solidFill>
                <a:srgbClr val="0070C0"/>
              </a:solidFill>
            </a:endParaRPr>
          </a:p>
          <a:p>
            <a:pPr>
              <a:spcBef>
                <a:spcPct val="30000"/>
              </a:spcBef>
              <a:defRPr/>
            </a:pPr>
            <a:r>
              <a:rPr lang="ja-JP" altLang="en-US" sz="1200" b="1" dirty="0">
                <a:solidFill>
                  <a:srgbClr val="0070C0"/>
                </a:solidFill>
              </a:rPr>
              <a:t>メニュー</a:t>
            </a:r>
          </a:p>
        </p:txBody>
      </p:sp>
      <p:sp>
        <p:nvSpPr>
          <p:cNvPr id="26" name="角丸四角形 25"/>
          <p:cNvSpPr/>
          <p:nvPr/>
        </p:nvSpPr>
        <p:spPr>
          <a:xfrm>
            <a:off x="2870168" y="1613647"/>
            <a:ext cx="1181879" cy="600635"/>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矢印コネクタ 29">
            <a:extLst>
              <a:ext uri="{FF2B5EF4-FFF2-40B4-BE49-F238E27FC236}">
                <a16:creationId xmlns:a16="http://schemas.microsoft.com/office/drawing/2014/main" id="{E8837B98-D056-4BDB-A8C9-FCF5F75BA822}"/>
              </a:ext>
            </a:extLst>
          </p:cNvPr>
          <p:cNvCxnSpPr>
            <a:cxnSpLocks/>
          </p:cNvCxnSpPr>
          <p:nvPr/>
        </p:nvCxnSpPr>
        <p:spPr bwMode="auto">
          <a:xfrm flipV="1">
            <a:off x="1694329" y="2077924"/>
            <a:ext cx="1175839" cy="432194"/>
          </a:xfrm>
          <a:prstGeom prst="straightConnector1">
            <a:avLst/>
          </a:prstGeom>
          <a:ln w="76200">
            <a:solidFill>
              <a:srgbClr val="00B0F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32" name="テキスト ボックス 31">
            <a:extLst>
              <a:ext uri="{FF2B5EF4-FFF2-40B4-BE49-F238E27FC236}">
                <a16:creationId xmlns:a16="http://schemas.microsoft.com/office/drawing/2014/main" id="{587D457C-BFEC-4ABD-B59B-4889FEF0A4FE}"/>
              </a:ext>
            </a:extLst>
          </p:cNvPr>
          <p:cNvSpPr txBox="1">
            <a:spLocks noChangeArrowheads="1"/>
          </p:cNvSpPr>
          <p:nvPr/>
        </p:nvSpPr>
        <p:spPr bwMode="auto">
          <a:xfrm>
            <a:off x="583181" y="3856166"/>
            <a:ext cx="1126139"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200" b="1" i="1" u="sng" dirty="0">
                <a:solidFill>
                  <a:srgbClr val="0070C0"/>
                </a:solidFill>
              </a:rPr>
              <a:t>青少年赤十字</a:t>
            </a:r>
          </a:p>
        </p:txBody>
      </p:sp>
      <p:sp>
        <p:nvSpPr>
          <p:cNvPr id="18" name="テキスト ボックス 17">
            <a:extLst>
              <a:ext uri="{FF2B5EF4-FFF2-40B4-BE49-F238E27FC236}">
                <a16:creationId xmlns:a16="http://schemas.microsoft.com/office/drawing/2014/main" id="{6A9CCBBD-1444-44CE-9F5F-0FC8FD917C7C}"/>
              </a:ext>
            </a:extLst>
          </p:cNvPr>
          <p:cNvSpPr txBox="1">
            <a:spLocks noChangeArrowheads="1"/>
          </p:cNvSpPr>
          <p:nvPr/>
        </p:nvSpPr>
        <p:spPr bwMode="auto">
          <a:xfrm>
            <a:off x="7847903" y="1531637"/>
            <a:ext cx="1262944"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spcBef>
                <a:spcPct val="30000"/>
              </a:spcBef>
              <a:defRPr/>
            </a:pPr>
            <a:r>
              <a:rPr lang="ja-JP" altLang="en-US" sz="1000" dirty="0"/>
              <a:t>ホームページへ</a:t>
            </a:r>
          </a:p>
        </p:txBody>
      </p:sp>
    </p:spTree>
    <p:extLst>
      <p:ext uri="{BB962C8B-B14F-4D97-AF65-F5344CB8AC3E}">
        <p14:creationId xmlns:p14="http://schemas.microsoft.com/office/powerpoint/2010/main" val="2840437395"/>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C:\DOCUME~1\ADMINI~1\LOCALS~1\Temp\VMwareDnD\c6f81044\HP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8524" y="1315099"/>
            <a:ext cx="5020685" cy="520913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587D457C-BFEC-4ABD-B59B-4889FEF0A4FE}"/>
              </a:ext>
            </a:extLst>
          </p:cNvPr>
          <p:cNvSpPr txBox="1">
            <a:spLocks noChangeArrowheads="1"/>
          </p:cNvSpPr>
          <p:nvPr/>
        </p:nvSpPr>
        <p:spPr bwMode="auto">
          <a:xfrm>
            <a:off x="261226" y="654223"/>
            <a:ext cx="83164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b="1" i="1" dirty="0"/>
              <a:t>青少年赤十字  </a:t>
            </a:r>
            <a:r>
              <a:rPr lang="ja-JP" altLang="en-US" b="1" dirty="0"/>
              <a:t>→「青少年赤十字活動資金を活用した海外支援事業」</a:t>
            </a:r>
            <a:endParaRPr lang="ja-JP" altLang="en-US" b="1" i="1" dirty="0"/>
          </a:p>
        </p:txBody>
      </p:sp>
      <p:cxnSp>
        <p:nvCxnSpPr>
          <p:cNvPr id="8" name="直線矢印コネクタ 7">
            <a:extLst>
              <a:ext uri="{FF2B5EF4-FFF2-40B4-BE49-F238E27FC236}">
                <a16:creationId xmlns:a16="http://schemas.microsoft.com/office/drawing/2014/main" id="{E8837B98-D056-4BDB-A8C9-FCF5F75BA822}"/>
              </a:ext>
            </a:extLst>
          </p:cNvPr>
          <p:cNvCxnSpPr>
            <a:cxnSpLocks/>
          </p:cNvCxnSpPr>
          <p:nvPr/>
        </p:nvCxnSpPr>
        <p:spPr bwMode="auto">
          <a:xfrm flipH="1">
            <a:off x="7002782" y="5365033"/>
            <a:ext cx="459700" cy="483876"/>
          </a:xfrm>
          <a:prstGeom prst="straightConnector1">
            <a:avLst/>
          </a:prstGeom>
          <a:ln w="76200">
            <a:solidFill>
              <a:srgbClr val="00B0F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6" name="角丸四角形 5"/>
          <p:cNvSpPr/>
          <p:nvPr/>
        </p:nvSpPr>
        <p:spPr>
          <a:xfrm>
            <a:off x="5479185" y="5822268"/>
            <a:ext cx="1540301" cy="426720"/>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87D457C-BFEC-4ABD-B59B-4889FEF0A4FE}"/>
              </a:ext>
            </a:extLst>
          </p:cNvPr>
          <p:cNvSpPr txBox="1">
            <a:spLocks noChangeArrowheads="1"/>
          </p:cNvSpPr>
          <p:nvPr/>
        </p:nvSpPr>
        <p:spPr bwMode="auto">
          <a:xfrm>
            <a:off x="7070530" y="4841813"/>
            <a:ext cx="1965966" cy="51706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sz="1200" b="1" i="1" u="sng" dirty="0">
                <a:solidFill>
                  <a:srgbClr val="0070C0"/>
                </a:solidFill>
              </a:rPr>
              <a:t>青少年赤十字活動資金を</a:t>
            </a:r>
            <a:endParaRPr lang="en-US" altLang="ja-JP" sz="1200" b="1" i="1" u="sng" dirty="0">
              <a:solidFill>
                <a:srgbClr val="0070C0"/>
              </a:solidFill>
            </a:endParaRPr>
          </a:p>
          <a:p>
            <a:pPr>
              <a:spcBef>
                <a:spcPct val="30000"/>
              </a:spcBef>
              <a:defRPr/>
            </a:pPr>
            <a:r>
              <a:rPr lang="ja-JP" altLang="en-US" sz="1200" b="1" i="1" u="sng" dirty="0">
                <a:solidFill>
                  <a:srgbClr val="0070C0"/>
                </a:solidFill>
              </a:rPr>
              <a:t>活用した海外支援事業</a:t>
            </a:r>
          </a:p>
        </p:txBody>
      </p:sp>
      <p:grpSp>
        <p:nvGrpSpPr>
          <p:cNvPr id="25" name="グループ化 24"/>
          <p:cNvGrpSpPr/>
          <p:nvPr/>
        </p:nvGrpSpPr>
        <p:grpSpPr>
          <a:xfrm>
            <a:off x="1908525" y="1316907"/>
            <a:ext cx="5020685" cy="5205520"/>
            <a:chOff x="827584" y="1176230"/>
            <a:chExt cx="5020685" cy="5205520"/>
          </a:xfrm>
        </p:grpSpPr>
        <p:cxnSp>
          <p:nvCxnSpPr>
            <p:cNvPr id="11" name="直線コネクタ 10"/>
            <p:cNvCxnSpPr/>
            <p:nvPr/>
          </p:nvCxnSpPr>
          <p:spPr>
            <a:xfrm>
              <a:off x="827584" y="1176230"/>
              <a:ext cx="502068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827584" y="1176230"/>
              <a:ext cx="0" cy="52055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848269" y="1176230"/>
              <a:ext cx="0" cy="5196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 name="テキスト ボックス 41">
            <a:extLst>
              <a:ext uri="{FF2B5EF4-FFF2-40B4-BE49-F238E27FC236}">
                <a16:creationId xmlns:a16="http://schemas.microsoft.com/office/drawing/2014/main" id="{587D457C-BFEC-4ABD-B59B-4889FEF0A4FE}"/>
              </a:ext>
            </a:extLst>
          </p:cNvPr>
          <p:cNvSpPr txBox="1">
            <a:spLocks noChangeArrowheads="1"/>
          </p:cNvSpPr>
          <p:nvPr/>
        </p:nvSpPr>
        <p:spPr bwMode="auto">
          <a:xfrm>
            <a:off x="261226" y="925529"/>
            <a:ext cx="8316416"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en-US" altLang="ja-JP" sz="1200" dirty="0"/>
              <a:t>http://www.jrc.or.jp/activity/youth/</a:t>
            </a:r>
            <a:endParaRPr lang="ja-JP" altLang="en-US" sz="1200" dirty="0"/>
          </a:p>
        </p:txBody>
      </p:sp>
      <p:pic>
        <p:nvPicPr>
          <p:cNvPr id="44" name="Picture 12" descr="C:\DOCUME~1\ADMINI~1\LOCALS~1\Temp\VMwareDnD\180538c6\HP01_q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328" y="692697"/>
            <a:ext cx="864095" cy="864095"/>
          </a:xfrm>
          <a:prstGeom prst="rect">
            <a:avLst/>
          </a:prstGeom>
          <a:noFill/>
          <a:extLst>
            <a:ext uri="{909E8E84-426E-40DD-AFC4-6F175D3DCCD1}">
              <a14:hiddenFill xmlns:a14="http://schemas.microsoft.com/office/drawing/2010/main">
                <a:solidFill>
                  <a:srgbClr val="FFFFFF"/>
                </a:solidFill>
              </a14:hiddenFill>
            </a:ext>
          </a:extLst>
        </p:spPr>
      </p:pic>
      <p:sp>
        <p:nvSpPr>
          <p:cNvPr id="45"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72</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9" name="角丸四角形 5">
            <a:extLst>
              <a:ext uri="{FF2B5EF4-FFF2-40B4-BE49-F238E27FC236}">
                <a16:creationId xmlns:a16="http://schemas.microsoft.com/office/drawing/2014/main" id="{4801E93C-3745-445A-94A9-2DB1ED12CC36}"/>
              </a:ext>
            </a:extLst>
          </p:cNvPr>
          <p:cNvSpPr/>
          <p:nvPr/>
        </p:nvSpPr>
        <p:spPr>
          <a:xfrm>
            <a:off x="5479185" y="3460042"/>
            <a:ext cx="1540301" cy="265727"/>
          </a:xfrm>
          <a:prstGeom prst="roundRect">
            <a:avLst>
              <a:gd name="adj" fmla="val 27719"/>
            </a:avLst>
          </a:prstGeom>
          <a:noFill/>
          <a:ln w="38100">
            <a:solidFill>
              <a:srgbClr val="00B0F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AE8F2DD0-7E54-47F4-8D3D-5E5038E24D39}"/>
              </a:ext>
            </a:extLst>
          </p:cNvPr>
          <p:cNvGrpSpPr/>
          <p:nvPr/>
        </p:nvGrpSpPr>
        <p:grpSpPr>
          <a:xfrm>
            <a:off x="7213582" y="2352361"/>
            <a:ext cx="1672364" cy="1053869"/>
            <a:chOff x="7300528" y="3290743"/>
            <a:chExt cx="1672364" cy="1053869"/>
          </a:xfrm>
        </p:grpSpPr>
        <p:sp>
          <p:nvSpPr>
            <p:cNvPr id="21" name="円形吹き出し 9">
              <a:extLst>
                <a:ext uri="{FF2B5EF4-FFF2-40B4-BE49-F238E27FC236}">
                  <a16:creationId xmlns:a16="http://schemas.microsoft.com/office/drawing/2014/main" id="{65B102A3-0BC8-4D3E-817C-8ECF13E40753}"/>
                </a:ext>
              </a:extLst>
            </p:cNvPr>
            <p:cNvSpPr/>
            <p:nvPr/>
          </p:nvSpPr>
          <p:spPr>
            <a:xfrm>
              <a:off x="7300528" y="3290743"/>
              <a:ext cx="1658541" cy="1053869"/>
            </a:xfrm>
            <a:prstGeom prst="wedgeEllipseCallout">
              <a:avLst>
                <a:gd name="adj1" fmla="val -61862"/>
                <a:gd name="adj2" fmla="val 595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76E745C-10DF-4FA6-AACF-3B7E212A02BF}"/>
                </a:ext>
              </a:extLst>
            </p:cNvPr>
            <p:cNvSpPr txBox="1"/>
            <p:nvPr/>
          </p:nvSpPr>
          <p:spPr>
            <a:xfrm>
              <a:off x="7300528" y="3475071"/>
              <a:ext cx="1672364" cy="749280"/>
            </a:xfrm>
            <a:prstGeom prst="rect">
              <a:avLst/>
            </a:prstGeom>
          </p:spPr>
          <p:txBody>
            <a:bodyPr wrap="square" rtlCol="0">
              <a:normAutofit lnSpcReduction="10000"/>
            </a:bodyPr>
            <a:lstStyle/>
            <a:p>
              <a:pPr algn="ctr">
                <a:lnSpc>
                  <a:spcPct val="130000"/>
                </a:lnSpc>
                <a:buFontTx/>
                <a:buNone/>
              </a:pPr>
              <a:r>
                <a:rPr lang="ja-JP" altLang="en-US" b="1" dirty="0">
                  <a:solidFill>
                    <a:schemeClr val="bg1"/>
                  </a:solidFill>
                  <a:latin typeface="メイリオ" panose="020B0604030504040204" pitchFamily="50" charset="-128"/>
                  <a:ea typeface="メイリオ" panose="020B0604030504040204" pitchFamily="50" charset="-128"/>
                </a:rPr>
                <a:t>最新情報は</a:t>
              </a:r>
              <a:endParaRPr lang="en-GB"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buFontTx/>
                <a:buNone/>
              </a:pPr>
              <a:r>
                <a:rPr lang="ja-JP" altLang="en-US" b="1" dirty="0">
                  <a:solidFill>
                    <a:schemeClr val="bg1"/>
                  </a:solidFill>
                  <a:latin typeface="メイリオ" panose="020B0604030504040204" pitchFamily="50" charset="-128"/>
                  <a:ea typeface="メイリオ" panose="020B0604030504040204" pitchFamily="50" charset="-128"/>
                </a:rPr>
                <a:t>ここから</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grpSp>
      <p:sp>
        <p:nvSpPr>
          <p:cNvPr id="24" name="テキスト ボックス 23">
            <a:extLst>
              <a:ext uri="{FF2B5EF4-FFF2-40B4-BE49-F238E27FC236}">
                <a16:creationId xmlns:a16="http://schemas.microsoft.com/office/drawing/2014/main" id="{DB552D12-9667-4C53-9856-A4892006D885}"/>
              </a:ext>
            </a:extLst>
          </p:cNvPr>
          <p:cNvSpPr txBox="1">
            <a:spLocks noChangeArrowheads="1"/>
          </p:cNvSpPr>
          <p:nvPr/>
        </p:nvSpPr>
        <p:spPr bwMode="auto">
          <a:xfrm>
            <a:off x="7847903" y="1531637"/>
            <a:ext cx="1262944"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spcBef>
                <a:spcPct val="30000"/>
              </a:spcBef>
              <a:defRPr/>
            </a:pPr>
            <a:r>
              <a:rPr lang="ja-JP" altLang="en-US" sz="1000" dirty="0"/>
              <a:t>ホームページへ</a:t>
            </a:r>
          </a:p>
        </p:txBody>
      </p:sp>
    </p:spTree>
    <p:extLst>
      <p:ext uri="{BB962C8B-B14F-4D97-AF65-F5344CB8AC3E}">
        <p14:creationId xmlns:p14="http://schemas.microsoft.com/office/powerpoint/2010/main" val="49294527"/>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3" descr="C:\DOCUME~1\ADMINI~1\LOCALS~1\Temp\VMwareDnD\0a8e0f12\HP02_q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186" y="692697"/>
            <a:ext cx="864095" cy="864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DOCUME~1\ADMINI~1\LOCALS~1\Temp\VMwareDnD\0a8f0731\HP_0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16264" y="1316906"/>
            <a:ext cx="5006340" cy="519686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1916264" y="1316907"/>
            <a:ext cx="5006340" cy="5205520"/>
            <a:chOff x="827584" y="1176230"/>
            <a:chExt cx="5006340" cy="5205520"/>
          </a:xfrm>
        </p:grpSpPr>
        <p:cxnSp>
          <p:nvCxnSpPr>
            <p:cNvPr id="11" name="直線コネクタ 10"/>
            <p:cNvCxnSpPr/>
            <p:nvPr/>
          </p:nvCxnSpPr>
          <p:spPr>
            <a:xfrm>
              <a:off x="827584" y="1176230"/>
              <a:ext cx="500634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827584" y="1176230"/>
              <a:ext cx="0" cy="52055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828562" y="1176230"/>
              <a:ext cx="0" cy="51968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テキスト ボックス 15">
            <a:extLst>
              <a:ext uri="{FF2B5EF4-FFF2-40B4-BE49-F238E27FC236}">
                <a16:creationId xmlns:a16="http://schemas.microsoft.com/office/drawing/2014/main" id="{587D457C-BFEC-4ABD-B59B-4889FEF0A4FE}"/>
              </a:ext>
            </a:extLst>
          </p:cNvPr>
          <p:cNvSpPr txBox="1">
            <a:spLocks noChangeArrowheads="1"/>
          </p:cNvSpPr>
          <p:nvPr/>
        </p:nvSpPr>
        <p:spPr bwMode="auto">
          <a:xfrm>
            <a:off x="261226" y="654223"/>
            <a:ext cx="8316416"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ja-JP" altLang="en-US" b="1" i="1" dirty="0"/>
              <a:t>青少年赤十字活動資金を活用した海外支援事業</a:t>
            </a:r>
          </a:p>
        </p:txBody>
      </p:sp>
      <p:sp>
        <p:nvSpPr>
          <p:cNvPr id="21" name="テキスト ボックス 20">
            <a:extLst>
              <a:ext uri="{FF2B5EF4-FFF2-40B4-BE49-F238E27FC236}">
                <a16:creationId xmlns:a16="http://schemas.microsoft.com/office/drawing/2014/main" id="{587D457C-BFEC-4ABD-B59B-4889FEF0A4FE}"/>
              </a:ext>
            </a:extLst>
          </p:cNvPr>
          <p:cNvSpPr txBox="1">
            <a:spLocks noChangeArrowheads="1"/>
          </p:cNvSpPr>
          <p:nvPr/>
        </p:nvSpPr>
        <p:spPr bwMode="auto">
          <a:xfrm>
            <a:off x="261226" y="925529"/>
            <a:ext cx="8316416" cy="27699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spcBef>
                <a:spcPct val="30000"/>
              </a:spcBef>
              <a:defRPr/>
            </a:pPr>
            <a:r>
              <a:rPr lang="en-US" altLang="ja-JP" sz="1200" dirty="0"/>
              <a:t>http://www.jrc.or.jp/activity/youth/support/</a:t>
            </a:r>
            <a:endParaRPr lang="ja-JP" altLang="en-US" sz="1200" dirty="0"/>
          </a:p>
        </p:txBody>
      </p:sp>
      <p:sp>
        <p:nvSpPr>
          <p:cNvPr id="24" name="スライド番号プレースホルダー 1">
            <a:extLst>
              <a:ext uri="{FF2B5EF4-FFF2-40B4-BE49-F238E27FC236}">
                <a16:creationId xmlns:a16="http://schemas.microsoft.com/office/drawing/2014/main" id="{A856B2CD-FCB6-4075-A48D-559C172AA2DD}"/>
              </a:ext>
            </a:extLst>
          </p:cNvPr>
          <p:cNvSpPr txBox="1">
            <a:spLocks/>
          </p:cNvSpPr>
          <p:nvPr/>
        </p:nvSpPr>
        <p:spPr bwMode="auto">
          <a:xfrm>
            <a:off x="8619206" y="6498382"/>
            <a:ext cx="524794" cy="359618"/>
          </a:xfrm>
          <a:prstGeom prst="rect">
            <a:avLst/>
          </a:prstGeom>
          <a:noFill/>
          <a:ln w="9525">
            <a:noFill/>
            <a:miter lim="800000"/>
            <a:headEnd/>
            <a:tailEnd/>
          </a:ln>
          <a:effectLst/>
        </p:spPr>
        <p:txBody>
          <a:bodyPr vert="horz" wrap="square" lIns="91352" tIns="45680" rIns="91352" bIns="45680" numCol="1" anchor="t" anchorCtr="0" compatLnSpc="1">
            <a:prstTxWarp prst="textNoShape">
              <a:avLst/>
            </a:prstTxWarp>
          </a:bodyPr>
          <a:lstStyle>
            <a:defPPr>
              <a:defRPr lang="ja-JP"/>
            </a:defPPr>
            <a:lvl1pPr algn="r" rtl="0" eaLnBrk="1" fontAlgn="base" hangingPunct="1">
              <a:spcBef>
                <a:spcPct val="0"/>
              </a:spcBef>
              <a:spcAft>
                <a:spcPct val="0"/>
              </a:spcAft>
              <a:defRPr kumimoji="1" sz="1300" kern="1200">
                <a:solidFill>
                  <a:srgbClr val="000000"/>
                </a:solidFill>
                <a:latin typeface="Arial" charset="0"/>
                <a:ea typeface="ＭＳ Ｐゴシック"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A6523DB-8F7E-48D3-84D6-5DB89D539988}" type="slidenum">
              <a:rPr lang="en-US" altLang="ja-JP" smtClean="0">
                <a:solidFill>
                  <a:schemeClr val="tx1"/>
                </a:solidFill>
                <a:latin typeface="メイリオ" pitchFamily="50" charset="-128"/>
                <a:ea typeface="メイリオ" pitchFamily="50" charset="-128"/>
                <a:cs typeface="メイリオ" pitchFamily="50" charset="-128"/>
              </a:rPr>
              <a:pPr algn="ctr">
                <a:defRPr/>
              </a:pPr>
              <a:t>73</a:t>
            </a:fld>
            <a:endParaRPr lang="en-US" altLang="ja-JP" dirty="0">
              <a:solidFill>
                <a:schemeClr val="tx1"/>
              </a:solidFill>
              <a:latin typeface="メイリオ" pitchFamily="50" charset="-128"/>
              <a:ea typeface="メイリオ" pitchFamily="50" charset="-128"/>
              <a:cs typeface="メイリオ" pitchFamily="50" charset="-128"/>
            </a:endParaRPr>
          </a:p>
        </p:txBody>
      </p:sp>
      <p:sp>
        <p:nvSpPr>
          <p:cNvPr id="15" name="テキスト ボックス 14">
            <a:extLst>
              <a:ext uri="{FF2B5EF4-FFF2-40B4-BE49-F238E27FC236}">
                <a16:creationId xmlns:a16="http://schemas.microsoft.com/office/drawing/2014/main" id="{037CD975-814B-4285-8A8F-739A13C34221}"/>
              </a:ext>
            </a:extLst>
          </p:cNvPr>
          <p:cNvSpPr txBox="1">
            <a:spLocks noChangeArrowheads="1"/>
          </p:cNvSpPr>
          <p:nvPr/>
        </p:nvSpPr>
        <p:spPr bwMode="auto">
          <a:xfrm>
            <a:off x="7847903" y="1531637"/>
            <a:ext cx="1262944"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buFontTx/>
              <a:buNone/>
              <a:defRPr sz="1800">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2800">
                <a:ea typeface="ＭＳ Ｐゴシック" panose="020B0600070205080204" pitchFamily="50" charset="-128"/>
              </a:defRPr>
            </a:lvl2pPr>
            <a:lvl3pPr marL="1143000" indent="-228600">
              <a:spcBef>
                <a:spcPct val="20000"/>
              </a:spcBef>
              <a:buChar char="•"/>
              <a:defRPr sz="2400">
                <a:ea typeface="ＭＳ Ｐゴシック" panose="020B0600070205080204" pitchFamily="50" charset="-128"/>
              </a:defRPr>
            </a:lvl3pPr>
            <a:lvl4pPr marL="1600200" indent="-228600">
              <a:spcBef>
                <a:spcPct val="20000"/>
              </a:spcBef>
              <a:buChar char="–"/>
              <a:defRPr sz="2000">
                <a:ea typeface="ＭＳ Ｐゴシック" panose="020B0600070205080204" pitchFamily="50" charset="-128"/>
              </a:defRPr>
            </a:lvl4pPr>
            <a:lvl5pPr marL="2057400" indent="-228600">
              <a:spcBef>
                <a:spcPct val="20000"/>
              </a:spcBef>
              <a:buChar char="»"/>
              <a:defRPr sz="2000">
                <a:ea typeface="ＭＳ Ｐゴシック" panose="020B0600070205080204" pitchFamily="50" charset="-128"/>
              </a:defRPr>
            </a:lvl5pPr>
            <a:lvl6pPr marL="2514600" indent="-228600" eaLnBrk="0" fontAlgn="base" hangingPunct="0">
              <a:spcBef>
                <a:spcPct val="20000"/>
              </a:spcBef>
              <a:spcAft>
                <a:spcPct val="0"/>
              </a:spcAft>
              <a:buChar char="»"/>
              <a:defRPr sz="2000">
                <a:ea typeface="ＭＳ Ｐゴシック" panose="020B0600070205080204" pitchFamily="50" charset="-128"/>
              </a:defRPr>
            </a:lvl6pPr>
            <a:lvl7pPr marL="2971800" indent="-228600" eaLnBrk="0" fontAlgn="base" hangingPunct="0">
              <a:spcBef>
                <a:spcPct val="20000"/>
              </a:spcBef>
              <a:spcAft>
                <a:spcPct val="0"/>
              </a:spcAft>
              <a:buChar char="»"/>
              <a:defRPr sz="2000">
                <a:ea typeface="ＭＳ Ｐゴシック" panose="020B0600070205080204" pitchFamily="50" charset="-128"/>
              </a:defRPr>
            </a:lvl7pPr>
            <a:lvl8pPr marL="3429000" indent="-228600" eaLnBrk="0" fontAlgn="base" hangingPunct="0">
              <a:spcBef>
                <a:spcPct val="20000"/>
              </a:spcBef>
              <a:spcAft>
                <a:spcPct val="0"/>
              </a:spcAft>
              <a:buChar char="»"/>
              <a:defRPr sz="2000">
                <a:ea typeface="ＭＳ Ｐゴシック" panose="020B0600070205080204" pitchFamily="50" charset="-128"/>
              </a:defRPr>
            </a:lvl8pPr>
            <a:lvl9pPr marL="3886200" indent="-228600" eaLnBrk="0" fontAlgn="base" hangingPunct="0">
              <a:spcBef>
                <a:spcPct val="20000"/>
              </a:spcBef>
              <a:spcAft>
                <a:spcPct val="0"/>
              </a:spcAft>
              <a:buChar char="»"/>
              <a:defRPr sz="2000">
                <a:ea typeface="ＭＳ Ｐゴシック" panose="020B0600070205080204" pitchFamily="50" charset="-128"/>
              </a:defRPr>
            </a:lvl9pPr>
          </a:lstStyle>
          <a:p>
            <a:pPr algn="ctr">
              <a:spcBef>
                <a:spcPct val="30000"/>
              </a:spcBef>
              <a:defRPr/>
            </a:pPr>
            <a:r>
              <a:rPr lang="ja-JP" altLang="en-US" sz="1000" dirty="0"/>
              <a:t>ホームページへ</a:t>
            </a:r>
          </a:p>
        </p:txBody>
      </p:sp>
    </p:spTree>
    <p:extLst>
      <p:ext uri="{BB962C8B-B14F-4D97-AF65-F5344CB8AC3E}">
        <p14:creationId xmlns:p14="http://schemas.microsoft.com/office/powerpoint/2010/main" val="234220619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正方形/長方形 88"/>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90" name="Text Box 12"/>
          <p:cNvSpPr txBox="1">
            <a:spLocks noChangeArrowheads="1"/>
          </p:cNvSpPr>
          <p:nvPr/>
        </p:nvSpPr>
        <p:spPr bwMode="auto">
          <a:xfrm>
            <a:off x="321515" y="823541"/>
            <a:ext cx="6750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ja-JP" altLang="en-US" b="1" dirty="0">
                <a:solidFill>
                  <a:schemeClr val="bg1"/>
                </a:solidFill>
                <a:latin typeface="メイリオ" pitchFamily="50" charset="-128"/>
                <a:ea typeface="メイリオ" pitchFamily="50" charset="-128"/>
                <a:cs typeface="メイリオ" pitchFamily="50" charset="-128"/>
              </a:rPr>
              <a:t>青少年赤十字海外支援事業の仕組み</a:t>
            </a:r>
          </a:p>
        </p:txBody>
      </p:sp>
      <p:sp>
        <p:nvSpPr>
          <p:cNvPr id="37890" name="下矢印 23"/>
          <p:cNvSpPr>
            <a:spLocks noChangeArrowheads="1"/>
          </p:cNvSpPr>
          <p:nvPr/>
        </p:nvSpPr>
        <p:spPr bwMode="auto">
          <a:xfrm rot="5400000">
            <a:off x="2356644" y="3612356"/>
            <a:ext cx="647700" cy="846138"/>
          </a:xfrm>
          <a:prstGeom prst="downArrow">
            <a:avLst>
              <a:gd name="adj1" fmla="val 50000"/>
              <a:gd name="adj2" fmla="val 50005"/>
            </a:avLst>
          </a:prstGeom>
          <a:solidFill>
            <a:srgbClr val="FBB200"/>
          </a:solidFill>
          <a:ln w="6350">
            <a:solidFill>
              <a:srgbClr val="FF9700"/>
            </a:solidFill>
            <a:miter lim="800000"/>
            <a:headEnd/>
            <a:tailEnd/>
          </a:ln>
        </p:spPr>
        <p:txBody>
          <a:bodyPr rot="10800000" vert="eaVert"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2" name="角丸四角形 1"/>
          <p:cNvSpPr/>
          <p:nvPr/>
        </p:nvSpPr>
        <p:spPr>
          <a:xfrm>
            <a:off x="3103563" y="2963863"/>
            <a:ext cx="2016125" cy="2087562"/>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en-US" altLang="ja-JP" b="1">
              <a:solidFill>
                <a:srgbClr val="000000"/>
              </a:solidFill>
              <a:latin typeface="ＭＳ Ｐゴシック" pitchFamily="50" charset="-128"/>
            </a:endParaRPr>
          </a:p>
        </p:txBody>
      </p:sp>
      <p:pic>
        <p:nvPicPr>
          <p:cNvPr id="37892" name="Picture 22" descr="0101 カラー"/>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3124200"/>
            <a:ext cx="1527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下矢印 2"/>
          <p:cNvSpPr>
            <a:spLocks noChangeArrowheads="1"/>
          </p:cNvSpPr>
          <p:nvPr/>
        </p:nvSpPr>
        <p:spPr bwMode="auto">
          <a:xfrm rot="2948215">
            <a:off x="5516649" y="1766292"/>
            <a:ext cx="655638" cy="1855788"/>
          </a:xfrm>
          <a:prstGeom prst="downArrow">
            <a:avLst>
              <a:gd name="adj1" fmla="val 50000"/>
              <a:gd name="adj2" fmla="val 50058"/>
            </a:avLst>
          </a:prstGeom>
          <a:solidFill>
            <a:srgbClr val="FBB200"/>
          </a:solidFill>
          <a:ln w="6350">
            <a:solidFill>
              <a:srgbClr val="FF9700"/>
            </a:solidFill>
            <a:miter lim="800000"/>
            <a:headEnd/>
            <a:tailEnd/>
          </a:ln>
        </p:spPr>
        <p:txBody>
          <a:bodyPr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37894" name="下矢印 19"/>
          <p:cNvSpPr>
            <a:spLocks noChangeArrowheads="1"/>
          </p:cNvSpPr>
          <p:nvPr/>
        </p:nvSpPr>
        <p:spPr bwMode="auto">
          <a:xfrm rot="5400000">
            <a:off x="5180013" y="3651249"/>
            <a:ext cx="647700" cy="768350"/>
          </a:xfrm>
          <a:prstGeom prst="downArrow">
            <a:avLst>
              <a:gd name="adj1" fmla="val 50000"/>
              <a:gd name="adj2" fmla="val 49988"/>
            </a:avLst>
          </a:prstGeom>
          <a:solidFill>
            <a:srgbClr val="FBB200"/>
          </a:solidFill>
          <a:ln w="6350">
            <a:solidFill>
              <a:srgbClr val="FF9700"/>
            </a:solidFill>
            <a:miter lim="800000"/>
            <a:headEnd/>
            <a:tailEnd/>
          </a:ln>
        </p:spPr>
        <p:txBody>
          <a:bodyPr rot="10800000" vert="eaVert"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37895" name="下矢印 20"/>
          <p:cNvSpPr>
            <a:spLocks noChangeArrowheads="1"/>
          </p:cNvSpPr>
          <p:nvPr/>
        </p:nvSpPr>
        <p:spPr bwMode="auto">
          <a:xfrm rot="7807200">
            <a:off x="5310871" y="4514721"/>
            <a:ext cx="642938" cy="1303610"/>
          </a:xfrm>
          <a:prstGeom prst="downArrow">
            <a:avLst>
              <a:gd name="adj1" fmla="val 50000"/>
              <a:gd name="adj2" fmla="val 49977"/>
            </a:avLst>
          </a:prstGeom>
          <a:solidFill>
            <a:srgbClr val="FBB200"/>
          </a:solidFill>
          <a:ln w="6350">
            <a:solidFill>
              <a:srgbClr val="FF9700"/>
            </a:solidFill>
            <a:miter lim="800000"/>
            <a:headEnd/>
            <a:tailEnd/>
          </a:ln>
        </p:spPr>
        <p:txBody>
          <a:bodyPr rot="10800000" anchor="ct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lang="ja-JP" altLang="en-US" sz="1800">
              <a:solidFill>
                <a:srgbClr val="000000"/>
              </a:solidFill>
              <a:latin typeface="Calibri" pitchFamily="34" charset="0"/>
            </a:endParaRPr>
          </a:p>
        </p:txBody>
      </p:sp>
      <p:sp>
        <p:nvSpPr>
          <p:cNvPr id="9" name="角丸四角形 8"/>
          <p:cNvSpPr/>
          <p:nvPr/>
        </p:nvSpPr>
        <p:spPr>
          <a:xfrm>
            <a:off x="5888038" y="1677531"/>
            <a:ext cx="3044825" cy="1431925"/>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ja-JP" altLang="en-US" sz="2100" b="1" dirty="0">
                <a:solidFill>
                  <a:srgbClr val="F65C00"/>
                </a:solidFill>
                <a:latin typeface="メイリオ" pitchFamily="50" charset="-128"/>
                <a:ea typeface="メイリオ" pitchFamily="50" charset="-128"/>
                <a:cs typeface="メイリオ" pitchFamily="50" charset="-128"/>
              </a:rPr>
              <a:t>青少年赤十字活動資金</a:t>
            </a:r>
            <a:endParaRPr lang="en-US" altLang="ja-JP" sz="2100" b="1" dirty="0">
              <a:solidFill>
                <a:srgbClr val="FA6400"/>
              </a:solidFill>
              <a:latin typeface="メイリオ" pitchFamily="50" charset="-128"/>
              <a:ea typeface="メイリオ" pitchFamily="50" charset="-128"/>
              <a:cs typeface="メイリオ" pitchFamily="50" charset="-128"/>
            </a:endParaRPr>
          </a:p>
          <a:p>
            <a:pPr eaLnBrk="1" hangingPunct="1">
              <a:defRPr/>
            </a:pP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青少年赤十字のメンバー</a:t>
            </a: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が集めた資金</a:t>
            </a:r>
            <a:r>
              <a:rPr lang="en-US" altLang="ja-JP" sz="1500" dirty="0">
                <a:latin typeface="メイリオ" pitchFamily="50" charset="-128"/>
                <a:ea typeface="メイリオ" pitchFamily="50" charset="-128"/>
                <a:cs typeface="メイリオ" pitchFamily="50" charset="-128"/>
              </a:rPr>
              <a:t>(1</a:t>
            </a:r>
            <a:r>
              <a:rPr lang="ja-JP" altLang="en-US" sz="1500" dirty="0">
                <a:latin typeface="メイリオ" pitchFamily="50" charset="-128"/>
                <a:ea typeface="メイリオ" pitchFamily="50" charset="-128"/>
                <a:cs typeface="メイリオ" pitchFamily="50" charset="-128"/>
              </a:rPr>
              <a:t>円玉募金）</a:t>
            </a:r>
            <a:endParaRPr lang="en-US" altLang="ja-JP" b="1" dirty="0">
              <a:solidFill>
                <a:schemeClr val="accent2"/>
              </a:solidFill>
              <a:latin typeface="メイリオ" pitchFamily="50" charset="-128"/>
              <a:ea typeface="メイリオ" pitchFamily="50" charset="-128"/>
              <a:cs typeface="メイリオ" pitchFamily="50" charset="-128"/>
            </a:endParaRPr>
          </a:p>
        </p:txBody>
      </p:sp>
      <p:pic>
        <p:nvPicPr>
          <p:cNvPr id="37897" name="図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9600" y="2297113"/>
            <a:ext cx="6604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5888038" y="3284538"/>
            <a:ext cx="3044825" cy="1520825"/>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defRPr/>
            </a:pPr>
            <a:endParaRPr lang="en-US" altLang="ja-JP" sz="1500" dirty="0">
              <a:solidFill>
                <a:srgbClr val="000000"/>
              </a:solidFill>
              <a:latin typeface="メイリオ" pitchFamily="50" charset="-128"/>
              <a:ea typeface="メイリオ" pitchFamily="50" charset="-128"/>
              <a:cs typeface="メイリオ" pitchFamily="50" charset="-128"/>
            </a:endParaRPr>
          </a:p>
          <a:p>
            <a:pPr algn="ctr" eaLnBrk="1" hangingPunct="1">
              <a:defRPr/>
            </a:pPr>
            <a:endParaRPr lang="en-US" altLang="ja-JP" sz="1500" dirty="0">
              <a:solidFill>
                <a:srgbClr val="000000"/>
              </a:solidFill>
              <a:latin typeface="メイリオ" pitchFamily="50" charset="-128"/>
              <a:ea typeface="メイリオ" pitchFamily="50" charset="-128"/>
              <a:cs typeface="メイリオ" pitchFamily="50" charset="-128"/>
            </a:endParaRPr>
          </a:p>
          <a:p>
            <a:pPr eaLnBrk="1" hangingPunct="1">
              <a:defRPr/>
            </a:pPr>
            <a:r>
              <a:rPr lang="ja-JP" altLang="en-US" sz="1500" dirty="0">
                <a:solidFill>
                  <a:srgbClr val="000000"/>
                </a:solidFill>
                <a:latin typeface="メイリオ" pitchFamily="50" charset="-128"/>
                <a:ea typeface="メイリオ" pitchFamily="50" charset="-128"/>
                <a:cs typeface="メイリオ" pitchFamily="50" charset="-128"/>
              </a:rPr>
              <a:t>毎年</a:t>
            </a:r>
            <a:r>
              <a:rPr lang="en-US" altLang="ja-JP" sz="1500" dirty="0">
                <a:solidFill>
                  <a:srgbClr val="000000"/>
                </a:solidFill>
                <a:latin typeface="メイリオ" pitchFamily="50" charset="-128"/>
                <a:ea typeface="メイリオ" pitchFamily="50" charset="-128"/>
                <a:cs typeface="メイリオ" pitchFamily="50" charset="-128"/>
              </a:rPr>
              <a:t>12</a:t>
            </a:r>
            <a:r>
              <a:rPr lang="ja-JP" altLang="en-US" sz="1500" dirty="0">
                <a:solidFill>
                  <a:srgbClr val="000000"/>
                </a:solidFill>
                <a:latin typeface="メイリオ" pitchFamily="50" charset="-128"/>
                <a:ea typeface="メイリオ" pitchFamily="50" charset="-128"/>
                <a:cs typeface="メイリオ" pitchFamily="50" charset="-128"/>
              </a:rPr>
              <a:t>月のキャンペーン期間中に集められた資金</a:t>
            </a:r>
            <a:endParaRPr lang="en-US" altLang="ja-JP" sz="1500" dirty="0">
              <a:solidFill>
                <a:srgbClr val="000000"/>
              </a:solidFill>
              <a:latin typeface="メイリオ" pitchFamily="50" charset="-128"/>
              <a:ea typeface="メイリオ" pitchFamily="50" charset="-128"/>
              <a:cs typeface="メイリオ" pitchFamily="50" charset="-128"/>
            </a:endParaRPr>
          </a:p>
        </p:txBody>
      </p:sp>
      <p:pic>
        <p:nvPicPr>
          <p:cNvPr id="3789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7575" y="3454400"/>
            <a:ext cx="28257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角丸四角形 6"/>
          <p:cNvSpPr/>
          <p:nvPr/>
        </p:nvSpPr>
        <p:spPr>
          <a:xfrm>
            <a:off x="5888038" y="4979988"/>
            <a:ext cx="3044825" cy="1498600"/>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lvl1pPr>
              <a:defRPr kumimoji="1">
                <a:solidFill>
                  <a:schemeClr val="tx1"/>
                </a:solidFill>
                <a:latin typeface="Arial" pitchFamily="34" charset="0"/>
                <a:ea typeface="ＭＳ Ｐゴシック" pitchFamily="50" charset="-128"/>
              </a:defRPr>
            </a:lvl1pPr>
            <a:lvl2pPr marL="37931725" indent="-37474525">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ja-JP" altLang="en-US" sz="2400" b="1" dirty="0">
                <a:solidFill>
                  <a:srgbClr val="F65C00"/>
                </a:solidFill>
                <a:latin typeface="メイリオ" pitchFamily="50" charset="-128"/>
                <a:ea typeface="メイリオ" pitchFamily="50" charset="-128"/>
                <a:cs typeface="メイリオ" pitchFamily="50" charset="-128"/>
              </a:rPr>
              <a:t>都道府県支部</a:t>
            </a:r>
            <a:endParaRPr lang="en-US" altLang="ja-JP" dirty="0">
              <a:latin typeface="メイリオ" pitchFamily="50" charset="-128"/>
              <a:ea typeface="メイリオ" pitchFamily="50" charset="-128"/>
              <a:cs typeface="メイリオ" pitchFamily="50" charset="-128"/>
            </a:endParaRPr>
          </a:p>
          <a:p>
            <a:pPr eaLnBrk="1" hangingPunct="1">
              <a:defRPr/>
            </a:pPr>
            <a:endParaRPr lang="en-US" altLang="ja-JP" sz="1500" dirty="0">
              <a:latin typeface="メイリオ" pitchFamily="50" charset="-128"/>
              <a:ea typeface="メイリオ" pitchFamily="50" charset="-128"/>
              <a:cs typeface="メイリオ" pitchFamily="50" charset="-128"/>
            </a:endParaRPr>
          </a:p>
          <a:p>
            <a:pPr eaLnBrk="1" hangingPunct="1">
              <a:defRPr/>
            </a:pPr>
            <a:r>
              <a:rPr lang="ja-JP" altLang="en-US" sz="1500" dirty="0">
                <a:latin typeface="メイリオ" pitchFamily="50" charset="-128"/>
                <a:ea typeface="メイリオ" pitchFamily="50" charset="-128"/>
                <a:cs typeface="メイリオ" pitchFamily="50" charset="-128"/>
              </a:rPr>
              <a:t>事業に関心を持つ都道府県支部からの資金</a:t>
            </a:r>
            <a:endParaRPr lang="en-US" altLang="ja-JP" sz="1500" b="1" dirty="0">
              <a:solidFill>
                <a:schemeClr val="accent2"/>
              </a:solidFill>
              <a:latin typeface="メイリオ" pitchFamily="50" charset="-128"/>
              <a:ea typeface="メイリオ" pitchFamily="50" charset="-128"/>
              <a:cs typeface="メイリオ" pitchFamily="50" charset="-128"/>
            </a:endParaRPr>
          </a:p>
        </p:txBody>
      </p:sp>
      <p:sp>
        <p:nvSpPr>
          <p:cNvPr id="37901" name="AutoShape 17"/>
          <p:cNvSpPr>
            <a:spLocks noChangeAspect="1" noChangeArrowheads="1" noTextEdit="1"/>
          </p:cNvSpPr>
          <p:nvPr/>
        </p:nvSpPr>
        <p:spPr bwMode="auto">
          <a:xfrm>
            <a:off x="179388" y="2944813"/>
            <a:ext cx="2062162"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7902" name="Freeform 19"/>
          <p:cNvSpPr>
            <a:spLocks/>
          </p:cNvSpPr>
          <p:nvPr/>
        </p:nvSpPr>
        <p:spPr bwMode="auto">
          <a:xfrm>
            <a:off x="185738" y="2949575"/>
            <a:ext cx="2051050" cy="2052638"/>
          </a:xfrm>
          <a:custGeom>
            <a:avLst/>
            <a:gdLst>
              <a:gd name="T0" fmla="*/ 2147483647 w 1385"/>
              <a:gd name="T1" fmla="*/ 2147483647 h 1385"/>
              <a:gd name="T2" fmla="*/ 2147483647 w 1385"/>
              <a:gd name="T3" fmla="*/ 2147483647 h 1385"/>
              <a:gd name="T4" fmla="*/ 2147483647 w 1385"/>
              <a:gd name="T5" fmla="*/ 2147483647 h 1385"/>
              <a:gd name="T6" fmla="*/ 0 w 1385"/>
              <a:gd name="T7" fmla="*/ 2147483647 h 1385"/>
              <a:gd name="T8" fmla="*/ 0 w 1385"/>
              <a:gd name="T9" fmla="*/ 2147483647 h 1385"/>
              <a:gd name="T10" fmla="*/ 2147483647 w 1385"/>
              <a:gd name="T11" fmla="*/ 0 h 1385"/>
              <a:gd name="T12" fmla="*/ 2147483647 w 1385"/>
              <a:gd name="T13" fmla="*/ 0 h 1385"/>
              <a:gd name="T14" fmla="*/ 2147483647 w 1385"/>
              <a:gd name="T15" fmla="*/ 2147483647 h 1385"/>
              <a:gd name="T16" fmla="*/ 2147483647 w 1385"/>
              <a:gd name="T17" fmla="*/ 2147483647 h 1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5" h="1385">
                <a:moveTo>
                  <a:pt x="1385" y="1232"/>
                </a:moveTo>
                <a:cubicBezTo>
                  <a:pt x="1385" y="1316"/>
                  <a:pt x="1316" y="1385"/>
                  <a:pt x="1232" y="1385"/>
                </a:cubicBezTo>
                <a:cubicBezTo>
                  <a:pt x="152" y="1385"/>
                  <a:pt x="152" y="1385"/>
                  <a:pt x="152" y="1385"/>
                </a:cubicBezTo>
                <a:cubicBezTo>
                  <a:pt x="68" y="1385"/>
                  <a:pt x="0" y="1316"/>
                  <a:pt x="0" y="1232"/>
                </a:cubicBezTo>
                <a:cubicBezTo>
                  <a:pt x="0" y="152"/>
                  <a:pt x="0" y="152"/>
                  <a:pt x="0" y="152"/>
                </a:cubicBezTo>
                <a:cubicBezTo>
                  <a:pt x="0" y="68"/>
                  <a:pt x="68" y="0"/>
                  <a:pt x="152" y="0"/>
                </a:cubicBezTo>
                <a:cubicBezTo>
                  <a:pt x="1232" y="0"/>
                  <a:pt x="1232" y="0"/>
                  <a:pt x="1232" y="0"/>
                </a:cubicBezTo>
                <a:cubicBezTo>
                  <a:pt x="1316" y="0"/>
                  <a:pt x="1385" y="68"/>
                  <a:pt x="1385" y="152"/>
                </a:cubicBezTo>
                <a:lnTo>
                  <a:pt x="1385" y="1232"/>
                </a:lnTo>
                <a:close/>
              </a:path>
            </a:pathLst>
          </a:custGeom>
          <a:solidFill>
            <a:srgbClr val="FFFFFF"/>
          </a:solidFill>
          <a:ln w="9525">
            <a:solidFill>
              <a:srgbClr val="000000"/>
            </a:solidFill>
            <a:round/>
            <a:headEnd/>
            <a:tailEnd/>
          </a:ln>
        </p:spPr>
        <p:txBody>
          <a:bodyPr/>
          <a:lstStyle/>
          <a:p>
            <a:endParaRPr lang="ja-JP" altLang="en-US"/>
          </a:p>
        </p:txBody>
      </p:sp>
      <p:sp>
        <p:nvSpPr>
          <p:cNvPr id="37903" name="Freeform 20"/>
          <p:cNvSpPr>
            <a:spLocks/>
          </p:cNvSpPr>
          <p:nvPr/>
        </p:nvSpPr>
        <p:spPr bwMode="auto">
          <a:xfrm>
            <a:off x="185738" y="2949575"/>
            <a:ext cx="2051050" cy="2052638"/>
          </a:xfrm>
          <a:custGeom>
            <a:avLst/>
            <a:gdLst>
              <a:gd name="T0" fmla="*/ 2147483647 w 1385"/>
              <a:gd name="T1" fmla="*/ 2147483647 h 1385"/>
              <a:gd name="T2" fmla="*/ 2147483647 w 1385"/>
              <a:gd name="T3" fmla="*/ 2147483647 h 1385"/>
              <a:gd name="T4" fmla="*/ 2147483647 w 1385"/>
              <a:gd name="T5" fmla="*/ 2147483647 h 1385"/>
              <a:gd name="T6" fmla="*/ 0 w 1385"/>
              <a:gd name="T7" fmla="*/ 2147483647 h 1385"/>
              <a:gd name="T8" fmla="*/ 0 w 1385"/>
              <a:gd name="T9" fmla="*/ 2147483647 h 1385"/>
              <a:gd name="T10" fmla="*/ 2147483647 w 1385"/>
              <a:gd name="T11" fmla="*/ 0 h 1385"/>
              <a:gd name="T12" fmla="*/ 2147483647 w 1385"/>
              <a:gd name="T13" fmla="*/ 0 h 1385"/>
              <a:gd name="T14" fmla="*/ 2147483647 w 1385"/>
              <a:gd name="T15" fmla="*/ 2147483647 h 1385"/>
              <a:gd name="T16" fmla="*/ 2147483647 w 1385"/>
              <a:gd name="T17" fmla="*/ 2147483647 h 1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5" h="1385">
                <a:moveTo>
                  <a:pt x="1385" y="1232"/>
                </a:moveTo>
                <a:cubicBezTo>
                  <a:pt x="1385" y="1316"/>
                  <a:pt x="1316" y="1385"/>
                  <a:pt x="1232" y="1385"/>
                </a:cubicBezTo>
                <a:cubicBezTo>
                  <a:pt x="152" y="1385"/>
                  <a:pt x="152" y="1385"/>
                  <a:pt x="152" y="1385"/>
                </a:cubicBezTo>
                <a:cubicBezTo>
                  <a:pt x="68" y="1385"/>
                  <a:pt x="0" y="1316"/>
                  <a:pt x="0" y="1232"/>
                </a:cubicBezTo>
                <a:cubicBezTo>
                  <a:pt x="0" y="152"/>
                  <a:pt x="0" y="152"/>
                  <a:pt x="0" y="152"/>
                </a:cubicBezTo>
                <a:cubicBezTo>
                  <a:pt x="0" y="68"/>
                  <a:pt x="68" y="0"/>
                  <a:pt x="152" y="0"/>
                </a:cubicBezTo>
                <a:cubicBezTo>
                  <a:pt x="1232" y="0"/>
                  <a:pt x="1232" y="0"/>
                  <a:pt x="1232" y="0"/>
                </a:cubicBezTo>
                <a:cubicBezTo>
                  <a:pt x="1316" y="0"/>
                  <a:pt x="1385" y="68"/>
                  <a:pt x="1385" y="152"/>
                </a:cubicBezTo>
                <a:lnTo>
                  <a:pt x="1385" y="1232"/>
                </a:lnTo>
                <a:close/>
              </a:path>
            </a:pathLst>
          </a:custGeom>
          <a:noFill/>
          <a:ln w="38100" cap="flat">
            <a:solidFill>
              <a:srgbClr val="B62D3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904" name="Freeform 21"/>
          <p:cNvSpPr>
            <a:spLocks noEditPoints="1"/>
          </p:cNvSpPr>
          <p:nvPr/>
        </p:nvSpPr>
        <p:spPr bwMode="auto">
          <a:xfrm>
            <a:off x="468313" y="3073400"/>
            <a:ext cx="187325" cy="179388"/>
          </a:xfrm>
          <a:custGeom>
            <a:avLst/>
            <a:gdLst>
              <a:gd name="T0" fmla="*/ 2147483647 w 127"/>
              <a:gd name="T1" fmla="*/ 2147483647 h 121"/>
              <a:gd name="T2" fmla="*/ 2147483647 w 127"/>
              <a:gd name="T3" fmla="*/ 2147483647 h 121"/>
              <a:gd name="T4" fmla="*/ 2147483647 w 127"/>
              <a:gd name="T5" fmla="*/ 2147483647 h 121"/>
              <a:gd name="T6" fmla="*/ 2147483647 w 127"/>
              <a:gd name="T7" fmla="*/ 2147483647 h 121"/>
              <a:gd name="T8" fmla="*/ 2147483647 w 127"/>
              <a:gd name="T9" fmla="*/ 2147483647 h 121"/>
              <a:gd name="T10" fmla="*/ 2147483647 w 127"/>
              <a:gd name="T11" fmla="*/ 2147483647 h 121"/>
              <a:gd name="T12" fmla="*/ 2147483647 w 127"/>
              <a:gd name="T13" fmla="*/ 2147483647 h 121"/>
              <a:gd name="T14" fmla="*/ 2147483647 w 127"/>
              <a:gd name="T15" fmla="*/ 2147483647 h 121"/>
              <a:gd name="T16" fmla="*/ 2147483647 w 127"/>
              <a:gd name="T17" fmla="*/ 2147483647 h 121"/>
              <a:gd name="T18" fmla="*/ 2147483647 w 127"/>
              <a:gd name="T19" fmla="*/ 2147483647 h 121"/>
              <a:gd name="T20" fmla="*/ 2147483647 w 127"/>
              <a:gd name="T21" fmla="*/ 2147483647 h 121"/>
              <a:gd name="T22" fmla="*/ 2147483647 w 127"/>
              <a:gd name="T23" fmla="*/ 2147483647 h 121"/>
              <a:gd name="T24" fmla="*/ 2147483647 w 127"/>
              <a:gd name="T25" fmla="*/ 2147483647 h 121"/>
              <a:gd name="T26" fmla="*/ 0 w 127"/>
              <a:gd name="T27" fmla="*/ 2147483647 h 121"/>
              <a:gd name="T28" fmla="*/ 2147483647 w 127"/>
              <a:gd name="T29" fmla="*/ 2147483647 h 121"/>
              <a:gd name="T30" fmla="*/ 2147483647 w 127"/>
              <a:gd name="T31" fmla="*/ 2147483647 h 121"/>
              <a:gd name="T32" fmla="*/ 2147483647 w 127"/>
              <a:gd name="T33" fmla="*/ 2147483647 h 121"/>
              <a:gd name="T34" fmla="*/ 2147483647 w 127"/>
              <a:gd name="T35" fmla="*/ 2147483647 h 121"/>
              <a:gd name="T36" fmla="*/ 2147483647 w 127"/>
              <a:gd name="T37" fmla="*/ 2147483647 h 121"/>
              <a:gd name="T38" fmla="*/ 2147483647 w 127"/>
              <a:gd name="T39" fmla="*/ 2147483647 h 121"/>
              <a:gd name="T40" fmla="*/ 2147483647 w 127"/>
              <a:gd name="T41" fmla="*/ 2147483647 h 121"/>
              <a:gd name="T42" fmla="*/ 2147483647 w 127"/>
              <a:gd name="T43" fmla="*/ 2147483647 h 121"/>
              <a:gd name="T44" fmla="*/ 2147483647 w 127"/>
              <a:gd name="T45" fmla="*/ 2147483647 h 121"/>
              <a:gd name="T46" fmla="*/ 2147483647 w 127"/>
              <a:gd name="T47" fmla="*/ 2147483647 h 121"/>
              <a:gd name="T48" fmla="*/ 2147483647 w 127"/>
              <a:gd name="T49" fmla="*/ 2147483647 h 121"/>
              <a:gd name="T50" fmla="*/ 2147483647 w 127"/>
              <a:gd name="T51" fmla="*/ 2147483647 h 121"/>
              <a:gd name="T52" fmla="*/ 2147483647 w 127"/>
              <a:gd name="T53" fmla="*/ 2147483647 h 121"/>
              <a:gd name="T54" fmla="*/ 2147483647 w 127"/>
              <a:gd name="T55" fmla="*/ 2147483647 h 121"/>
              <a:gd name="T56" fmla="*/ 2147483647 w 127"/>
              <a:gd name="T57" fmla="*/ 2147483647 h 121"/>
              <a:gd name="T58" fmla="*/ 2147483647 w 127"/>
              <a:gd name="T59" fmla="*/ 2147483647 h 121"/>
              <a:gd name="T60" fmla="*/ 2147483647 w 127"/>
              <a:gd name="T61" fmla="*/ 2147483647 h 121"/>
              <a:gd name="T62" fmla="*/ 2147483647 w 127"/>
              <a:gd name="T63" fmla="*/ 2147483647 h 121"/>
              <a:gd name="T64" fmla="*/ 2147483647 w 127"/>
              <a:gd name="T65" fmla="*/ 0 h 121"/>
              <a:gd name="T66" fmla="*/ 2147483647 w 127"/>
              <a:gd name="T67" fmla="*/ 2147483647 h 121"/>
              <a:gd name="T68" fmla="*/ 2147483647 w 127"/>
              <a:gd name="T69" fmla="*/ 2147483647 h 121"/>
              <a:gd name="T70" fmla="*/ 2147483647 w 127"/>
              <a:gd name="T71" fmla="*/ 2147483647 h 121"/>
              <a:gd name="T72" fmla="*/ 2147483647 w 127"/>
              <a:gd name="T73" fmla="*/ 2147483647 h 121"/>
              <a:gd name="T74" fmla="*/ 2147483647 w 127"/>
              <a:gd name="T75" fmla="*/ 2147483647 h 121"/>
              <a:gd name="T76" fmla="*/ 2147483647 w 127"/>
              <a:gd name="T77" fmla="*/ 2147483647 h 121"/>
              <a:gd name="T78" fmla="*/ 2147483647 w 127"/>
              <a:gd name="T79" fmla="*/ 2147483647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7" h="121">
                <a:moveTo>
                  <a:pt x="77" y="25"/>
                </a:moveTo>
                <a:cubicBezTo>
                  <a:pt x="73" y="31"/>
                  <a:pt x="70" y="35"/>
                  <a:pt x="65" y="39"/>
                </a:cubicBezTo>
                <a:cubicBezTo>
                  <a:pt x="59" y="32"/>
                  <a:pt x="57" y="28"/>
                  <a:pt x="54" y="25"/>
                </a:cubicBezTo>
                <a:cubicBezTo>
                  <a:pt x="77" y="25"/>
                  <a:pt x="77" y="25"/>
                  <a:pt x="77" y="25"/>
                </a:cubicBezTo>
                <a:moveTo>
                  <a:pt x="46" y="72"/>
                </a:moveTo>
                <a:cubicBezTo>
                  <a:pt x="46" y="71"/>
                  <a:pt x="46" y="71"/>
                  <a:pt x="46" y="71"/>
                </a:cubicBezTo>
                <a:cubicBezTo>
                  <a:pt x="56" y="66"/>
                  <a:pt x="60" y="63"/>
                  <a:pt x="65" y="60"/>
                </a:cubicBezTo>
                <a:cubicBezTo>
                  <a:pt x="72" y="65"/>
                  <a:pt x="77" y="68"/>
                  <a:pt x="83" y="71"/>
                </a:cubicBezTo>
                <a:cubicBezTo>
                  <a:pt x="83" y="72"/>
                  <a:pt x="83" y="72"/>
                  <a:pt x="83" y="72"/>
                </a:cubicBezTo>
                <a:lnTo>
                  <a:pt x="46" y="72"/>
                </a:lnTo>
                <a:close/>
                <a:moveTo>
                  <a:pt x="19" y="54"/>
                </a:moveTo>
                <a:cubicBezTo>
                  <a:pt x="29" y="46"/>
                  <a:pt x="34" y="41"/>
                  <a:pt x="41" y="33"/>
                </a:cubicBezTo>
                <a:cubicBezTo>
                  <a:pt x="46" y="40"/>
                  <a:pt x="49" y="44"/>
                  <a:pt x="54" y="50"/>
                </a:cubicBezTo>
                <a:cubicBezTo>
                  <a:pt x="36" y="63"/>
                  <a:pt x="20" y="68"/>
                  <a:pt x="0" y="74"/>
                </a:cubicBezTo>
                <a:cubicBezTo>
                  <a:pt x="11" y="86"/>
                  <a:pt x="11" y="86"/>
                  <a:pt x="11" y="86"/>
                </a:cubicBezTo>
                <a:cubicBezTo>
                  <a:pt x="20" y="83"/>
                  <a:pt x="24" y="81"/>
                  <a:pt x="29" y="79"/>
                </a:cubicBezTo>
                <a:cubicBezTo>
                  <a:pt x="29" y="121"/>
                  <a:pt x="29" y="121"/>
                  <a:pt x="29" y="121"/>
                </a:cubicBezTo>
                <a:cubicBezTo>
                  <a:pt x="45" y="121"/>
                  <a:pt x="45" y="121"/>
                  <a:pt x="45" y="121"/>
                </a:cubicBezTo>
                <a:cubicBezTo>
                  <a:pt x="45" y="117"/>
                  <a:pt x="45" y="117"/>
                  <a:pt x="45" y="117"/>
                </a:cubicBezTo>
                <a:cubicBezTo>
                  <a:pt x="86" y="117"/>
                  <a:pt x="86" y="117"/>
                  <a:pt x="86" y="117"/>
                </a:cubicBezTo>
                <a:cubicBezTo>
                  <a:pt x="86" y="121"/>
                  <a:pt x="86" y="121"/>
                  <a:pt x="86" y="121"/>
                </a:cubicBezTo>
                <a:cubicBezTo>
                  <a:pt x="103" y="121"/>
                  <a:pt x="103" y="121"/>
                  <a:pt x="103" y="121"/>
                </a:cubicBezTo>
                <a:cubicBezTo>
                  <a:pt x="103" y="80"/>
                  <a:pt x="103" y="80"/>
                  <a:pt x="103" y="80"/>
                </a:cubicBezTo>
                <a:cubicBezTo>
                  <a:pt x="110" y="82"/>
                  <a:pt x="114" y="83"/>
                  <a:pt x="119" y="84"/>
                </a:cubicBezTo>
                <a:cubicBezTo>
                  <a:pt x="127" y="69"/>
                  <a:pt x="127" y="69"/>
                  <a:pt x="127" y="69"/>
                </a:cubicBezTo>
                <a:cubicBezTo>
                  <a:pt x="105" y="65"/>
                  <a:pt x="92" y="60"/>
                  <a:pt x="77" y="49"/>
                </a:cubicBezTo>
                <a:cubicBezTo>
                  <a:pt x="89" y="37"/>
                  <a:pt x="96" y="28"/>
                  <a:pt x="104" y="16"/>
                </a:cubicBezTo>
                <a:cubicBezTo>
                  <a:pt x="94" y="10"/>
                  <a:pt x="94" y="10"/>
                  <a:pt x="94" y="10"/>
                </a:cubicBezTo>
                <a:cubicBezTo>
                  <a:pt x="93" y="11"/>
                  <a:pt x="91" y="11"/>
                  <a:pt x="90" y="12"/>
                </a:cubicBezTo>
                <a:cubicBezTo>
                  <a:pt x="56" y="12"/>
                  <a:pt x="56" y="12"/>
                  <a:pt x="56" y="12"/>
                </a:cubicBezTo>
                <a:cubicBezTo>
                  <a:pt x="57" y="11"/>
                  <a:pt x="58" y="9"/>
                  <a:pt x="59" y="8"/>
                </a:cubicBezTo>
                <a:cubicBezTo>
                  <a:pt x="61" y="7"/>
                  <a:pt x="64" y="6"/>
                  <a:pt x="64" y="5"/>
                </a:cubicBezTo>
                <a:cubicBezTo>
                  <a:pt x="64" y="3"/>
                  <a:pt x="62" y="3"/>
                  <a:pt x="46" y="0"/>
                </a:cubicBezTo>
                <a:cubicBezTo>
                  <a:pt x="29" y="29"/>
                  <a:pt x="14" y="39"/>
                  <a:pt x="6" y="44"/>
                </a:cubicBezTo>
                <a:lnTo>
                  <a:pt x="19" y="54"/>
                </a:lnTo>
                <a:close/>
                <a:moveTo>
                  <a:pt x="45" y="85"/>
                </a:moveTo>
                <a:cubicBezTo>
                  <a:pt x="86" y="85"/>
                  <a:pt x="86" y="85"/>
                  <a:pt x="86" y="85"/>
                </a:cubicBezTo>
                <a:cubicBezTo>
                  <a:pt x="86" y="104"/>
                  <a:pt x="86" y="104"/>
                  <a:pt x="86" y="104"/>
                </a:cubicBezTo>
                <a:cubicBezTo>
                  <a:pt x="45" y="104"/>
                  <a:pt x="45" y="104"/>
                  <a:pt x="45" y="104"/>
                </a:cubicBezTo>
                <a:lnTo>
                  <a:pt x="45" y="85"/>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5" name="Freeform 22"/>
          <p:cNvSpPr>
            <a:spLocks noEditPoints="1"/>
          </p:cNvSpPr>
          <p:nvPr/>
        </p:nvSpPr>
        <p:spPr bwMode="auto">
          <a:xfrm>
            <a:off x="682625" y="3081338"/>
            <a:ext cx="169863" cy="169862"/>
          </a:xfrm>
          <a:custGeom>
            <a:avLst/>
            <a:gdLst>
              <a:gd name="T0" fmla="*/ 2147483647 w 114"/>
              <a:gd name="T1" fmla="*/ 2147483647 h 115"/>
              <a:gd name="T2" fmla="*/ 2147483647 w 114"/>
              <a:gd name="T3" fmla="*/ 2147483647 h 115"/>
              <a:gd name="T4" fmla="*/ 2147483647 w 114"/>
              <a:gd name="T5" fmla="*/ 2147483647 h 115"/>
              <a:gd name="T6" fmla="*/ 2147483647 w 114"/>
              <a:gd name="T7" fmla="*/ 2147483647 h 115"/>
              <a:gd name="T8" fmla="*/ 2147483647 w 114"/>
              <a:gd name="T9" fmla="*/ 2147483647 h 115"/>
              <a:gd name="T10" fmla="*/ 2147483647 w 114"/>
              <a:gd name="T11" fmla="*/ 2147483647 h 115"/>
              <a:gd name="T12" fmla="*/ 2147483647 w 114"/>
              <a:gd name="T13" fmla="*/ 2147483647 h 115"/>
              <a:gd name="T14" fmla="*/ 2147483647 w 114"/>
              <a:gd name="T15" fmla="*/ 2147483647 h 115"/>
              <a:gd name="T16" fmla="*/ 2147483647 w 114"/>
              <a:gd name="T17" fmla="*/ 2147483647 h 115"/>
              <a:gd name="T18" fmla="*/ 2147483647 w 114"/>
              <a:gd name="T19" fmla="*/ 2147483647 h 115"/>
              <a:gd name="T20" fmla="*/ 2147483647 w 114"/>
              <a:gd name="T21" fmla="*/ 2147483647 h 115"/>
              <a:gd name="T22" fmla="*/ 2147483647 w 114"/>
              <a:gd name="T23" fmla="*/ 2147483647 h 115"/>
              <a:gd name="T24" fmla="*/ 2147483647 w 114"/>
              <a:gd name="T25" fmla="*/ 2147483647 h 115"/>
              <a:gd name="T26" fmla="*/ 2147483647 w 114"/>
              <a:gd name="T27" fmla="*/ 2147483647 h 115"/>
              <a:gd name="T28" fmla="*/ 2147483647 w 114"/>
              <a:gd name="T29" fmla="*/ 2147483647 h 115"/>
              <a:gd name="T30" fmla="*/ 2147483647 w 114"/>
              <a:gd name="T31" fmla="*/ 2147483647 h 115"/>
              <a:gd name="T32" fmla="*/ 2147483647 w 114"/>
              <a:gd name="T33" fmla="*/ 2147483647 h 115"/>
              <a:gd name="T34" fmla="*/ 2147483647 w 114"/>
              <a:gd name="T35" fmla="*/ 2147483647 h 115"/>
              <a:gd name="T36" fmla="*/ 2147483647 w 114"/>
              <a:gd name="T37" fmla="*/ 2147483647 h 115"/>
              <a:gd name="T38" fmla="*/ 2147483647 w 114"/>
              <a:gd name="T39" fmla="*/ 2147483647 h 115"/>
              <a:gd name="T40" fmla="*/ 2147483647 w 114"/>
              <a:gd name="T41" fmla="*/ 2147483647 h 115"/>
              <a:gd name="T42" fmla="*/ 2147483647 w 114"/>
              <a:gd name="T43" fmla="*/ 2147483647 h 115"/>
              <a:gd name="T44" fmla="*/ 2147483647 w 114"/>
              <a:gd name="T45" fmla="*/ 2147483647 h 115"/>
              <a:gd name="T46" fmla="*/ 2147483647 w 114"/>
              <a:gd name="T47" fmla="*/ 2147483647 h 115"/>
              <a:gd name="T48" fmla="*/ 2147483647 w 114"/>
              <a:gd name="T49" fmla="*/ 2147483647 h 115"/>
              <a:gd name="T50" fmla="*/ 2147483647 w 114"/>
              <a:gd name="T51" fmla="*/ 2147483647 h 115"/>
              <a:gd name="T52" fmla="*/ 2147483647 w 114"/>
              <a:gd name="T53" fmla="*/ 2147483647 h 115"/>
              <a:gd name="T54" fmla="*/ 2147483647 w 114"/>
              <a:gd name="T55" fmla="*/ 2147483647 h 115"/>
              <a:gd name="T56" fmla="*/ 2147483647 w 114"/>
              <a:gd name="T57" fmla="*/ 2147483647 h 115"/>
              <a:gd name="T58" fmla="*/ 2147483647 w 114"/>
              <a:gd name="T59" fmla="*/ 2147483647 h 115"/>
              <a:gd name="T60" fmla="*/ 2147483647 w 114"/>
              <a:gd name="T61" fmla="*/ 2147483647 h 115"/>
              <a:gd name="T62" fmla="*/ 2147483647 w 114"/>
              <a:gd name="T63" fmla="*/ 2147483647 h 115"/>
              <a:gd name="T64" fmla="*/ 2147483647 w 114"/>
              <a:gd name="T65" fmla="*/ 2147483647 h 115"/>
              <a:gd name="T66" fmla="*/ 2147483647 w 114"/>
              <a:gd name="T67" fmla="*/ 2147483647 h 115"/>
              <a:gd name="T68" fmla="*/ 2147483647 w 114"/>
              <a:gd name="T69" fmla="*/ 2147483647 h 115"/>
              <a:gd name="T70" fmla="*/ 2147483647 w 114"/>
              <a:gd name="T71" fmla="*/ 0 h 115"/>
              <a:gd name="T72" fmla="*/ 0 w 114"/>
              <a:gd name="T73" fmla="*/ 0 h 115"/>
              <a:gd name="T74" fmla="*/ 0 w 114"/>
              <a:gd name="T75" fmla="*/ 2147483647 h 115"/>
              <a:gd name="T76" fmla="*/ 2147483647 w 114"/>
              <a:gd name="T77" fmla="*/ 2147483647 h 115"/>
              <a:gd name="T78" fmla="*/ 2147483647 w 114"/>
              <a:gd name="T79" fmla="*/ 2147483647 h 115"/>
              <a:gd name="T80" fmla="*/ 2147483647 w 114"/>
              <a:gd name="T81" fmla="*/ 2147483647 h 115"/>
              <a:gd name="T82" fmla="*/ 2147483647 w 114"/>
              <a:gd name="T83" fmla="*/ 2147483647 h 115"/>
              <a:gd name="T84" fmla="*/ 2147483647 w 114"/>
              <a:gd name="T85" fmla="*/ 2147483647 h 115"/>
              <a:gd name="T86" fmla="*/ 2147483647 w 114"/>
              <a:gd name="T87" fmla="*/ 2147483647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4" h="115">
                <a:moveTo>
                  <a:pt x="65" y="58"/>
                </a:moveTo>
                <a:cubicBezTo>
                  <a:pt x="76" y="58"/>
                  <a:pt x="76" y="58"/>
                  <a:pt x="76" y="58"/>
                </a:cubicBezTo>
                <a:cubicBezTo>
                  <a:pt x="76" y="58"/>
                  <a:pt x="76" y="58"/>
                  <a:pt x="76" y="58"/>
                </a:cubicBezTo>
                <a:cubicBezTo>
                  <a:pt x="68" y="64"/>
                  <a:pt x="68" y="64"/>
                  <a:pt x="68" y="64"/>
                </a:cubicBezTo>
                <a:cubicBezTo>
                  <a:pt x="71" y="68"/>
                  <a:pt x="74" y="73"/>
                  <a:pt x="75" y="76"/>
                </a:cubicBezTo>
                <a:cubicBezTo>
                  <a:pt x="65" y="76"/>
                  <a:pt x="65" y="76"/>
                  <a:pt x="65" y="76"/>
                </a:cubicBezTo>
                <a:cubicBezTo>
                  <a:pt x="65" y="58"/>
                  <a:pt x="65" y="58"/>
                  <a:pt x="65" y="58"/>
                </a:cubicBezTo>
                <a:moveTo>
                  <a:pt x="88" y="72"/>
                </a:moveTo>
                <a:cubicBezTo>
                  <a:pt x="85" y="67"/>
                  <a:pt x="81" y="61"/>
                  <a:pt x="79" y="58"/>
                </a:cubicBezTo>
                <a:cubicBezTo>
                  <a:pt x="88" y="58"/>
                  <a:pt x="88" y="58"/>
                  <a:pt x="88" y="58"/>
                </a:cubicBezTo>
                <a:cubicBezTo>
                  <a:pt x="88" y="46"/>
                  <a:pt x="88" y="46"/>
                  <a:pt x="88" y="46"/>
                </a:cubicBezTo>
                <a:cubicBezTo>
                  <a:pt x="65" y="46"/>
                  <a:pt x="65" y="46"/>
                  <a:pt x="65" y="46"/>
                </a:cubicBezTo>
                <a:cubicBezTo>
                  <a:pt x="65" y="33"/>
                  <a:pt x="65" y="33"/>
                  <a:pt x="65" y="33"/>
                </a:cubicBezTo>
                <a:cubicBezTo>
                  <a:pt x="92" y="33"/>
                  <a:pt x="92" y="33"/>
                  <a:pt x="92" y="33"/>
                </a:cubicBezTo>
                <a:cubicBezTo>
                  <a:pt x="92" y="22"/>
                  <a:pt x="92" y="22"/>
                  <a:pt x="92" y="22"/>
                </a:cubicBezTo>
                <a:cubicBezTo>
                  <a:pt x="23" y="22"/>
                  <a:pt x="23" y="22"/>
                  <a:pt x="23" y="22"/>
                </a:cubicBezTo>
                <a:cubicBezTo>
                  <a:pt x="23" y="33"/>
                  <a:pt x="23" y="33"/>
                  <a:pt x="23" y="33"/>
                </a:cubicBezTo>
                <a:cubicBezTo>
                  <a:pt x="49" y="33"/>
                  <a:pt x="49" y="33"/>
                  <a:pt x="49" y="33"/>
                </a:cubicBezTo>
                <a:cubicBezTo>
                  <a:pt x="49" y="46"/>
                  <a:pt x="49" y="46"/>
                  <a:pt x="49" y="46"/>
                </a:cubicBezTo>
                <a:cubicBezTo>
                  <a:pt x="28" y="46"/>
                  <a:pt x="28" y="46"/>
                  <a:pt x="28" y="46"/>
                </a:cubicBezTo>
                <a:cubicBezTo>
                  <a:pt x="28" y="58"/>
                  <a:pt x="28" y="58"/>
                  <a:pt x="28" y="58"/>
                </a:cubicBezTo>
                <a:cubicBezTo>
                  <a:pt x="49" y="58"/>
                  <a:pt x="49" y="58"/>
                  <a:pt x="49" y="58"/>
                </a:cubicBezTo>
                <a:cubicBezTo>
                  <a:pt x="49" y="76"/>
                  <a:pt x="49" y="76"/>
                  <a:pt x="49" y="76"/>
                </a:cubicBezTo>
                <a:cubicBezTo>
                  <a:pt x="20" y="76"/>
                  <a:pt x="20" y="76"/>
                  <a:pt x="20" y="76"/>
                </a:cubicBezTo>
                <a:cubicBezTo>
                  <a:pt x="20" y="87"/>
                  <a:pt x="20" y="87"/>
                  <a:pt x="20" y="87"/>
                </a:cubicBezTo>
                <a:cubicBezTo>
                  <a:pt x="92" y="87"/>
                  <a:pt x="92" y="87"/>
                  <a:pt x="92" y="87"/>
                </a:cubicBezTo>
                <a:cubicBezTo>
                  <a:pt x="92" y="76"/>
                  <a:pt x="92" y="76"/>
                  <a:pt x="92" y="76"/>
                </a:cubicBezTo>
                <a:cubicBezTo>
                  <a:pt x="81" y="76"/>
                  <a:pt x="81" y="76"/>
                  <a:pt x="81" y="76"/>
                </a:cubicBezTo>
                <a:cubicBezTo>
                  <a:pt x="81" y="75"/>
                  <a:pt x="81" y="75"/>
                  <a:pt x="81" y="75"/>
                </a:cubicBezTo>
                <a:lnTo>
                  <a:pt x="88" y="72"/>
                </a:lnTo>
                <a:close/>
                <a:moveTo>
                  <a:pt x="15" y="115"/>
                </a:moveTo>
                <a:cubicBezTo>
                  <a:pt x="15" y="109"/>
                  <a:pt x="15" y="109"/>
                  <a:pt x="15" y="109"/>
                </a:cubicBezTo>
                <a:cubicBezTo>
                  <a:pt x="99" y="109"/>
                  <a:pt x="99" y="109"/>
                  <a:pt x="99" y="109"/>
                </a:cubicBezTo>
                <a:cubicBezTo>
                  <a:pt x="99" y="114"/>
                  <a:pt x="99" y="114"/>
                  <a:pt x="99" y="114"/>
                </a:cubicBezTo>
                <a:cubicBezTo>
                  <a:pt x="114" y="114"/>
                  <a:pt x="114" y="114"/>
                  <a:pt x="114" y="114"/>
                </a:cubicBezTo>
                <a:cubicBezTo>
                  <a:pt x="114" y="0"/>
                  <a:pt x="114" y="0"/>
                  <a:pt x="114" y="0"/>
                </a:cubicBezTo>
                <a:cubicBezTo>
                  <a:pt x="0" y="0"/>
                  <a:pt x="0" y="0"/>
                  <a:pt x="0" y="0"/>
                </a:cubicBezTo>
                <a:cubicBezTo>
                  <a:pt x="0" y="115"/>
                  <a:pt x="0" y="115"/>
                  <a:pt x="0" y="115"/>
                </a:cubicBezTo>
                <a:lnTo>
                  <a:pt x="15" y="115"/>
                </a:lnTo>
                <a:close/>
                <a:moveTo>
                  <a:pt x="15" y="14"/>
                </a:moveTo>
                <a:cubicBezTo>
                  <a:pt x="99" y="14"/>
                  <a:pt x="99" y="14"/>
                  <a:pt x="99" y="14"/>
                </a:cubicBezTo>
                <a:cubicBezTo>
                  <a:pt x="99" y="96"/>
                  <a:pt x="99" y="96"/>
                  <a:pt x="99" y="96"/>
                </a:cubicBezTo>
                <a:cubicBezTo>
                  <a:pt x="15" y="96"/>
                  <a:pt x="15" y="96"/>
                  <a:pt x="15" y="96"/>
                </a:cubicBezTo>
                <a:lnTo>
                  <a:pt x="15" y="1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6" name="Freeform 23"/>
          <p:cNvSpPr>
            <a:spLocks noEditPoints="1"/>
          </p:cNvSpPr>
          <p:nvPr/>
        </p:nvSpPr>
        <p:spPr bwMode="auto">
          <a:xfrm>
            <a:off x="884238" y="3089275"/>
            <a:ext cx="168275" cy="155575"/>
          </a:xfrm>
          <a:custGeom>
            <a:avLst/>
            <a:gdLst>
              <a:gd name="T0" fmla="*/ 2147483647 w 113"/>
              <a:gd name="T1" fmla="*/ 2147483647 h 105"/>
              <a:gd name="T2" fmla="*/ 2147483647 w 113"/>
              <a:gd name="T3" fmla="*/ 2147483647 h 105"/>
              <a:gd name="T4" fmla="*/ 2147483647 w 113"/>
              <a:gd name="T5" fmla="*/ 0 h 105"/>
              <a:gd name="T6" fmla="*/ 0 w 113"/>
              <a:gd name="T7" fmla="*/ 2147483647 h 105"/>
              <a:gd name="T8" fmla="*/ 2147483647 w 113"/>
              <a:gd name="T9" fmla="*/ 2147483647 h 105"/>
              <a:gd name="T10" fmla="*/ 2147483647 w 113"/>
              <a:gd name="T11" fmla="*/ 2147483647 h 105"/>
              <a:gd name="T12" fmla="*/ 2147483647 w 113"/>
              <a:gd name="T13" fmla="*/ 2147483647 h 105"/>
              <a:gd name="T14" fmla="*/ 2147483647 w 113"/>
              <a:gd name="T15" fmla="*/ 2147483647 h 105"/>
              <a:gd name="T16" fmla="*/ 2147483647 w 113"/>
              <a:gd name="T17" fmla="*/ 2147483647 h 105"/>
              <a:gd name="T18" fmla="*/ 2147483647 w 113"/>
              <a:gd name="T19" fmla="*/ 2147483647 h 105"/>
              <a:gd name="T20" fmla="*/ 2147483647 w 113"/>
              <a:gd name="T21" fmla="*/ 2147483647 h 105"/>
              <a:gd name="T22" fmla="*/ 2147483647 w 113"/>
              <a:gd name="T23" fmla="*/ 2147483647 h 105"/>
              <a:gd name="T24" fmla="*/ 2147483647 w 113"/>
              <a:gd name="T25" fmla="*/ 2147483647 h 105"/>
              <a:gd name="T26" fmla="*/ 2147483647 w 113"/>
              <a:gd name="T27" fmla="*/ 2147483647 h 105"/>
              <a:gd name="T28" fmla="*/ 2147483647 w 113"/>
              <a:gd name="T29" fmla="*/ 2147483647 h 105"/>
              <a:gd name="T30" fmla="*/ 2147483647 w 113"/>
              <a:gd name="T31" fmla="*/ 2147483647 h 1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3" h="105">
                <a:moveTo>
                  <a:pt x="72" y="105"/>
                </a:moveTo>
                <a:cubicBezTo>
                  <a:pt x="82" y="100"/>
                  <a:pt x="113" y="87"/>
                  <a:pt x="113" y="51"/>
                </a:cubicBezTo>
                <a:cubicBezTo>
                  <a:pt x="113" y="21"/>
                  <a:pt x="91" y="0"/>
                  <a:pt x="61" y="0"/>
                </a:cubicBezTo>
                <a:cubicBezTo>
                  <a:pt x="25" y="0"/>
                  <a:pt x="0" y="29"/>
                  <a:pt x="0" y="59"/>
                </a:cubicBezTo>
                <a:cubicBezTo>
                  <a:pt x="0" y="84"/>
                  <a:pt x="23" y="96"/>
                  <a:pt x="28" y="96"/>
                </a:cubicBezTo>
                <a:cubicBezTo>
                  <a:pt x="33" y="96"/>
                  <a:pt x="37" y="92"/>
                  <a:pt x="41" y="85"/>
                </a:cubicBezTo>
                <a:cubicBezTo>
                  <a:pt x="56" y="61"/>
                  <a:pt x="61" y="28"/>
                  <a:pt x="63" y="15"/>
                </a:cubicBezTo>
                <a:cubicBezTo>
                  <a:pt x="93" y="17"/>
                  <a:pt x="96" y="40"/>
                  <a:pt x="96" y="48"/>
                </a:cubicBezTo>
                <a:cubicBezTo>
                  <a:pt x="96" y="61"/>
                  <a:pt x="91" y="73"/>
                  <a:pt x="81" y="81"/>
                </a:cubicBezTo>
                <a:cubicBezTo>
                  <a:pt x="76" y="85"/>
                  <a:pt x="72" y="87"/>
                  <a:pt x="61" y="90"/>
                </a:cubicBezTo>
                <a:cubicBezTo>
                  <a:pt x="72" y="105"/>
                  <a:pt x="72" y="105"/>
                  <a:pt x="72" y="105"/>
                </a:cubicBezTo>
                <a:moveTo>
                  <a:pt x="46" y="17"/>
                </a:moveTo>
                <a:cubicBezTo>
                  <a:pt x="41" y="50"/>
                  <a:pt x="30" y="75"/>
                  <a:pt x="24" y="75"/>
                </a:cubicBezTo>
                <a:cubicBezTo>
                  <a:pt x="22" y="75"/>
                  <a:pt x="16" y="68"/>
                  <a:pt x="16" y="58"/>
                </a:cubicBezTo>
                <a:cubicBezTo>
                  <a:pt x="16" y="46"/>
                  <a:pt x="22" y="34"/>
                  <a:pt x="31" y="26"/>
                </a:cubicBezTo>
                <a:cubicBezTo>
                  <a:pt x="35" y="22"/>
                  <a:pt x="38" y="20"/>
                  <a:pt x="46" y="17"/>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7" name="Freeform 24"/>
          <p:cNvSpPr>
            <a:spLocks noEditPoints="1"/>
          </p:cNvSpPr>
          <p:nvPr/>
        </p:nvSpPr>
        <p:spPr bwMode="auto">
          <a:xfrm>
            <a:off x="1079500" y="3073400"/>
            <a:ext cx="179388" cy="180975"/>
          </a:xfrm>
          <a:custGeom>
            <a:avLst/>
            <a:gdLst>
              <a:gd name="T0" fmla="*/ 2147483647 w 121"/>
              <a:gd name="T1" fmla="*/ 2147483647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0 w 121"/>
              <a:gd name="T11" fmla="*/ 2147483647 h 122"/>
              <a:gd name="T12" fmla="*/ 2147483647 w 121"/>
              <a:gd name="T13" fmla="*/ 2147483647 h 122"/>
              <a:gd name="T14" fmla="*/ 2147483647 w 121"/>
              <a:gd name="T15" fmla="*/ 2147483647 h 122"/>
              <a:gd name="T16" fmla="*/ 2147483647 w 121"/>
              <a:gd name="T17" fmla="*/ 2147483647 h 122"/>
              <a:gd name="T18" fmla="*/ 2147483647 w 121"/>
              <a:gd name="T19" fmla="*/ 2147483647 h 122"/>
              <a:gd name="T20" fmla="*/ 2147483647 w 121"/>
              <a:gd name="T21" fmla="*/ 2147483647 h 122"/>
              <a:gd name="T22" fmla="*/ 0 w 121"/>
              <a:gd name="T23" fmla="*/ 2147483647 h 122"/>
              <a:gd name="T24" fmla="*/ 2147483647 w 121"/>
              <a:gd name="T25" fmla="*/ 0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2147483647 h 122"/>
              <a:gd name="T64" fmla="*/ 2147483647 w 121"/>
              <a:gd name="T65" fmla="*/ 2147483647 h 122"/>
              <a:gd name="T66" fmla="*/ 2147483647 w 121"/>
              <a:gd name="T67" fmla="*/ 2147483647 h 122"/>
              <a:gd name="T68" fmla="*/ 2147483647 w 121"/>
              <a:gd name="T69" fmla="*/ 2147483647 h 122"/>
              <a:gd name="T70" fmla="*/ 0 w 121"/>
              <a:gd name="T71" fmla="*/ 2147483647 h 122"/>
              <a:gd name="T72" fmla="*/ 0 w 121"/>
              <a:gd name="T73" fmla="*/ 2147483647 h 122"/>
              <a:gd name="T74" fmla="*/ 2147483647 w 121"/>
              <a:gd name="T75" fmla="*/ 2147483647 h 122"/>
              <a:gd name="T76" fmla="*/ 2147483647 w 121"/>
              <a:gd name="T77" fmla="*/ 2147483647 h 122"/>
              <a:gd name="T78" fmla="*/ 2147483647 w 121"/>
              <a:gd name="T79" fmla="*/ 2147483647 h 122"/>
              <a:gd name="T80" fmla="*/ 2147483647 w 121"/>
              <a:gd name="T81" fmla="*/ 2147483647 h 122"/>
              <a:gd name="T82" fmla="*/ 2147483647 w 121"/>
              <a:gd name="T83" fmla="*/ 2147483647 h 122"/>
              <a:gd name="T84" fmla="*/ 2147483647 w 121"/>
              <a:gd name="T85" fmla="*/ 0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1" h="122">
                <a:moveTo>
                  <a:pt x="102" y="104"/>
                </a:moveTo>
                <a:cubicBezTo>
                  <a:pt x="98" y="92"/>
                  <a:pt x="93" y="82"/>
                  <a:pt x="86" y="70"/>
                </a:cubicBezTo>
                <a:cubicBezTo>
                  <a:pt x="100" y="63"/>
                  <a:pt x="100" y="63"/>
                  <a:pt x="100" y="63"/>
                </a:cubicBezTo>
                <a:cubicBezTo>
                  <a:pt x="104" y="69"/>
                  <a:pt x="111" y="83"/>
                  <a:pt x="116" y="95"/>
                </a:cubicBezTo>
                <a:cubicBezTo>
                  <a:pt x="102" y="104"/>
                  <a:pt x="102" y="104"/>
                  <a:pt x="102" y="104"/>
                </a:cubicBezTo>
                <a:moveTo>
                  <a:pt x="0" y="91"/>
                </a:moveTo>
                <a:cubicBezTo>
                  <a:pt x="8" y="83"/>
                  <a:pt x="14" y="77"/>
                  <a:pt x="19" y="61"/>
                </a:cubicBezTo>
                <a:cubicBezTo>
                  <a:pt x="33" y="68"/>
                  <a:pt x="33" y="68"/>
                  <a:pt x="33" y="68"/>
                </a:cubicBezTo>
                <a:cubicBezTo>
                  <a:pt x="35" y="68"/>
                  <a:pt x="36" y="69"/>
                  <a:pt x="36" y="70"/>
                </a:cubicBezTo>
                <a:cubicBezTo>
                  <a:pt x="36" y="71"/>
                  <a:pt x="34" y="72"/>
                  <a:pt x="32" y="73"/>
                </a:cubicBezTo>
                <a:cubicBezTo>
                  <a:pt x="30"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2"/>
                  <a:pt x="60" y="122"/>
                </a:cubicBezTo>
                <a:cubicBezTo>
                  <a:pt x="54" y="122"/>
                  <a:pt x="54" y="122"/>
                  <a:pt x="54" y="122"/>
                </a:cubicBezTo>
                <a:cubicBezTo>
                  <a:pt x="49" y="106"/>
                  <a:pt x="49" y="106"/>
                  <a:pt x="49" y="106"/>
                </a:cubicBezTo>
                <a:cubicBezTo>
                  <a:pt x="53" y="106"/>
                  <a:pt x="56" y="107"/>
                  <a:pt x="58" y="107"/>
                </a:cubicBezTo>
                <a:cubicBezTo>
                  <a:pt x="61" y="107"/>
                  <a:pt x="63" y="105"/>
                  <a:pt x="63" y="102"/>
                </a:cubicBezTo>
                <a:cubicBezTo>
                  <a:pt x="63" y="57"/>
                  <a:pt x="63" y="57"/>
                  <a:pt x="63" y="57"/>
                </a:cubicBezTo>
                <a:cubicBezTo>
                  <a:pt x="56" y="57"/>
                  <a:pt x="56" y="57"/>
                  <a:pt x="56" y="57"/>
                </a:cubicBezTo>
                <a:cubicBezTo>
                  <a:pt x="55" y="97"/>
                  <a:pt x="48" y="110"/>
                  <a:pt x="19" y="122"/>
                </a:cubicBezTo>
                <a:cubicBezTo>
                  <a:pt x="6" y="108"/>
                  <a:pt x="6" y="108"/>
                  <a:pt x="6" y="108"/>
                </a:cubicBezTo>
                <a:cubicBezTo>
                  <a:pt x="34" y="100"/>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8" name="Freeform 25"/>
          <p:cNvSpPr>
            <a:spLocks/>
          </p:cNvSpPr>
          <p:nvPr/>
        </p:nvSpPr>
        <p:spPr bwMode="auto">
          <a:xfrm>
            <a:off x="1287463" y="3078163"/>
            <a:ext cx="173037" cy="177800"/>
          </a:xfrm>
          <a:custGeom>
            <a:avLst/>
            <a:gdLst>
              <a:gd name="T0" fmla="*/ 2147483647 w 117"/>
              <a:gd name="T1" fmla="*/ 2147483647 h 120"/>
              <a:gd name="T2" fmla="*/ 2147483647 w 117"/>
              <a:gd name="T3" fmla="*/ 0 h 120"/>
              <a:gd name="T4" fmla="*/ 2147483647 w 117"/>
              <a:gd name="T5" fmla="*/ 2147483647 h 120"/>
              <a:gd name="T6" fmla="*/ 2147483647 w 117"/>
              <a:gd name="T7" fmla="*/ 2147483647 h 120"/>
              <a:gd name="T8" fmla="*/ 2147483647 w 117"/>
              <a:gd name="T9" fmla="*/ 2147483647 h 120"/>
              <a:gd name="T10" fmla="*/ 2147483647 w 117"/>
              <a:gd name="T11" fmla="*/ 2147483647 h 120"/>
              <a:gd name="T12" fmla="*/ 2147483647 w 117"/>
              <a:gd name="T13" fmla="*/ 2147483647 h 120"/>
              <a:gd name="T14" fmla="*/ 2147483647 w 117"/>
              <a:gd name="T15" fmla="*/ 2147483647 h 120"/>
              <a:gd name="T16" fmla="*/ 2147483647 w 117"/>
              <a:gd name="T17" fmla="*/ 2147483647 h 120"/>
              <a:gd name="T18" fmla="*/ 2147483647 w 117"/>
              <a:gd name="T19" fmla="*/ 2147483647 h 120"/>
              <a:gd name="T20" fmla="*/ 2147483647 w 117"/>
              <a:gd name="T21" fmla="*/ 2147483647 h 120"/>
              <a:gd name="T22" fmla="*/ 2147483647 w 117"/>
              <a:gd name="T23" fmla="*/ 2147483647 h 120"/>
              <a:gd name="T24" fmla="*/ 0 w 117"/>
              <a:gd name="T25" fmla="*/ 2147483647 h 120"/>
              <a:gd name="T26" fmla="*/ 0 w 117"/>
              <a:gd name="T27" fmla="*/ 2147483647 h 120"/>
              <a:gd name="T28" fmla="*/ 2147483647 w 117"/>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 h="120">
                <a:moveTo>
                  <a:pt x="50" y="42"/>
                </a:moveTo>
                <a:cubicBezTo>
                  <a:pt x="50" y="0"/>
                  <a:pt x="50" y="0"/>
                  <a:pt x="50" y="0"/>
                </a:cubicBezTo>
                <a:cubicBezTo>
                  <a:pt x="69" y="1"/>
                  <a:pt x="69" y="1"/>
                  <a:pt x="69" y="1"/>
                </a:cubicBezTo>
                <a:cubicBezTo>
                  <a:pt x="70" y="1"/>
                  <a:pt x="71" y="2"/>
                  <a:pt x="71" y="3"/>
                </a:cubicBezTo>
                <a:cubicBezTo>
                  <a:pt x="71" y="4"/>
                  <a:pt x="69" y="6"/>
                  <a:pt x="68" y="6"/>
                </a:cubicBezTo>
                <a:cubicBezTo>
                  <a:pt x="68" y="42"/>
                  <a:pt x="68" y="42"/>
                  <a:pt x="68" y="42"/>
                </a:cubicBezTo>
                <a:cubicBezTo>
                  <a:pt x="117" y="42"/>
                  <a:pt x="117" y="42"/>
                  <a:pt x="117" y="42"/>
                </a:cubicBezTo>
                <a:cubicBezTo>
                  <a:pt x="117" y="59"/>
                  <a:pt x="117" y="59"/>
                  <a:pt x="117" y="59"/>
                </a:cubicBezTo>
                <a:cubicBezTo>
                  <a:pt x="68" y="59"/>
                  <a:pt x="68" y="59"/>
                  <a:pt x="68" y="59"/>
                </a:cubicBezTo>
                <a:cubicBezTo>
                  <a:pt x="68" y="120"/>
                  <a:pt x="68" y="120"/>
                  <a:pt x="68" y="120"/>
                </a:cubicBezTo>
                <a:cubicBezTo>
                  <a:pt x="50" y="120"/>
                  <a:pt x="50" y="120"/>
                  <a:pt x="50" y="120"/>
                </a:cubicBezTo>
                <a:cubicBezTo>
                  <a:pt x="50" y="59"/>
                  <a:pt x="50" y="59"/>
                  <a:pt x="50" y="59"/>
                </a:cubicBezTo>
                <a:cubicBezTo>
                  <a:pt x="0" y="59"/>
                  <a:pt x="0" y="59"/>
                  <a:pt x="0" y="59"/>
                </a:cubicBezTo>
                <a:cubicBezTo>
                  <a:pt x="0" y="42"/>
                  <a:pt x="0" y="42"/>
                  <a:pt x="0" y="42"/>
                </a:cubicBezTo>
                <a:cubicBezTo>
                  <a:pt x="50" y="42"/>
                  <a:pt x="50" y="42"/>
                  <a:pt x="50"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09" name="Freeform 26"/>
          <p:cNvSpPr>
            <a:spLocks noEditPoints="1"/>
          </p:cNvSpPr>
          <p:nvPr/>
        </p:nvSpPr>
        <p:spPr bwMode="auto">
          <a:xfrm>
            <a:off x="1492250" y="3073400"/>
            <a:ext cx="173038" cy="182563"/>
          </a:xfrm>
          <a:custGeom>
            <a:avLst/>
            <a:gdLst>
              <a:gd name="T0" fmla="*/ 2147483647 w 117"/>
              <a:gd name="T1" fmla="*/ 2147483647 h 123"/>
              <a:gd name="T2" fmla="*/ 2147483647 w 117"/>
              <a:gd name="T3" fmla="*/ 2147483647 h 123"/>
              <a:gd name="T4" fmla="*/ 2147483647 w 117"/>
              <a:gd name="T5" fmla="*/ 2147483647 h 123"/>
              <a:gd name="T6" fmla="*/ 2147483647 w 117"/>
              <a:gd name="T7" fmla="*/ 2147483647 h 123"/>
              <a:gd name="T8" fmla="*/ 0 w 117"/>
              <a:gd name="T9" fmla="*/ 2147483647 h 123"/>
              <a:gd name="T10" fmla="*/ 0 w 117"/>
              <a:gd name="T11" fmla="*/ 2147483647 h 123"/>
              <a:gd name="T12" fmla="*/ 2147483647 w 117"/>
              <a:gd name="T13" fmla="*/ 2147483647 h 123"/>
              <a:gd name="T14" fmla="*/ 2147483647 w 117"/>
              <a:gd name="T15" fmla="*/ 2147483647 h 123"/>
              <a:gd name="T16" fmla="*/ 2147483647 w 117"/>
              <a:gd name="T17" fmla="*/ 2147483647 h 123"/>
              <a:gd name="T18" fmla="*/ 2147483647 w 117"/>
              <a:gd name="T19" fmla="*/ 2147483647 h 123"/>
              <a:gd name="T20" fmla="*/ 2147483647 w 117"/>
              <a:gd name="T21" fmla="*/ 2147483647 h 123"/>
              <a:gd name="T22" fmla="*/ 2147483647 w 117"/>
              <a:gd name="T23" fmla="*/ 2147483647 h 123"/>
              <a:gd name="T24" fmla="*/ 2147483647 w 117"/>
              <a:gd name="T25" fmla="*/ 2147483647 h 123"/>
              <a:gd name="T26" fmla="*/ 2147483647 w 117"/>
              <a:gd name="T27" fmla="*/ 2147483647 h 123"/>
              <a:gd name="T28" fmla="*/ 2147483647 w 117"/>
              <a:gd name="T29" fmla="*/ 2147483647 h 123"/>
              <a:gd name="T30" fmla="*/ 2147483647 w 117"/>
              <a:gd name="T31" fmla="*/ 2147483647 h 123"/>
              <a:gd name="T32" fmla="*/ 2147483647 w 117"/>
              <a:gd name="T33" fmla="*/ 2147483647 h 123"/>
              <a:gd name="T34" fmla="*/ 2147483647 w 117"/>
              <a:gd name="T35" fmla="*/ 2147483647 h 123"/>
              <a:gd name="T36" fmla="*/ 2147483647 w 117"/>
              <a:gd name="T37" fmla="*/ 2147483647 h 123"/>
              <a:gd name="T38" fmla="*/ 2147483647 w 117"/>
              <a:gd name="T39" fmla="*/ 2147483647 h 123"/>
              <a:gd name="T40" fmla="*/ 2147483647 w 117"/>
              <a:gd name="T41" fmla="*/ 2147483647 h 123"/>
              <a:gd name="T42" fmla="*/ 2147483647 w 117"/>
              <a:gd name="T43" fmla="*/ 2147483647 h 123"/>
              <a:gd name="T44" fmla="*/ 2147483647 w 117"/>
              <a:gd name="T45" fmla="*/ 2147483647 h 123"/>
              <a:gd name="T46" fmla="*/ 2147483647 w 117"/>
              <a:gd name="T47" fmla="*/ 2147483647 h 123"/>
              <a:gd name="T48" fmla="*/ 2147483647 w 117"/>
              <a:gd name="T49" fmla="*/ 0 h 123"/>
              <a:gd name="T50" fmla="*/ 2147483647 w 117"/>
              <a:gd name="T51" fmla="*/ 2147483647 h 123"/>
              <a:gd name="T52" fmla="*/ 2147483647 w 117"/>
              <a:gd name="T53" fmla="*/ 2147483647 h 123"/>
              <a:gd name="T54" fmla="*/ 2147483647 w 117"/>
              <a:gd name="T55" fmla="*/ 2147483647 h 123"/>
              <a:gd name="T56" fmla="*/ 2147483647 w 117"/>
              <a:gd name="T57" fmla="*/ 2147483647 h 123"/>
              <a:gd name="T58" fmla="*/ 2147483647 w 117"/>
              <a:gd name="T59" fmla="*/ 2147483647 h 123"/>
              <a:gd name="T60" fmla="*/ 2147483647 w 117"/>
              <a:gd name="T61" fmla="*/ 2147483647 h 123"/>
              <a:gd name="T62" fmla="*/ 2147483647 w 117"/>
              <a:gd name="T63" fmla="*/ 2147483647 h 123"/>
              <a:gd name="T64" fmla="*/ 2147483647 w 117"/>
              <a:gd name="T65" fmla="*/ 2147483647 h 123"/>
              <a:gd name="T66" fmla="*/ 2147483647 w 117"/>
              <a:gd name="T67" fmla="*/ 2147483647 h 123"/>
              <a:gd name="T68" fmla="*/ 2147483647 w 117"/>
              <a:gd name="T69" fmla="*/ 2147483647 h 123"/>
              <a:gd name="T70" fmla="*/ 2147483647 w 117"/>
              <a:gd name="T71" fmla="*/ 2147483647 h 123"/>
              <a:gd name="T72" fmla="*/ 2147483647 w 117"/>
              <a:gd name="T73" fmla="*/ 2147483647 h 123"/>
              <a:gd name="T74" fmla="*/ 2147483647 w 117"/>
              <a:gd name="T75" fmla="*/ 2147483647 h 123"/>
              <a:gd name="T76" fmla="*/ 2147483647 w 117"/>
              <a:gd name="T77" fmla="*/ 0 h 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7" h="123">
                <a:moveTo>
                  <a:pt x="34" y="107"/>
                </a:moveTo>
                <a:cubicBezTo>
                  <a:pt x="38" y="107"/>
                  <a:pt x="42" y="108"/>
                  <a:pt x="46" y="108"/>
                </a:cubicBezTo>
                <a:cubicBezTo>
                  <a:pt x="49" y="108"/>
                  <a:pt x="50" y="106"/>
                  <a:pt x="50" y="103"/>
                </a:cubicBezTo>
                <a:cubicBezTo>
                  <a:pt x="50" y="84"/>
                  <a:pt x="50" y="84"/>
                  <a:pt x="50" y="84"/>
                </a:cubicBezTo>
                <a:cubicBezTo>
                  <a:pt x="0" y="84"/>
                  <a:pt x="0" y="84"/>
                  <a:pt x="0" y="84"/>
                </a:cubicBezTo>
                <a:cubicBezTo>
                  <a:pt x="0" y="69"/>
                  <a:pt x="0" y="69"/>
                  <a:pt x="0" y="69"/>
                </a:cubicBezTo>
                <a:cubicBezTo>
                  <a:pt x="50" y="69"/>
                  <a:pt x="50" y="69"/>
                  <a:pt x="50" y="69"/>
                </a:cubicBezTo>
                <a:cubicBezTo>
                  <a:pt x="50" y="58"/>
                  <a:pt x="50" y="58"/>
                  <a:pt x="50" y="58"/>
                </a:cubicBezTo>
                <a:cubicBezTo>
                  <a:pt x="58" y="60"/>
                  <a:pt x="58" y="60"/>
                  <a:pt x="58" y="60"/>
                </a:cubicBezTo>
                <a:cubicBezTo>
                  <a:pt x="62" y="57"/>
                  <a:pt x="64" y="55"/>
                  <a:pt x="68" y="52"/>
                </a:cubicBezTo>
                <a:cubicBezTo>
                  <a:pt x="25" y="52"/>
                  <a:pt x="25" y="52"/>
                  <a:pt x="25" y="52"/>
                </a:cubicBezTo>
                <a:cubicBezTo>
                  <a:pt x="25" y="38"/>
                  <a:pt x="25" y="38"/>
                  <a:pt x="25" y="38"/>
                </a:cubicBezTo>
                <a:cubicBezTo>
                  <a:pt x="84" y="38"/>
                  <a:pt x="84" y="38"/>
                  <a:pt x="84" y="38"/>
                </a:cubicBezTo>
                <a:cubicBezTo>
                  <a:pt x="85" y="37"/>
                  <a:pt x="86" y="36"/>
                  <a:pt x="87" y="36"/>
                </a:cubicBezTo>
                <a:cubicBezTo>
                  <a:pt x="97" y="46"/>
                  <a:pt x="97" y="46"/>
                  <a:pt x="97" y="46"/>
                </a:cubicBezTo>
                <a:cubicBezTo>
                  <a:pt x="88" y="53"/>
                  <a:pt x="77" y="62"/>
                  <a:pt x="67" y="69"/>
                </a:cubicBezTo>
                <a:cubicBezTo>
                  <a:pt x="67" y="69"/>
                  <a:pt x="67" y="69"/>
                  <a:pt x="67" y="69"/>
                </a:cubicBezTo>
                <a:cubicBezTo>
                  <a:pt x="117" y="69"/>
                  <a:pt x="117" y="69"/>
                  <a:pt x="117" y="69"/>
                </a:cubicBezTo>
                <a:cubicBezTo>
                  <a:pt x="117" y="84"/>
                  <a:pt x="117" y="84"/>
                  <a:pt x="117" y="84"/>
                </a:cubicBezTo>
                <a:cubicBezTo>
                  <a:pt x="67" y="84"/>
                  <a:pt x="67" y="84"/>
                  <a:pt x="67" y="84"/>
                </a:cubicBezTo>
                <a:cubicBezTo>
                  <a:pt x="67" y="111"/>
                  <a:pt x="67" y="111"/>
                  <a:pt x="67" y="111"/>
                </a:cubicBezTo>
                <a:cubicBezTo>
                  <a:pt x="67" y="120"/>
                  <a:pt x="61" y="123"/>
                  <a:pt x="52" y="123"/>
                </a:cubicBezTo>
                <a:cubicBezTo>
                  <a:pt x="41" y="123"/>
                  <a:pt x="41" y="123"/>
                  <a:pt x="41" y="123"/>
                </a:cubicBezTo>
                <a:cubicBezTo>
                  <a:pt x="34" y="107"/>
                  <a:pt x="34" y="107"/>
                  <a:pt x="34" y="107"/>
                </a:cubicBezTo>
                <a:moveTo>
                  <a:pt x="51" y="0"/>
                </a:moveTo>
                <a:cubicBezTo>
                  <a:pt x="68" y="1"/>
                  <a:pt x="68" y="1"/>
                  <a:pt x="68" y="1"/>
                </a:cubicBezTo>
                <a:cubicBezTo>
                  <a:pt x="71" y="2"/>
                  <a:pt x="72" y="2"/>
                  <a:pt x="72" y="3"/>
                </a:cubicBezTo>
                <a:cubicBezTo>
                  <a:pt x="72" y="4"/>
                  <a:pt x="70" y="6"/>
                  <a:pt x="68" y="7"/>
                </a:cubicBezTo>
                <a:cubicBezTo>
                  <a:pt x="68" y="13"/>
                  <a:pt x="68" y="13"/>
                  <a:pt x="68" y="13"/>
                </a:cubicBezTo>
                <a:cubicBezTo>
                  <a:pt x="116" y="13"/>
                  <a:pt x="116" y="13"/>
                  <a:pt x="116" y="13"/>
                </a:cubicBezTo>
                <a:cubicBezTo>
                  <a:pt x="116" y="44"/>
                  <a:pt x="116" y="44"/>
                  <a:pt x="116" y="44"/>
                </a:cubicBezTo>
                <a:cubicBezTo>
                  <a:pt x="101" y="44"/>
                  <a:pt x="101" y="44"/>
                  <a:pt x="101" y="44"/>
                </a:cubicBezTo>
                <a:cubicBezTo>
                  <a:pt x="101" y="26"/>
                  <a:pt x="101" y="26"/>
                  <a:pt x="101" y="26"/>
                </a:cubicBezTo>
                <a:cubicBezTo>
                  <a:pt x="18" y="26"/>
                  <a:pt x="18" y="26"/>
                  <a:pt x="18" y="26"/>
                </a:cubicBezTo>
                <a:cubicBezTo>
                  <a:pt x="18" y="44"/>
                  <a:pt x="18" y="44"/>
                  <a:pt x="18" y="44"/>
                </a:cubicBezTo>
                <a:cubicBezTo>
                  <a:pt x="2" y="44"/>
                  <a:pt x="2" y="44"/>
                  <a:pt x="2" y="44"/>
                </a:cubicBezTo>
                <a:cubicBezTo>
                  <a:pt x="2" y="13"/>
                  <a:pt x="2" y="13"/>
                  <a:pt x="2" y="13"/>
                </a:cubicBezTo>
                <a:cubicBezTo>
                  <a:pt x="51" y="13"/>
                  <a:pt x="51" y="13"/>
                  <a:pt x="51" y="13"/>
                </a:cubicBezTo>
                <a:lnTo>
                  <a:pt x="51"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0" name="Freeform 27"/>
          <p:cNvSpPr>
            <a:spLocks noEditPoints="1"/>
          </p:cNvSpPr>
          <p:nvPr/>
        </p:nvSpPr>
        <p:spPr bwMode="auto">
          <a:xfrm>
            <a:off x="1690688" y="3076575"/>
            <a:ext cx="182562" cy="174625"/>
          </a:xfrm>
          <a:custGeom>
            <a:avLst/>
            <a:gdLst>
              <a:gd name="T0" fmla="*/ 2147483647 w 123"/>
              <a:gd name="T1" fmla="*/ 0 h 118"/>
              <a:gd name="T2" fmla="*/ 2147483647 w 123"/>
              <a:gd name="T3" fmla="*/ 2147483647 h 118"/>
              <a:gd name="T4" fmla="*/ 2147483647 w 123"/>
              <a:gd name="T5" fmla="*/ 2147483647 h 118"/>
              <a:gd name="T6" fmla="*/ 2147483647 w 123"/>
              <a:gd name="T7" fmla="*/ 2147483647 h 118"/>
              <a:gd name="T8" fmla="*/ 2147483647 w 123"/>
              <a:gd name="T9" fmla="*/ 2147483647 h 118"/>
              <a:gd name="T10" fmla="*/ 2147483647 w 123"/>
              <a:gd name="T11" fmla="*/ 2147483647 h 118"/>
              <a:gd name="T12" fmla="*/ 2147483647 w 123"/>
              <a:gd name="T13" fmla="*/ 2147483647 h 118"/>
              <a:gd name="T14" fmla="*/ 2147483647 w 123"/>
              <a:gd name="T15" fmla="*/ 2147483647 h 118"/>
              <a:gd name="T16" fmla="*/ 2147483647 w 123"/>
              <a:gd name="T17" fmla="*/ 2147483647 h 118"/>
              <a:gd name="T18" fmla="*/ 2147483647 w 123"/>
              <a:gd name="T19" fmla="*/ 2147483647 h 118"/>
              <a:gd name="T20" fmla="*/ 2147483647 w 123"/>
              <a:gd name="T21" fmla="*/ 2147483647 h 118"/>
              <a:gd name="T22" fmla="*/ 2147483647 w 123"/>
              <a:gd name="T23" fmla="*/ 2147483647 h 118"/>
              <a:gd name="T24" fmla="*/ 2147483647 w 123"/>
              <a:gd name="T25" fmla="*/ 2147483647 h 118"/>
              <a:gd name="T26" fmla="*/ 2147483647 w 123"/>
              <a:gd name="T27" fmla="*/ 2147483647 h 118"/>
              <a:gd name="T28" fmla="*/ 2147483647 w 123"/>
              <a:gd name="T29" fmla="*/ 2147483647 h 118"/>
              <a:gd name="T30" fmla="*/ 2147483647 w 123"/>
              <a:gd name="T31" fmla="*/ 2147483647 h 118"/>
              <a:gd name="T32" fmla="*/ 2147483647 w 123"/>
              <a:gd name="T33" fmla="*/ 2147483647 h 118"/>
              <a:gd name="T34" fmla="*/ 2147483647 w 123"/>
              <a:gd name="T35" fmla="*/ 2147483647 h 118"/>
              <a:gd name="T36" fmla="*/ 2147483647 w 123"/>
              <a:gd name="T37" fmla="*/ 0 h 118"/>
              <a:gd name="T38" fmla="*/ 0 w 123"/>
              <a:gd name="T39" fmla="*/ 2147483647 h 118"/>
              <a:gd name="T40" fmla="*/ 2147483647 w 123"/>
              <a:gd name="T41" fmla="*/ 2147483647 h 118"/>
              <a:gd name="T42" fmla="*/ 2147483647 w 123"/>
              <a:gd name="T43" fmla="*/ 2147483647 h 118"/>
              <a:gd name="T44" fmla="*/ 2147483647 w 123"/>
              <a:gd name="T45" fmla="*/ 2147483647 h 118"/>
              <a:gd name="T46" fmla="*/ 2147483647 w 123"/>
              <a:gd name="T47" fmla="*/ 2147483647 h 118"/>
              <a:gd name="T48" fmla="*/ 2147483647 w 123"/>
              <a:gd name="T49" fmla="*/ 0 h 118"/>
              <a:gd name="T50" fmla="*/ 2147483647 w 123"/>
              <a:gd name="T51" fmla="*/ 2147483647 h 118"/>
              <a:gd name="T52" fmla="*/ 2147483647 w 123"/>
              <a:gd name="T53" fmla="*/ 2147483647 h 118"/>
              <a:gd name="T54" fmla="*/ 2147483647 w 123"/>
              <a:gd name="T55" fmla="*/ 2147483647 h 118"/>
              <a:gd name="T56" fmla="*/ 2147483647 w 123"/>
              <a:gd name="T57" fmla="*/ 2147483647 h 118"/>
              <a:gd name="T58" fmla="*/ 2147483647 w 123"/>
              <a:gd name="T59" fmla="*/ 2147483647 h 118"/>
              <a:gd name="T60" fmla="*/ 2147483647 w 123"/>
              <a:gd name="T61" fmla="*/ 2147483647 h 118"/>
              <a:gd name="T62" fmla="*/ 2147483647 w 123"/>
              <a:gd name="T63" fmla="*/ 2147483647 h 118"/>
              <a:gd name="T64" fmla="*/ 2147483647 w 123"/>
              <a:gd name="T65" fmla="*/ 2147483647 h 118"/>
              <a:gd name="T66" fmla="*/ 2147483647 w 123"/>
              <a:gd name="T67" fmla="*/ 2147483647 h 118"/>
              <a:gd name="T68" fmla="*/ 2147483647 w 123"/>
              <a:gd name="T69" fmla="*/ 2147483647 h 118"/>
              <a:gd name="T70" fmla="*/ 2147483647 w 123"/>
              <a:gd name="T71" fmla="*/ 2147483647 h 118"/>
              <a:gd name="T72" fmla="*/ 2147483647 w 123"/>
              <a:gd name="T73" fmla="*/ 2147483647 h 118"/>
              <a:gd name="T74" fmla="*/ 2147483647 w 123"/>
              <a:gd name="T75" fmla="*/ 2147483647 h 118"/>
              <a:gd name="T76" fmla="*/ 2147483647 w 123"/>
              <a:gd name="T77" fmla="*/ 2147483647 h 118"/>
              <a:gd name="T78" fmla="*/ 0 w 123"/>
              <a:gd name="T79" fmla="*/ 2147483647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3" h="118">
                <a:moveTo>
                  <a:pt x="78" y="0"/>
                </a:moveTo>
                <a:cubicBezTo>
                  <a:pt x="94" y="1"/>
                  <a:pt x="94" y="1"/>
                  <a:pt x="94" y="1"/>
                </a:cubicBezTo>
                <a:cubicBezTo>
                  <a:pt x="95" y="1"/>
                  <a:pt x="97" y="2"/>
                  <a:pt x="97" y="3"/>
                </a:cubicBezTo>
                <a:cubicBezTo>
                  <a:pt x="97" y="4"/>
                  <a:pt x="96" y="5"/>
                  <a:pt x="94" y="6"/>
                </a:cubicBezTo>
                <a:cubicBezTo>
                  <a:pt x="94" y="40"/>
                  <a:pt x="94" y="40"/>
                  <a:pt x="94" y="40"/>
                </a:cubicBezTo>
                <a:cubicBezTo>
                  <a:pt x="119" y="40"/>
                  <a:pt x="119" y="40"/>
                  <a:pt x="119" y="40"/>
                </a:cubicBezTo>
                <a:cubicBezTo>
                  <a:pt x="119" y="54"/>
                  <a:pt x="119" y="54"/>
                  <a:pt x="119" y="54"/>
                </a:cubicBezTo>
                <a:cubicBezTo>
                  <a:pt x="94" y="54"/>
                  <a:pt x="94" y="54"/>
                  <a:pt x="94" y="54"/>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4"/>
                  <a:pt x="78" y="54"/>
                  <a:pt x="78" y="54"/>
                </a:cubicBezTo>
                <a:cubicBezTo>
                  <a:pt x="57" y="54"/>
                  <a:pt x="57" y="54"/>
                  <a:pt x="57" y="54"/>
                </a:cubicBezTo>
                <a:cubicBezTo>
                  <a:pt x="57" y="40"/>
                  <a:pt x="57" y="40"/>
                  <a:pt x="57" y="40"/>
                </a:cubicBezTo>
                <a:cubicBezTo>
                  <a:pt x="78" y="40"/>
                  <a:pt x="78" y="40"/>
                  <a:pt x="78" y="40"/>
                </a:cubicBezTo>
                <a:cubicBezTo>
                  <a:pt x="78" y="0"/>
                  <a:pt x="78" y="0"/>
                  <a:pt x="78" y="0"/>
                </a:cubicBezTo>
                <a:moveTo>
                  <a:pt x="0" y="78"/>
                </a:moveTo>
                <a:cubicBezTo>
                  <a:pt x="15" y="69"/>
                  <a:pt x="28" y="55"/>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8" y="5"/>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1" y="76"/>
                  <a:pt x="37" y="71"/>
                </a:cubicBezTo>
                <a:cubicBezTo>
                  <a:pt x="37" y="118"/>
                  <a:pt x="37" y="118"/>
                  <a:pt x="37" y="118"/>
                </a:cubicBezTo>
                <a:cubicBezTo>
                  <a:pt x="22" y="118"/>
                  <a:pt x="22" y="118"/>
                  <a:pt x="22" y="118"/>
                </a:cubicBezTo>
                <a:cubicBezTo>
                  <a:pt x="22" y="79"/>
                  <a:pt x="22" y="79"/>
                  <a:pt x="22" y="79"/>
                </a:cubicBezTo>
                <a:cubicBezTo>
                  <a:pt x="17" y="84"/>
                  <a:pt x="14" y="86"/>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1" name="Freeform 28"/>
          <p:cNvSpPr>
            <a:spLocks/>
          </p:cNvSpPr>
          <p:nvPr/>
        </p:nvSpPr>
        <p:spPr bwMode="auto">
          <a:xfrm>
            <a:off x="1903413" y="3206750"/>
            <a:ext cx="44450" cy="46038"/>
          </a:xfrm>
          <a:custGeom>
            <a:avLst/>
            <a:gdLst>
              <a:gd name="T0" fmla="*/ 2147483647 w 30"/>
              <a:gd name="T1" fmla="*/ 0 h 31"/>
              <a:gd name="T2" fmla="*/ 2147483647 w 30"/>
              <a:gd name="T3" fmla="*/ 2147483647 h 31"/>
              <a:gd name="T4" fmla="*/ 2147483647 w 30"/>
              <a:gd name="T5" fmla="*/ 2147483647 h 31"/>
              <a:gd name="T6" fmla="*/ 0 w 30"/>
              <a:gd name="T7" fmla="*/ 2147483647 h 31"/>
              <a:gd name="T8" fmla="*/ 2147483647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8" y="0"/>
                </a:moveTo>
                <a:cubicBezTo>
                  <a:pt x="17" y="6"/>
                  <a:pt x="25" y="13"/>
                  <a:pt x="30" y="23"/>
                </a:cubicBezTo>
                <a:cubicBezTo>
                  <a:pt x="20" y="31"/>
                  <a:pt x="20" y="31"/>
                  <a:pt x="20" y="31"/>
                </a:cubicBezTo>
                <a:cubicBezTo>
                  <a:pt x="14" y="22"/>
                  <a:pt x="8" y="15"/>
                  <a:pt x="0" y="9"/>
                </a:cubicBezTo>
                <a:cubicBezTo>
                  <a:pt x="8" y="0"/>
                  <a:pt x="8" y="0"/>
                  <a:pt x="8" y="0"/>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2" name="Freeform 29"/>
          <p:cNvSpPr>
            <a:spLocks noEditPoints="1"/>
          </p:cNvSpPr>
          <p:nvPr/>
        </p:nvSpPr>
        <p:spPr bwMode="auto">
          <a:xfrm>
            <a:off x="841375" y="3324225"/>
            <a:ext cx="179388" cy="182563"/>
          </a:xfrm>
          <a:custGeom>
            <a:avLst/>
            <a:gdLst>
              <a:gd name="T0" fmla="*/ 2147483647 w 121"/>
              <a:gd name="T1" fmla="*/ 2147483647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0 w 121"/>
              <a:gd name="T11" fmla="*/ 2147483647 h 123"/>
              <a:gd name="T12" fmla="*/ 2147483647 w 121"/>
              <a:gd name="T13" fmla="*/ 2147483647 h 123"/>
              <a:gd name="T14" fmla="*/ 2147483647 w 121"/>
              <a:gd name="T15" fmla="*/ 2147483647 h 123"/>
              <a:gd name="T16" fmla="*/ 2147483647 w 121"/>
              <a:gd name="T17" fmla="*/ 2147483647 h 123"/>
              <a:gd name="T18" fmla="*/ 2147483647 w 121"/>
              <a:gd name="T19" fmla="*/ 2147483647 h 123"/>
              <a:gd name="T20" fmla="*/ 2147483647 w 121"/>
              <a:gd name="T21" fmla="*/ 2147483647 h 123"/>
              <a:gd name="T22" fmla="*/ 0 w 121"/>
              <a:gd name="T23" fmla="*/ 2147483647 h 123"/>
              <a:gd name="T24" fmla="*/ 2147483647 w 121"/>
              <a:gd name="T25" fmla="*/ 0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2147483647 h 123"/>
              <a:gd name="T64" fmla="*/ 2147483647 w 121"/>
              <a:gd name="T65" fmla="*/ 2147483647 h 123"/>
              <a:gd name="T66" fmla="*/ 2147483647 w 121"/>
              <a:gd name="T67" fmla="*/ 2147483647 h 123"/>
              <a:gd name="T68" fmla="*/ 2147483647 w 121"/>
              <a:gd name="T69" fmla="*/ 2147483647 h 123"/>
              <a:gd name="T70" fmla="*/ 0 w 121"/>
              <a:gd name="T71" fmla="*/ 2147483647 h 123"/>
              <a:gd name="T72" fmla="*/ 0 w 121"/>
              <a:gd name="T73" fmla="*/ 2147483647 h 123"/>
              <a:gd name="T74" fmla="*/ 2147483647 w 121"/>
              <a:gd name="T75" fmla="*/ 2147483647 h 123"/>
              <a:gd name="T76" fmla="*/ 2147483647 w 121"/>
              <a:gd name="T77" fmla="*/ 2147483647 h 123"/>
              <a:gd name="T78" fmla="*/ 2147483647 w 121"/>
              <a:gd name="T79" fmla="*/ 2147483647 h 123"/>
              <a:gd name="T80" fmla="*/ 2147483647 w 121"/>
              <a:gd name="T81" fmla="*/ 2147483647 h 123"/>
              <a:gd name="T82" fmla="*/ 2147483647 w 121"/>
              <a:gd name="T83" fmla="*/ 2147483647 h 123"/>
              <a:gd name="T84" fmla="*/ 2147483647 w 121"/>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1" h="123">
                <a:moveTo>
                  <a:pt x="102" y="104"/>
                </a:moveTo>
                <a:cubicBezTo>
                  <a:pt x="98" y="92"/>
                  <a:pt x="94" y="82"/>
                  <a:pt x="86" y="70"/>
                </a:cubicBezTo>
                <a:cubicBezTo>
                  <a:pt x="100" y="63"/>
                  <a:pt x="100" y="63"/>
                  <a:pt x="100" y="63"/>
                </a:cubicBezTo>
                <a:cubicBezTo>
                  <a:pt x="104" y="69"/>
                  <a:pt x="112" y="83"/>
                  <a:pt x="117" y="95"/>
                </a:cubicBezTo>
                <a:cubicBezTo>
                  <a:pt x="102" y="104"/>
                  <a:pt x="102" y="104"/>
                  <a:pt x="102" y="104"/>
                </a:cubicBezTo>
                <a:moveTo>
                  <a:pt x="0" y="91"/>
                </a:moveTo>
                <a:cubicBezTo>
                  <a:pt x="8" y="84"/>
                  <a:pt x="14" y="77"/>
                  <a:pt x="19" y="61"/>
                </a:cubicBezTo>
                <a:cubicBezTo>
                  <a:pt x="33" y="68"/>
                  <a:pt x="33" y="68"/>
                  <a:pt x="33" y="68"/>
                </a:cubicBezTo>
                <a:cubicBezTo>
                  <a:pt x="35" y="68"/>
                  <a:pt x="36" y="69"/>
                  <a:pt x="36" y="70"/>
                </a:cubicBezTo>
                <a:cubicBezTo>
                  <a:pt x="36" y="71"/>
                  <a:pt x="34" y="72"/>
                  <a:pt x="32" y="73"/>
                </a:cubicBezTo>
                <a:cubicBezTo>
                  <a:pt x="31" y="78"/>
                  <a:pt x="26" y="88"/>
                  <a:pt x="14" y="101"/>
                </a:cubicBezTo>
                <a:lnTo>
                  <a:pt x="0" y="91"/>
                </a:lnTo>
                <a:close/>
                <a:moveTo>
                  <a:pt x="52" y="0"/>
                </a:moveTo>
                <a:cubicBezTo>
                  <a:pt x="69" y="2"/>
                  <a:pt x="69" y="2"/>
                  <a:pt x="69" y="2"/>
                </a:cubicBezTo>
                <a:cubicBezTo>
                  <a:pt x="71" y="2"/>
                  <a:pt x="72" y="2"/>
                  <a:pt x="72" y="3"/>
                </a:cubicBezTo>
                <a:cubicBezTo>
                  <a:pt x="72" y="4"/>
                  <a:pt x="71" y="6"/>
                  <a:pt x="69" y="7"/>
                </a:cubicBezTo>
                <a:cubicBezTo>
                  <a:pt x="69" y="15"/>
                  <a:pt x="69" y="15"/>
                  <a:pt x="69" y="15"/>
                </a:cubicBezTo>
                <a:cubicBezTo>
                  <a:pt x="111" y="15"/>
                  <a:pt x="111" y="15"/>
                  <a:pt x="111" y="15"/>
                </a:cubicBezTo>
                <a:cubicBezTo>
                  <a:pt x="111" y="29"/>
                  <a:pt x="111" y="29"/>
                  <a:pt x="111" y="29"/>
                </a:cubicBezTo>
                <a:cubicBezTo>
                  <a:pt x="69" y="29"/>
                  <a:pt x="69" y="29"/>
                  <a:pt x="69" y="29"/>
                </a:cubicBezTo>
                <a:cubicBezTo>
                  <a:pt x="69" y="42"/>
                  <a:pt x="69" y="42"/>
                  <a:pt x="69" y="42"/>
                </a:cubicBezTo>
                <a:cubicBezTo>
                  <a:pt x="121" y="42"/>
                  <a:pt x="121" y="42"/>
                  <a:pt x="121" y="42"/>
                </a:cubicBezTo>
                <a:cubicBezTo>
                  <a:pt x="121" y="57"/>
                  <a:pt x="121" y="57"/>
                  <a:pt x="121" y="57"/>
                </a:cubicBezTo>
                <a:cubicBezTo>
                  <a:pt x="79" y="57"/>
                  <a:pt x="79" y="57"/>
                  <a:pt x="79" y="57"/>
                </a:cubicBezTo>
                <a:cubicBezTo>
                  <a:pt x="79" y="110"/>
                  <a:pt x="79" y="110"/>
                  <a:pt x="79" y="110"/>
                </a:cubicBezTo>
                <a:cubicBezTo>
                  <a:pt x="79" y="119"/>
                  <a:pt x="74" y="123"/>
                  <a:pt x="61" y="123"/>
                </a:cubicBezTo>
                <a:cubicBezTo>
                  <a:pt x="54" y="123"/>
                  <a:pt x="54" y="123"/>
                  <a:pt x="54" y="123"/>
                </a:cubicBezTo>
                <a:cubicBezTo>
                  <a:pt x="49" y="106"/>
                  <a:pt x="49" y="106"/>
                  <a:pt x="49" y="106"/>
                </a:cubicBezTo>
                <a:cubicBezTo>
                  <a:pt x="53" y="106"/>
                  <a:pt x="57" y="107"/>
                  <a:pt x="58" y="107"/>
                </a:cubicBezTo>
                <a:cubicBezTo>
                  <a:pt x="61" y="107"/>
                  <a:pt x="64" y="105"/>
                  <a:pt x="64" y="102"/>
                </a:cubicBezTo>
                <a:cubicBezTo>
                  <a:pt x="64" y="57"/>
                  <a:pt x="64" y="57"/>
                  <a:pt x="64" y="57"/>
                </a:cubicBezTo>
                <a:cubicBezTo>
                  <a:pt x="56" y="57"/>
                  <a:pt x="56" y="57"/>
                  <a:pt x="56" y="57"/>
                </a:cubicBezTo>
                <a:cubicBezTo>
                  <a:pt x="55" y="97"/>
                  <a:pt x="49" y="110"/>
                  <a:pt x="19" y="122"/>
                </a:cubicBezTo>
                <a:cubicBezTo>
                  <a:pt x="6" y="108"/>
                  <a:pt x="6" y="108"/>
                  <a:pt x="6" y="108"/>
                </a:cubicBezTo>
                <a:cubicBezTo>
                  <a:pt x="35" y="101"/>
                  <a:pt x="39" y="92"/>
                  <a:pt x="40" y="57"/>
                </a:cubicBezTo>
                <a:cubicBezTo>
                  <a:pt x="0" y="57"/>
                  <a:pt x="0" y="57"/>
                  <a:pt x="0" y="57"/>
                </a:cubicBezTo>
                <a:cubicBezTo>
                  <a:pt x="0" y="42"/>
                  <a:pt x="0" y="42"/>
                  <a:pt x="0" y="42"/>
                </a:cubicBezTo>
                <a:cubicBezTo>
                  <a:pt x="52" y="42"/>
                  <a:pt x="52" y="42"/>
                  <a:pt x="52" y="42"/>
                </a:cubicBezTo>
                <a:cubicBezTo>
                  <a:pt x="52" y="29"/>
                  <a:pt x="52" y="29"/>
                  <a:pt x="52" y="29"/>
                </a:cubicBezTo>
                <a:cubicBezTo>
                  <a:pt x="12" y="29"/>
                  <a:pt x="12" y="29"/>
                  <a:pt x="12" y="29"/>
                </a:cubicBezTo>
                <a:cubicBezTo>
                  <a:pt x="12" y="15"/>
                  <a:pt x="12" y="15"/>
                  <a:pt x="12" y="15"/>
                </a:cubicBezTo>
                <a:cubicBezTo>
                  <a:pt x="52" y="15"/>
                  <a:pt x="52" y="15"/>
                  <a:pt x="52" y="15"/>
                </a:cubicBezTo>
                <a:lnTo>
                  <a:pt x="52"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3" name="Freeform 30"/>
          <p:cNvSpPr>
            <a:spLocks noEditPoints="1"/>
          </p:cNvSpPr>
          <p:nvPr/>
        </p:nvSpPr>
        <p:spPr bwMode="auto">
          <a:xfrm>
            <a:off x="1044575" y="3325813"/>
            <a:ext cx="180975" cy="177800"/>
          </a:xfrm>
          <a:custGeom>
            <a:avLst/>
            <a:gdLst>
              <a:gd name="T0" fmla="*/ 2147483647 w 122"/>
              <a:gd name="T1" fmla="*/ 2147483647 h 120"/>
              <a:gd name="T2" fmla="*/ 2147483647 w 122"/>
              <a:gd name="T3" fmla="*/ 2147483647 h 120"/>
              <a:gd name="T4" fmla="*/ 2147483647 w 122"/>
              <a:gd name="T5" fmla="*/ 2147483647 h 120"/>
              <a:gd name="T6" fmla="*/ 2147483647 w 122"/>
              <a:gd name="T7" fmla="*/ 2147483647 h 120"/>
              <a:gd name="T8" fmla="*/ 2147483647 w 122"/>
              <a:gd name="T9" fmla="*/ 2147483647 h 120"/>
              <a:gd name="T10" fmla="*/ 2147483647 w 122"/>
              <a:gd name="T11" fmla="*/ 2147483647 h 120"/>
              <a:gd name="T12" fmla="*/ 2147483647 w 122"/>
              <a:gd name="T13" fmla="*/ 2147483647 h 120"/>
              <a:gd name="T14" fmla="*/ 2147483647 w 122"/>
              <a:gd name="T15" fmla="*/ 2147483647 h 120"/>
              <a:gd name="T16" fmla="*/ 2147483647 w 122"/>
              <a:gd name="T17" fmla="*/ 2147483647 h 120"/>
              <a:gd name="T18" fmla="*/ 2147483647 w 122"/>
              <a:gd name="T19" fmla="*/ 2147483647 h 120"/>
              <a:gd name="T20" fmla="*/ 2147483647 w 122"/>
              <a:gd name="T21" fmla="*/ 2147483647 h 120"/>
              <a:gd name="T22" fmla="*/ 2147483647 w 122"/>
              <a:gd name="T23" fmla="*/ 2147483647 h 120"/>
              <a:gd name="T24" fmla="*/ 2147483647 w 122"/>
              <a:gd name="T25" fmla="*/ 2147483647 h 120"/>
              <a:gd name="T26" fmla="*/ 2147483647 w 122"/>
              <a:gd name="T27" fmla="*/ 2147483647 h 120"/>
              <a:gd name="T28" fmla="*/ 2147483647 w 122"/>
              <a:gd name="T29" fmla="*/ 2147483647 h 120"/>
              <a:gd name="T30" fmla="*/ 2147483647 w 122"/>
              <a:gd name="T31" fmla="*/ 2147483647 h 120"/>
              <a:gd name="T32" fmla="*/ 2147483647 w 122"/>
              <a:gd name="T33" fmla="*/ 2147483647 h 120"/>
              <a:gd name="T34" fmla="*/ 2147483647 w 122"/>
              <a:gd name="T35" fmla="*/ 2147483647 h 120"/>
              <a:gd name="T36" fmla="*/ 2147483647 w 122"/>
              <a:gd name="T37" fmla="*/ 2147483647 h 120"/>
              <a:gd name="T38" fmla="*/ 2147483647 w 122"/>
              <a:gd name="T39" fmla="*/ 2147483647 h 120"/>
              <a:gd name="T40" fmla="*/ 2147483647 w 122"/>
              <a:gd name="T41" fmla="*/ 2147483647 h 120"/>
              <a:gd name="T42" fmla="*/ 2147483647 w 122"/>
              <a:gd name="T43" fmla="*/ 2147483647 h 120"/>
              <a:gd name="T44" fmla="*/ 2147483647 w 122"/>
              <a:gd name="T45" fmla="*/ 2147483647 h 120"/>
              <a:gd name="T46" fmla="*/ 2147483647 w 122"/>
              <a:gd name="T47" fmla="*/ 2147483647 h 120"/>
              <a:gd name="T48" fmla="*/ 2147483647 w 122"/>
              <a:gd name="T49" fmla="*/ 2147483647 h 120"/>
              <a:gd name="T50" fmla="*/ 2147483647 w 122"/>
              <a:gd name="T51" fmla="*/ 2147483647 h 120"/>
              <a:gd name="T52" fmla="*/ 2147483647 w 122"/>
              <a:gd name="T53" fmla="*/ 2147483647 h 120"/>
              <a:gd name="T54" fmla="*/ 2147483647 w 122"/>
              <a:gd name="T55" fmla="*/ 2147483647 h 120"/>
              <a:gd name="T56" fmla="*/ 2147483647 w 122"/>
              <a:gd name="T57" fmla="*/ 2147483647 h 120"/>
              <a:gd name="T58" fmla="*/ 2147483647 w 122"/>
              <a:gd name="T59" fmla="*/ 2147483647 h 120"/>
              <a:gd name="T60" fmla="*/ 2147483647 w 122"/>
              <a:gd name="T61" fmla="*/ 2147483647 h 120"/>
              <a:gd name="T62" fmla="*/ 2147483647 w 122"/>
              <a:gd name="T63" fmla="*/ 2147483647 h 120"/>
              <a:gd name="T64" fmla="*/ 2147483647 w 122"/>
              <a:gd name="T65" fmla="*/ 0 h 120"/>
              <a:gd name="T66" fmla="*/ 2147483647 w 122"/>
              <a:gd name="T67" fmla="*/ 2147483647 h 120"/>
              <a:gd name="T68" fmla="*/ 2147483647 w 122"/>
              <a:gd name="T69" fmla="*/ 2147483647 h 120"/>
              <a:gd name="T70" fmla="*/ 2147483647 w 122"/>
              <a:gd name="T71" fmla="*/ 2147483647 h 120"/>
              <a:gd name="T72" fmla="*/ 2147483647 w 122"/>
              <a:gd name="T73" fmla="*/ 2147483647 h 120"/>
              <a:gd name="T74" fmla="*/ 2147483647 w 122"/>
              <a:gd name="T75" fmla="*/ 2147483647 h 120"/>
              <a:gd name="T76" fmla="*/ 2147483647 w 122"/>
              <a:gd name="T77" fmla="*/ 2147483647 h 120"/>
              <a:gd name="T78" fmla="*/ 2147483647 w 122"/>
              <a:gd name="T79" fmla="*/ 2147483647 h 120"/>
              <a:gd name="T80" fmla="*/ 2147483647 w 122"/>
              <a:gd name="T81" fmla="*/ 2147483647 h 120"/>
              <a:gd name="T82" fmla="*/ 2147483647 w 122"/>
              <a:gd name="T83" fmla="*/ 2147483647 h 120"/>
              <a:gd name="T84" fmla="*/ 2147483647 w 122"/>
              <a:gd name="T85" fmla="*/ 2147483647 h 120"/>
              <a:gd name="T86" fmla="*/ 2147483647 w 122"/>
              <a:gd name="T87" fmla="*/ 2147483647 h 120"/>
              <a:gd name="T88" fmla="*/ 2147483647 w 122"/>
              <a:gd name="T89" fmla="*/ 2147483647 h 120"/>
              <a:gd name="T90" fmla="*/ 0 w 122"/>
              <a:gd name="T91" fmla="*/ 2147483647 h 120"/>
              <a:gd name="T92" fmla="*/ 2147483647 w 122"/>
              <a:gd name="T93" fmla="*/ 2147483647 h 120"/>
              <a:gd name="T94" fmla="*/ 2147483647 w 122"/>
              <a:gd name="T95" fmla="*/ 2147483647 h 120"/>
              <a:gd name="T96" fmla="*/ 2147483647 w 122"/>
              <a:gd name="T97" fmla="*/ 2147483647 h 120"/>
              <a:gd name="T98" fmla="*/ 2147483647 w 122"/>
              <a:gd name="T99" fmla="*/ 2147483647 h 120"/>
              <a:gd name="T100" fmla="*/ 2147483647 w 122"/>
              <a:gd name="T101" fmla="*/ 2147483647 h 120"/>
              <a:gd name="T102" fmla="*/ 2147483647 w 122"/>
              <a:gd name="T103" fmla="*/ 2147483647 h 120"/>
              <a:gd name="T104" fmla="*/ 2147483647 w 122"/>
              <a:gd name="T105" fmla="*/ 2147483647 h 120"/>
              <a:gd name="T106" fmla="*/ 2147483647 w 122"/>
              <a:gd name="T107" fmla="*/ 2147483647 h 120"/>
              <a:gd name="T108" fmla="*/ 2147483647 w 122"/>
              <a:gd name="T109" fmla="*/ 2147483647 h 120"/>
              <a:gd name="T110" fmla="*/ 2147483647 w 122"/>
              <a:gd name="T111" fmla="*/ 2147483647 h 120"/>
              <a:gd name="T112" fmla="*/ 2147483647 w 122"/>
              <a:gd name="T113" fmla="*/ 2147483647 h 120"/>
              <a:gd name="T114" fmla="*/ 2147483647 w 122"/>
              <a:gd name="T115" fmla="*/ 2147483647 h 120"/>
              <a:gd name="T116" fmla="*/ 2147483647 w 122"/>
              <a:gd name="T117" fmla="*/ 2147483647 h 120"/>
              <a:gd name="T118" fmla="*/ 2147483647 w 122"/>
              <a:gd name="T119" fmla="*/ 2147483647 h 120"/>
              <a:gd name="T120" fmla="*/ 2147483647 w 122"/>
              <a:gd name="T121" fmla="*/ 2147483647 h 120"/>
              <a:gd name="T122" fmla="*/ 2147483647 w 122"/>
              <a:gd name="T123" fmla="*/ 2147483647 h 120"/>
              <a:gd name="T124" fmla="*/ 2147483647 w 122"/>
              <a:gd name="T125" fmla="*/ 2147483647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 h="120">
                <a:moveTo>
                  <a:pt x="108" y="55"/>
                </a:moveTo>
                <a:cubicBezTo>
                  <a:pt x="121" y="55"/>
                  <a:pt x="121" y="55"/>
                  <a:pt x="121" y="55"/>
                </a:cubicBezTo>
                <a:cubicBezTo>
                  <a:pt x="121" y="40"/>
                  <a:pt x="121" y="40"/>
                  <a:pt x="121" y="40"/>
                </a:cubicBezTo>
                <a:cubicBezTo>
                  <a:pt x="82" y="40"/>
                  <a:pt x="82" y="40"/>
                  <a:pt x="82" y="40"/>
                </a:cubicBezTo>
                <a:cubicBezTo>
                  <a:pt x="82" y="35"/>
                  <a:pt x="82" y="28"/>
                  <a:pt x="82" y="23"/>
                </a:cubicBezTo>
                <a:cubicBezTo>
                  <a:pt x="97" y="22"/>
                  <a:pt x="109" y="19"/>
                  <a:pt x="116" y="17"/>
                </a:cubicBezTo>
                <a:cubicBezTo>
                  <a:pt x="120" y="17"/>
                  <a:pt x="122" y="17"/>
                  <a:pt x="122" y="16"/>
                </a:cubicBezTo>
                <a:cubicBezTo>
                  <a:pt x="122" y="15"/>
                  <a:pt x="121" y="13"/>
                  <a:pt x="121" y="13"/>
                </a:cubicBezTo>
                <a:cubicBezTo>
                  <a:pt x="112" y="3"/>
                  <a:pt x="112" y="3"/>
                  <a:pt x="112" y="3"/>
                </a:cubicBezTo>
                <a:cubicBezTo>
                  <a:pt x="100" y="8"/>
                  <a:pt x="77" y="11"/>
                  <a:pt x="76" y="11"/>
                </a:cubicBezTo>
                <a:cubicBezTo>
                  <a:pt x="67" y="10"/>
                  <a:pt x="67" y="10"/>
                  <a:pt x="67" y="10"/>
                </a:cubicBezTo>
                <a:cubicBezTo>
                  <a:pt x="68" y="25"/>
                  <a:pt x="68" y="43"/>
                  <a:pt x="68" y="47"/>
                </a:cubicBezTo>
                <a:cubicBezTo>
                  <a:pt x="68" y="88"/>
                  <a:pt x="62" y="102"/>
                  <a:pt x="51" y="115"/>
                </a:cubicBezTo>
                <a:cubicBezTo>
                  <a:pt x="65" y="120"/>
                  <a:pt x="65" y="120"/>
                  <a:pt x="65" y="120"/>
                </a:cubicBezTo>
                <a:cubicBezTo>
                  <a:pt x="77" y="102"/>
                  <a:pt x="80" y="88"/>
                  <a:pt x="82" y="55"/>
                </a:cubicBezTo>
                <a:cubicBezTo>
                  <a:pt x="94" y="55"/>
                  <a:pt x="94" y="55"/>
                  <a:pt x="94" y="55"/>
                </a:cubicBezTo>
                <a:cubicBezTo>
                  <a:pt x="94" y="119"/>
                  <a:pt x="94" y="119"/>
                  <a:pt x="94" y="119"/>
                </a:cubicBezTo>
                <a:cubicBezTo>
                  <a:pt x="108" y="119"/>
                  <a:pt x="108" y="119"/>
                  <a:pt x="108" y="119"/>
                </a:cubicBezTo>
                <a:cubicBezTo>
                  <a:pt x="108" y="55"/>
                  <a:pt x="108" y="55"/>
                  <a:pt x="108" y="55"/>
                </a:cubicBezTo>
                <a:moveTo>
                  <a:pt x="61" y="62"/>
                </a:moveTo>
                <a:cubicBezTo>
                  <a:pt x="42" y="62"/>
                  <a:pt x="42" y="62"/>
                  <a:pt x="42" y="62"/>
                </a:cubicBezTo>
                <a:cubicBezTo>
                  <a:pt x="42" y="53"/>
                  <a:pt x="42" y="53"/>
                  <a:pt x="42" y="53"/>
                </a:cubicBezTo>
                <a:cubicBezTo>
                  <a:pt x="63" y="53"/>
                  <a:pt x="63" y="53"/>
                  <a:pt x="63" y="53"/>
                </a:cubicBezTo>
                <a:cubicBezTo>
                  <a:pt x="63" y="40"/>
                  <a:pt x="63" y="40"/>
                  <a:pt x="63" y="40"/>
                </a:cubicBezTo>
                <a:cubicBezTo>
                  <a:pt x="52" y="40"/>
                  <a:pt x="52" y="40"/>
                  <a:pt x="52" y="40"/>
                </a:cubicBezTo>
                <a:cubicBezTo>
                  <a:pt x="54" y="34"/>
                  <a:pt x="56" y="28"/>
                  <a:pt x="57" y="25"/>
                </a:cubicBezTo>
                <a:cubicBezTo>
                  <a:pt x="62" y="25"/>
                  <a:pt x="62" y="25"/>
                  <a:pt x="62" y="25"/>
                </a:cubicBezTo>
                <a:cubicBezTo>
                  <a:pt x="62" y="12"/>
                  <a:pt x="62" y="12"/>
                  <a:pt x="62" y="12"/>
                </a:cubicBezTo>
                <a:cubicBezTo>
                  <a:pt x="44" y="12"/>
                  <a:pt x="44" y="12"/>
                  <a:pt x="44" y="12"/>
                </a:cubicBezTo>
                <a:cubicBezTo>
                  <a:pt x="44" y="7"/>
                  <a:pt x="44" y="7"/>
                  <a:pt x="44" y="7"/>
                </a:cubicBezTo>
                <a:cubicBezTo>
                  <a:pt x="45" y="5"/>
                  <a:pt x="47" y="4"/>
                  <a:pt x="47" y="3"/>
                </a:cubicBezTo>
                <a:cubicBezTo>
                  <a:pt x="47" y="2"/>
                  <a:pt x="46" y="2"/>
                  <a:pt x="43" y="2"/>
                </a:cubicBezTo>
                <a:cubicBezTo>
                  <a:pt x="28" y="0"/>
                  <a:pt x="28" y="0"/>
                  <a:pt x="28" y="0"/>
                </a:cubicBezTo>
                <a:cubicBezTo>
                  <a:pt x="28" y="12"/>
                  <a:pt x="28" y="12"/>
                  <a:pt x="28" y="12"/>
                </a:cubicBezTo>
                <a:cubicBezTo>
                  <a:pt x="8" y="12"/>
                  <a:pt x="8" y="12"/>
                  <a:pt x="8" y="12"/>
                </a:cubicBezTo>
                <a:cubicBezTo>
                  <a:pt x="8" y="25"/>
                  <a:pt x="8" y="25"/>
                  <a:pt x="8" y="25"/>
                </a:cubicBezTo>
                <a:cubicBezTo>
                  <a:pt x="14" y="25"/>
                  <a:pt x="14" y="25"/>
                  <a:pt x="14" y="25"/>
                </a:cubicBezTo>
                <a:cubicBezTo>
                  <a:pt x="15" y="28"/>
                  <a:pt x="16" y="31"/>
                  <a:pt x="18" y="40"/>
                </a:cubicBezTo>
                <a:cubicBezTo>
                  <a:pt x="5" y="40"/>
                  <a:pt x="5" y="40"/>
                  <a:pt x="5" y="40"/>
                </a:cubicBezTo>
                <a:cubicBezTo>
                  <a:pt x="5" y="53"/>
                  <a:pt x="5" y="53"/>
                  <a:pt x="5" y="53"/>
                </a:cubicBezTo>
                <a:cubicBezTo>
                  <a:pt x="27" y="53"/>
                  <a:pt x="27" y="53"/>
                  <a:pt x="27" y="53"/>
                </a:cubicBezTo>
                <a:cubicBezTo>
                  <a:pt x="27" y="62"/>
                  <a:pt x="27" y="62"/>
                  <a:pt x="27" y="62"/>
                </a:cubicBezTo>
                <a:cubicBezTo>
                  <a:pt x="6" y="62"/>
                  <a:pt x="6" y="62"/>
                  <a:pt x="6" y="62"/>
                </a:cubicBezTo>
                <a:cubicBezTo>
                  <a:pt x="6" y="75"/>
                  <a:pt x="6" y="75"/>
                  <a:pt x="6" y="75"/>
                </a:cubicBezTo>
                <a:cubicBezTo>
                  <a:pt x="22" y="75"/>
                  <a:pt x="22" y="75"/>
                  <a:pt x="22" y="75"/>
                </a:cubicBezTo>
                <a:cubicBezTo>
                  <a:pt x="17" y="88"/>
                  <a:pt x="10" y="96"/>
                  <a:pt x="0" y="104"/>
                </a:cubicBezTo>
                <a:cubicBezTo>
                  <a:pt x="12" y="112"/>
                  <a:pt x="12" y="112"/>
                  <a:pt x="12" y="112"/>
                </a:cubicBezTo>
                <a:cubicBezTo>
                  <a:pt x="18" y="107"/>
                  <a:pt x="23" y="100"/>
                  <a:pt x="27" y="93"/>
                </a:cubicBezTo>
                <a:cubicBezTo>
                  <a:pt x="27" y="93"/>
                  <a:pt x="27" y="93"/>
                  <a:pt x="27" y="93"/>
                </a:cubicBezTo>
                <a:cubicBezTo>
                  <a:pt x="27" y="120"/>
                  <a:pt x="27" y="120"/>
                  <a:pt x="27" y="120"/>
                </a:cubicBezTo>
                <a:cubicBezTo>
                  <a:pt x="42" y="120"/>
                  <a:pt x="42" y="120"/>
                  <a:pt x="42" y="120"/>
                </a:cubicBezTo>
                <a:cubicBezTo>
                  <a:pt x="42" y="95"/>
                  <a:pt x="42" y="95"/>
                  <a:pt x="42" y="95"/>
                </a:cubicBezTo>
                <a:cubicBezTo>
                  <a:pt x="43" y="95"/>
                  <a:pt x="43" y="95"/>
                  <a:pt x="43" y="95"/>
                </a:cubicBezTo>
                <a:cubicBezTo>
                  <a:pt x="45" y="98"/>
                  <a:pt x="48" y="101"/>
                  <a:pt x="49" y="102"/>
                </a:cubicBezTo>
                <a:cubicBezTo>
                  <a:pt x="58" y="91"/>
                  <a:pt x="58" y="91"/>
                  <a:pt x="58" y="91"/>
                </a:cubicBezTo>
                <a:cubicBezTo>
                  <a:pt x="54" y="88"/>
                  <a:pt x="47" y="83"/>
                  <a:pt x="42" y="75"/>
                </a:cubicBezTo>
                <a:cubicBezTo>
                  <a:pt x="61" y="75"/>
                  <a:pt x="61" y="75"/>
                  <a:pt x="61" y="75"/>
                </a:cubicBezTo>
                <a:lnTo>
                  <a:pt x="61" y="62"/>
                </a:lnTo>
                <a:close/>
                <a:moveTo>
                  <a:pt x="42" y="25"/>
                </a:moveTo>
                <a:cubicBezTo>
                  <a:pt x="41" y="31"/>
                  <a:pt x="39" y="36"/>
                  <a:pt x="38" y="40"/>
                </a:cubicBezTo>
                <a:cubicBezTo>
                  <a:pt x="33" y="40"/>
                  <a:pt x="33" y="40"/>
                  <a:pt x="33" y="40"/>
                </a:cubicBezTo>
                <a:cubicBezTo>
                  <a:pt x="31" y="36"/>
                  <a:pt x="30" y="33"/>
                  <a:pt x="28" y="25"/>
                </a:cubicBezTo>
                <a:lnTo>
                  <a:pt x="42" y="25"/>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4" name="Freeform 31"/>
          <p:cNvSpPr>
            <a:spLocks noEditPoints="1"/>
          </p:cNvSpPr>
          <p:nvPr/>
        </p:nvSpPr>
        <p:spPr bwMode="auto">
          <a:xfrm>
            <a:off x="1246188" y="3332163"/>
            <a:ext cx="144462" cy="171450"/>
          </a:xfrm>
          <a:custGeom>
            <a:avLst/>
            <a:gdLst>
              <a:gd name="T0" fmla="*/ 2147483647 w 98"/>
              <a:gd name="T1" fmla="*/ 2147483647 h 116"/>
              <a:gd name="T2" fmla="*/ 2147483647 w 98"/>
              <a:gd name="T3" fmla="*/ 2147483647 h 116"/>
              <a:gd name="T4" fmla="*/ 2147483647 w 98"/>
              <a:gd name="T5" fmla="*/ 2147483647 h 116"/>
              <a:gd name="T6" fmla="*/ 2147483647 w 98"/>
              <a:gd name="T7" fmla="*/ 2147483647 h 116"/>
              <a:gd name="T8" fmla="*/ 2147483647 w 98"/>
              <a:gd name="T9" fmla="*/ 2147483647 h 116"/>
              <a:gd name="T10" fmla="*/ 2147483647 w 98"/>
              <a:gd name="T11" fmla="*/ 2147483647 h 116"/>
              <a:gd name="T12" fmla="*/ 2147483647 w 98"/>
              <a:gd name="T13" fmla="*/ 2147483647 h 116"/>
              <a:gd name="T14" fmla="*/ 2147483647 w 98"/>
              <a:gd name="T15" fmla="*/ 2147483647 h 116"/>
              <a:gd name="T16" fmla="*/ 2147483647 w 98"/>
              <a:gd name="T17" fmla="*/ 2147483647 h 116"/>
              <a:gd name="T18" fmla="*/ 2147483647 w 98"/>
              <a:gd name="T19" fmla="*/ 2147483647 h 116"/>
              <a:gd name="T20" fmla="*/ 2147483647 w 98"/>
              <a:gd name="T21" fmla="*/ 2147483647 h 116"/>
              <a:gd name="T22" fmla="*/ 2147483647 w 98"/>
              <a:gd name="T23" fmla="*/ 0 h 116"/>
              <a:gd name="T24" fmla="*/ 2147483647 w 98"/>
              <a:gd name="T25" fmla="*/ 0 h 116"/>
              <a:gd name="T26" fmla="*/ 2147483647 w 98"/>
              <a:gd name="T27" fmla="*/ 2147483647 h 116"/>
              <a:gd name="T28" fmla="*/ 0 w 98"/>
              <a:gd name="T29" fmla="*/ 2147483647 h 116"/>
              <a:gd name="T30" fmla="*/ 2147483647 w 98"/>
              <a:gd name="T31" fmla="*/ 2147483647 h 116"/>
              <a:gd name="T32" fmla="*/ 2147483647 w 98"/>
              <a:gd name="T33" fmla="*/ 2147483647 h 116"/>
              <a:gd name="T34" fmla="*/ 2147483647 w 98"/>
              <a:gd name="T35" fmla="*/ 2147483647 h 116"/>
              <a:gd name="T36" fmla="*/ 2147483647 w 98"/>
              <a:gd name="T37" fmla="*/ 2147483647 h 116"/>
              <a:gd name="T38" fmla="*/ 2147483647 w 98"/>
              <a:gd name="T39" fmla="*/ 2147483647 h 116"/>
              <a:gd name="T40" fmla="*/ 2147483647 w 98"/>
              <a:gd name="T41" fmla="*/ 2147483647 h 116"/>
              <a:gd name="T42" fmla="*/ 2147483647 w 98"/>
              <a:gd name="T43" fmla="*/ 2147483647 h 116"/>
              <a:gd name="T44" fmla="*/ 2147483647 w 98"/>
              <a:gd name="T45" fmla="*/ 2147483647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116">
                <a:moveTo>
                  <a:pt x="82" y="43"/>
                </a:moveTo>
                <a:cubicBezTo>
                  <a:pt x="82" y="57"/>
                  <a:pt x="82" y="57"/>
                  <a:pt x="82" y="57"/>
                </a:cubicBezTo>
                <a:cubicBezTo>
                  <a:pt x="42" y="57"/>
                  <a:pt x="42" y="57"/>
                  <a:pt x="42" y="57"/>
                </a:cubicBezTo>
                <a:cubicBezTo>
                  <a:pt x="42" y="52"/>
                  <a:pt x="42" y="48"/>
                  <a:pt x="42" y="43"/>
                </a:cubicBezTo>
                <a:cubicBezTo>
                  <a:pt x="82" y="43"/>
                  <a:pt x="82" y="43"/>
                  <a:pt x="82" y="43"/>
                </a:cubicBezTo>
                <a:moveTo>
                  <a:pt x="82" y="72"/>
                </a:moveTo>
                <a:cubicBezTo>
                  <a:pt x="82" y="94"/>
                  <a:pt x="82" y="94"/>
                  <a:pt x="82" y="94"/>
                </a:cubicBezTo>
                <a:cubicBezTo>
                  <a:pt x="82" y="97"/>
                  <a:pt x="81" y="99"/>
                  <a:pt x="77" y="99"/>
                </a:cubicBezTo>
                <a:cubicBezTo>
                  <a:pt x="71" y="99"/>
                  <a:pt x="68" y="98"/>
                  <a:pt x="65" y="98"/>
                </a:cubicBezTo>
                <a:cubicBezTo>
                  <a:pt x="72" y="116"/>
                  <a:pt x="72" y="116"/>
                  <a:pt x="72" y="116"/>
                </a:cubicBezTo>
                <a:cubicBezTo>
                  <a:pt x="87" y="116"/>
                  <a:pt x="98" y="115"/>
                  <a:pt x="98" y="102"/>
                </a:cubicBezTo>
                <a:cubicBezTo>
                  <a:pt x="98" y="0"/>
                  <a:pt x="98" y="0"/>
                  <a:pt x="98" y="0"/>
                </a:cubicBezTo>
                <a:cubicBezTo>
                  <a:pt x="25" y="0"/>
                  <a:pt x="25" y="0"/>
                  <a:pt x="25" y="0"/>
                </a:cubicBezTo>
                <a:cubicBezTo>
                  <a:pt x="25" y="45"/>
                  <a:pt x="25" y="45"/>
                  <a:pt x="25" y="45"/>
                </a:cubicBezTo>
                <a:cubicBezTo>
                  <a:pt x="25" y="80"/>
                  <a:pt x="15" y="90"/>
                  <a:pt x="0" y="103"/>
                </a:cubicBezTo>
                <a:cubicBezTo>
                  <a:pt x="13" y="114"/>
                  <a:pt x="13" y="114"/>
                  <a:pt x="13" y="114"/>
                </a:cubicBezTo>
                <a:cubicBezTo>
                  <a:pt x="29" y="102"/>
                  <a:pt x="35" y="91"/>
                  <a:pt x="40" y="72"/>
                </a:cubicBezTo>
                <a:lnTo>
                  <a:pt x="82" y="72"/>
                </a:lnTo>
                <a:close/>
                <a:moveTo>
                  <a:pt x="42" y="14"/>
                </a:moveTo>
                <a:cubicBezTo>
                  <a:pt x="82" y="14"/>
                  <a:pt x="82" y="14"/>
                  <a:pt x="82" y="14"/>
                </a:cubicBezTo>
                <a:cubicBezTo>
                  <a:pt x="82" y="29"/>
                  <a:pt x="82" y="29"/>
                  <a:pt x="82" y="29"/>
                </a:cubicBezTo>
                <a:cubicBezTo>
                  <a:pt x="42" y="29"/>
                  <a:pt x="42" y="29"/>
                  <a:pt x="42" y="29"/>
                </a:cubicBezTo>
                <a:lnTo>
                  <a:pt x="42" y="1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5" name="Freeform 32"/>
          <p:cNvSpPr>
            <a:spLocks noEditPoints="1"/>
          </p:cNvSpPr>
          <p:nvPr/>
        </p:nvSpPr>
        <p:spPr bwMode="auto">
          <a:xfrm>
            <a:off x="1425575" y="3327400"/>
            <a:ext cx="182563" cy="174625"/>
          </a:xfrm>
          <a:custGeom>
            <a:avLst/>
            <a:gdLst>
              <a:gd name="T0" fmla="*/ 2147483647 w 123"/>
              <a:gd name="T1" fmla="*/ 0 h 118"/>
              <a:gd name="T2" fmla="*/ 2147483647 w 123"/>
              <a:gd name="T3" fmla="*/ 2147483647 h 118"/>
              <a:gd name="T4" fmla="*/ 2147483647 w 123"/>
              <a:gd name="T5" fmla="*/ 2147483647 h 118"/>
              <a:gd name="T6" fmla="*/ 2147483647 w 123"/>
              <a:gd name="T7" fmla="*/ 2147483647 h 118"/>
              <a:gd name="T8" fmla="*/ 2147483647 w 123"/>
              <a:gd name="T9" fmla="*/ 2147483647 h 118"/>
              <a:gd name="T10" fmla="*/ 2147483647 w 123"/>
              <a:gd name="T11" fmla="*/ 2147483647 h 118"/>
              <a:gd name="T12" fmla="*/ 2147483647 w 123"/>
              <a:gd name="T13" fmla="*/ 2147483647 h 118"/>
              <a:gd name="T14" fmla="*/ 2147483647 w 123"/>
              <a:gd name="T15" fmla="*/ 2147483647 h 118"/>
              <a:gd name="T16" fmla="*/ 2147483647 w 123"/>
              <a:gd name="T17" fmla="*/ 2147483647 h 118"/>
              <a:gd name="T18" fmla="*/ 2147483647 w 123"/>
              <a:gd name="T19" fmla="*/ 2147483647 h 118"/>
              <a:gd name="T20" fmla="*/ 2147483647 w 123"/>
              <a:gd name="T21" fmla="*/ 2147483647 h 118"/>
              <a:gd name="T22" fmla="*/ 2147483647 w 123"/>
              <a:gd name="T23" fmla="*/ 2147483647 h 118"/>
              <a:gd name="T24" fmla="*/ 2147483647 w 123"/>
              <a:gd name="T25" fmla="*/ 2147483647 h 118"/>
              <a:gd name="T26" fmla="*/ 2147483647 w 123"/>
              <a:gd name="T27" fmla="*/ 2147483647 h 118"/>
              <a:gd name="T28" fmla="*/ 2147483647 w 123"/>
              <a:gd name="T29" fmla="*/ 2147483647 h 118"/>
              <a:gd name="T30" fmla="*/ 2147483647 w 123"/>
              <a:gd name="T31" fmla="*/ 2147483647 h 118"/>
              <a:gd name="T32" fmla="*/ 2147483647 w 123"/>
              <a:gd name="T33" fmla="*/ 2147483647 h 118"/>
              <a:gd name="T34" fmla="*/ 2147483647 w 123"/>
              <a:gd name="T35" fmla="*/ 2147483647 h 118"/>
              <a:gd name="T36" fmla="*/ 2147483647 w 123"/>
              <a:gd name="T37" fmla="*/ 0 h 118"/>
              <a:gd name="T38" fmla="*/ 0 w 123"/>
              <a:gd name="T39" fmla="*/ 2147483647 h 118"/>
              <a:gd name="T40" fmla="*/ 2147483647 w 123"/>
              <a:gd name="T41" fmla="*/ 2147483647 h 118"/>
              <a:gd name="T42" fmla="*/ 2147483647 w 123"/>
              <a:gd name="T43" fmla="*/ 2147483647 h 118"/>
              <a:gd name="T44" fmla="*/ 2147483647 w 123"/>
              <a:gd name="T45" fmla="*/ 2147483647 h 118"/>
              <a:gd name="T46" fmla="*/ 2147483647 w 123"/>
              <a:gd name="T47" fmla="*/ 2147483647 h 118"/>
              <a:gd name="T48" fmla="*/ 2147483647 w 123"/>
              <a:gd name="T49" fmla="*/ 0 h 118"/>
              <a:gd name="T50" fmla="*/ 2147483647 w 123"/>
              <a:gd name="T51" fmla="*/ 2147483647 h 118"/>
              <a:gd name="T52" fmla="*/ 2147483647 w 123"/>
              <a:gd name="T53" fmla="*/ 2147483647 h 118"/>
              <a:gd name="T54" fmla="*/ 2147483647 w 123"/>
              <a:gd name="T55" fmla="*/ 2147483647 h 118"/>
              <a:gd name="T56" fmla="*/ 2147483647 w 123"/>
              <a:gd name="T57" fmla="*/ 2147483647 h 118"/>
              <a:gd name="T58" fmla="*/ 2147483647 w 123"/>
              <a:gd name="T59" fmla="*/ 2147483647 h 118"/>
              <a:gd name="T60" fmla="*/ 2147483647 w 123"/>
              <a:gd name="T61" fmla="*/ 2147483647 h 118"/>
              <a:gd name="T62" fmla="*/ 2147483647 w 123"/>
              <a:gd name="T63" fmla="*/ 2147483647 h 118"/>
              <a:gd name="T64" fmla="*/ 2147483647 w 123"/>
              <a:gd name="T65" fmla="*/ 2147483647 h 118"/>
              <a:gd name="T66" fmla="*/ 2147483647 w 123"/>
              <a:gd name="T67" fmla="*/ 2147483647 h 118"/>
              <a:gd name="T68" fmla="*/ 2147483647 w 123"/>
              <a:gd name="T69" fmla="*/ 2147483647 h 118"/>
              <a:gd name="T70" fmla="*/ 2147483647 w 123"/>
              <a:gd name="T71" fmla="*/ 2147483647 h 118"/>
              <a:gd name="T72" fmla="*/ 2147483647 w 123"/>
              <a:gd name="T73" fmla="*/ 2147483647 h 118"/>
              <a:gd name="T74" fmla="*/ 2147483647 w 123"/>
              <a:gd name="T75" fmla="*/ 2147483647 h 118"/>
              <a:gd name="T76" fmla="*/ 2147483647 w 123"/>
              <a:gd name="T77" fmla="*/ 2147483647 h 118"/>
              <a:gd name="T78" fmla="*/ 0 w 123"/>
              <a:gd name="T79" fmla="*/ 2147483647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3" h="118">
                <a:moveTo>
                  <a:pt x="78" y="0"/>
                </a:moveTo>
                <a:cubicBezTo>
                  <a:pt x="94" y="1"/>
                  <a:pt x="94" y="1"/>
                  <a:pt x="94" y="1"/>
                </a:cubicBezTo>
                <a:cubicBezTo>
                  <a:pt x="96" y="2"/>
                  <a:pt x="97" y="2"/>
                  <a:pt x="97" y="3"/>
                </a:cubicBezTo>
                <a:cubicBezTo>
                  <a:pt x="97" y="4"/>
                  <a:pt x="96" y="5"/>
                  <a:pt x="94" y="6"/>
                </a:cubicBezTo>
                <a:cubicBezTo>
                  <a:pt x="94" y="40"/>
                  <a:pt x="94" y="40"/>
                  <a:pt x="94" y="40"/>
                </a:cubicBezTo>
                <a:cubicBezTo>
                  <a:pt x="119" y="40"/>
                  <a:pt x="119" y="40"/>
                  <a:pt x="119" y="40"/>
                </a:cubicBezTo>
                <a:cubicBezTo>
                  <a:pt x="119" y="55"/>
                  <a:pt x="119" y="55"/>
                  <a:pt x="119" y="55"/>
                </a:cubicBezTo>
                <a:cubicBezTo>
                  <a:pt x="94" y="55"/>
                  <a:pt x="94" y="55"/>
                  <a:pt x="94" y="55"/>
                </a:cubicBezTo>
                <a:cubicBezTo>
                  <a:pt x="94" y="101"/>
                  <a:pt x="94" y="101"/>
                  <a:pt x="94" y="101"/>
                </a:cubicBezTo>
                <a:cubicBezTo>
                  <a:pt x="123" y="101"/>
                  <a:pt x="123" y="101"/>
                  <a:pt x="123" y="101"/>
                </a:cubicBezTo>
                <a:cubicBezTo>
                  <a:pt x="123" y="116"/>
                  <a:pt x="123" y="116"/>
                  <a:pt x="123" y="116"/>
                </a:cubicBezTo>
                <a:cubicBezTo>
                  <a:pt x="45" y="116"/>
                  <a:pt x="45" y="116"/>
                  <a:pt x="45" y="116"/>
                </a:cubicBezTo>
                <a:cubicBezTo>
                  <a:pt x="45" y="101"/>
                  <a:pt x="45" y="101"/>
                  <a:pt x="45" y="101"/>
                </a:cubicBezTo>
                <a:cubicBezTo>
                  <a:pt x="78" y="101"/>
                  <a:pt x="78" y="101"/>
                  <a:pt x="78" y="101"/>
                </a:cubicBezTo>
                <a:cubicBezTo>
                  <a:pt x="78" y="55"/>
                  <a:pt x="78" y="55"/>
                  <a:pt x="78" y="55"/>
                </a:cubicBezTo>
                <a:cubicBezTo>
                  <a:pt x="57" y="55"/>
                  <a:pt x="57" y="55"/>
                  <a:pt x="57" y="55"/>
                </a:cubicBezTo>
                <a:cubicBezTo>
                  <a:pt x="57" y="40"/>
                  <a:pt x="57" y="40"/>
                  <a:pt x="57" y="40"/>
                </a:cubicBezTo>
                <a:cubicBezTo>
                  <a:pt x="78" y="40"/>
                  <a:pt x="78" y="40"/>
                  <a:pt x="78" y="40"/>
                </a:cubicBezTo>
                <a:cubicBezTo>
                  <a:pt x="78" y="0"/>
                  <a:pt x="78" y="0"/>
                  <a:pt x="78" y="0"/>
                </a:cubicBezTo>
                <a:moveTo>
                  <a:pt x="0" y="78"/>
                </a:moveTo>
                <a:cubicBezTo>
                  <a:pt x="15" y="69"/>
                  <a:pt x="28" y="56"/>
                  <a:pt x="37" y="40"/>
                </a:cubicBezTo>
                <a:cubicBezTo>
                  <a:pt x="6" y="40"/>
                  <a:pt x="6" y="40"/>
                  <a:pt x="6" y="40"/>
                </a:cubicBezTo>
                <a:cubicBezTo>
                  <a:pt x="6" y="25"/>
                  <a:pt x="6" y="25"/>
                  <a:pt x="6" y="25"/>
                </a:cubicBezTo>
                <a:cubicBezTo>
                  <a:pt x="22" y="25"/>
                  <a:pt x="22" y="25"/>
                  <a:pt x="22" y="25"/>
                </a:cubicBezTo>
                <a:cubicBezTo>
                  <a:pt x="22" y="0"/>
                  <a:pt x="22" y="0"/>
                  <a:pt x="22" y="0"/>
                </a:cubicBezTo>
                <a:cubicBezTo>
                  <a:pt x="37" y="2"/>
                  <a:pt x="37" y="2"/>
                  <a:pt x="37" y="2"/>
                </a:cubicBezTo>
                <a:cubicBezTo>
                  <a:pt x="39" y="2"/>
                  <a:pt x="40" y="3"/>
                  <a:pt x="40" y="3"/>
                </a:cubicBezTo>
                <a:cubicBezTo>
                  <a:pt x="40" y="4"/>
                  <a:pt x="39" y="6"/>
                  <a:pt x="37" y="7"/>
                </a:cubicBezTo>
                <a:cubicBezTo>
                  <a:pt x="37" y="25"/>
                  <a:pt x="37" y="25"/>
                  <a:pt x="37" y="25"/>
                </a:cubicBezTo>
                <a:cubicBezTo>
                  <a:pt x="52" y="25"/>
                  <a:pt x="52" y="25"/>
                  <a:pt x="52" y="25"/>
                </a:cubicBezTo>
                <a:cubicBezTo>
                  <a:pt x="58" y="31"/>
                  <a:pt x="58" y="31"/>
                  <a:pt x="58" y="31"/>
                </a:cubicBezTo>
                <a:cubicBezTo>
                  <a:pt x="55" y="38"/>
                  <a:pt x="52" y="45"/>
                  <a:pt x="43" y="57"/>
                </a:cubicBezTo>
                <a:cubicBezTo>
                  <a:pt x="48" y="64"/>
                  <a:pt x="55" y="69"/>
                  <a:pt x="60" y="73"/>
                </a:cubicBezTo>
                <a:cubicBezTo>
                  <a:pt x="52" y="84"/>
                  <a:pt x="52" y="84"/>
                  <a:pt x="52" y="84"/>
                </a:cubicBezTo>
                <a:cubicBezTo>
                  <a:pt x="48" y="82"/>
                  <a:pt x="42" y="76"/>
                  <a:pt x="37" y="71"/>
                </a:cubicBezTo>
                <a:cubicBezTo>
                  <a:pt x="37" y="118"/>
                  <a:pt x="37" y="118"/>
                  <a:pt x="37" y="118"/>
                </a:cubicBezTo>
                <a:cubicBezTo>
                  <a:pt x="23" y="118"/>
                  <a:pt x="23" y="118"/>
                  <a:pt x="23" y="118"/>
                </a:cubicBezTo>
                <a:cubicBezTo>
                  <a:pt x="23" y="79"/>
                  <a:pt x="23" y="79"/>
                  <a:pt x="23" y="79"/>
                </a:cubicBezTo>
                <a:cubicBezTo>
                  <a:pt x="17" y="84"/>
                  <a:pt x="14" y="87"/>
                  <a:pt x="10" y="89"/>
                </a:cubicBezTo>
                <a:lnTo>
                  <a:pt x="0" y="78"/>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6" name="Freeform 33"/>
          <p:cNvSpPr>
            <a:spLocks/>
          </p:cNvSpPr>
          <p:nvPr/>
        </p:nvSpPr>
        <p:spPr bwMode="auto">
          <a:xfrm>
            <a:off x="493713" y="3576638"/>
            <a:ext cx="92075" cy="117475"/>
          </a:xfrm>
          <a:custGeom>
            <a:avLst/>
            <a:gdLst>
              <a:gd name="T0" fmla="*/ 2147483647 w 58"/>
              <a:gd name="T1" fmla="*/ 2147483647 h 74"/>
              <a:gd name="T2" fmla="*/ 2147483647 w 58"/>
              <a:gd name="T3" fmla="*/ 2147483647 h 74"/>
              <a:gd name="T4" fmla="*/ 2147483647 w 58"/>
              <a:gd name="T5" fmla="*/ 2147483647 h 74"/>
              <a:gd name="T6" fmla="*/ 0 w 58"/>
              <a:gd name="T7" fmla="*/ 2147483647 h 74"/>
              <a:gd name="T8" fmla="*/ 0 w 58"/>
              <a:gd name="T9" fmla="*/ 0 h 74"/>
              <a:gd name="T10" fmla="*/ 2147483647 w 58"/>
              <a:gd name="T11" fmla="*/ 0 h 74"/>
              <a:gd name="T12" fmla="*/ 2147483647 w 58"/>
              <a:gd name="T13" fmla="*/ 2147483647 h 74"/>
              <a:gd name="T14" fmla="*/ 2147483647 w 58"/>
              <a:gd name="T15" fmla="*/ 0 h 74"/>
              <a:gd name="T16" fmla="*/ 2147483647 w 58"/>
              <a:gd name="T17" fmla="*/ 0 h 74"/>
              <a:gd name="T18" fmla="*/ 2147483647 w 58"/>
              <a:gd name="T19" fmla="*/ 2147483647 h 74"/>
              <a:gd name="T20" fmla="*/ 2147483647 w 58"/>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4">
                <a:moveTo>
                  <a:pt x="46" y="74"/>
                </a:moveTo>
                <a:lnTo>
                  <a:pt x="9" y="15"/>
                </a:lnTo>
                <a:lnTo>
                  <a:pt x="9" y="74"/>
                </a:lnTo>
                <a:lnTo>
                  <a:pt x="0" y="74"/>
                </a:lnTo>
                <a:lnTo>
                  <a:pt x="0" y="0"/>
                </a:lnTo>
                <a:lnTo>
                  <a:pt x="11" y="0"/>
                </a:lnTo>
                <a:lnTo>
                  <a:pt x="48" y="60"/>
                </a:lnTo>
                <a:lnTo>
                  <a:pt x="48" y="0"/>
                </a:lnTo>
                <a:lnTo>
                  <a:pt x="58" y="0"/>
                </a:lnTo>
                <a:lnTo>
                  <a:pt x="58" y="74"/>
                </a:lnTo>
                <a:lnTo>
                  <a:pt x="46" y="7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7" name="Freeform 34"/>
          <p:cNvSpPr>
            <a:spLocks/>
          </p:cNvSpPr>
          <p:nvPr/>
        </p:nvSpPr>
        <p:spPr bwMode="auto">
          <a:xfrm>
            <a:off x="493713" y="3576638"/>
            <a:ext cx="92075" cy="117475"/>
          </a:xfrm>
          <a:custGeom>
            <a:avLst/>
            <a:gdLst>
              <a:gd name="T0" fmla="*/ 2147483647 w 58"/>
              <a:gd name="T1" fmla="*/ 2147483647 h 74"/>
              <a:gd name="T2" fmla="*/ 2147483647 w 58"/>
              <a:gd name="T3" fmla="*/ 2147483647 h 74"/>
              <a:gd name="T4" fmla="*/ 2147483647 w 58"/>
              <a:gd name="T5" fmla="*/ 2147483647 h 74"/>
              <a:gd name="T6" fmla="*/ 0 w 58"/>
              <a:gd name="T7" fmla="*/ 2147483647 h 74"/>
              <a:gd name="T8" fmla="*/ 0 w 58"/>
              <a:gd name="T9" fmla="*/ 0 h 74"/>
              <a:gd name="T10" fmla="*/ 2147483647 w 58"/>
              <a:gd name="T11" fmla="*/ 0 h 74"/>
              <a:gd name="T12" fmla="*/ 2147483647 w 58"/>
              <a:gd name="T13" fmla="*/ 2147483647 h 74"/>
              <a:gd name="T14" fmla="*/ 2147483647 w 58"/>
              <a:gd name="T15" fmla="*/ 0 h 74"/>
              <a:gd name="T16" fmla="*/ 2147483647 w 58"/>
              <a:gd name="T17" fmla="*/ 0 h 74"/>
              <a:gd name="T18" fmla="*/ 2147483647 w 58"/>
              <a:gd name="T19" fmla="*/ 2147483647 h 74"/>
              <a:gd name="T20" fmla="*/ 2147483647 w 58"/>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74">
                <a:moveTo>
                  <a:pt x="46" y="74"/>
                </a:moveTo>
                <a:lnTo>
                  <a:pt x="9" y="15"/>
                </a:lnTo>
                <a:lnTo>
                  <a:pt x="9" y="74"/>
                </a:lnTo>
                <a:lnTo>
                  <a:pt x="0" y="74"/>
                </a:lnTo>
                <a:lnTo>
                  <a:pt x="0" y="0"/>
                </a:lnTo>
                <a:lnTo>
                  <a:pt x="11" y="0"/>
                </a:lnTo>
                <a:lnTo>
                  <a:pt x="48" y="60"/>
                </a:lnTo>
                <a:lnTo>
                  <a:pt x="48" y="0"/>
                </a:lnTo>
                <a:lnTo>
                  <a:pt x="58" y="0"/>
                </a:lnTo>
                <a:lnTo>
                  <a:pt x="58" y="74"/>
                </a:lnTo>
                <a:lnTo>
                  <a:pt x="46"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8" name="Freeform 35"/>
          <p:cNvSpPr>
            <a:spLocks noEditPoints="1"/>
          </p:cNvSpPr>
          <p:nvPr/>
        </p:nvSpPr>
        <p:spPr bwMode="auto">
          <a:xfrm>
            <a:off x="603250" y="3606800"/>
            <a:ext cx="79375" cy="90488"/>
          </a:xfrm>
          <a:custGeom>
            <a:avLst/>
            <a:gdLst>
              <a:gd name="T0" fmla="*/ 2147483647 w 54"/>
              <a:gd name="T1" fmla="*/ 2147483647 h 62"/>
              <a:gd name="T2" fmla="*/ 2147483647 w 54"/>
              <a:gd name="T3" fmla="*/ 2147483647 h 62"/>
              <a:gd name="T4" fmla="*/ 2147483647 w 54"/>
              <a:gd name="T5" fmla="*/ 0 h 62"/>
              <a:gd name="T6" fmla="*/ 2147483647 w 54"/>
              <a:gd name="T7" fmla="*/ 2147483647 h 62"/>
              <a:gd name="T8" fmla="*/ 2147483647 w 54"/>
              <a:gd name="T9" fmla="*/ 2147483647 h 62"/>
              <a:gd name="T10" fmla="*/ 2147483647 w 54"/>
              <a:gd name="T11" fmla="*/ 2147483647 h 62"/>
              <a:gd name="T12" fmla="*/ 2147483647 w 54"/>
              <a:gd name="T13" fmla="*/ 2147483647 h 62"/>
              <a:gd name="T14" fmla="*/ 2147483647 w 54"/>
              <a:gd name="T15" fmla="*/ 2147483647 h 62"/>
              <a:gd name="T16" fmla="*/ 2147483647 w 54"/>
              <a:gd name="T17" fmla="*/ 2147483647 h 62"/>
              <a:gd name="T18" fmla="*/ 2147483647 w 54"/>
              <a:gd name="T19" fmla="*/ 2147483647 h 62"/>
              <a:gd name="T20" fmla="*/ 2147483647 w 54"/>
              <a:gd name="T21" fmla="*/ 2147483647 h 62"/>
              <a:gd name="T22" fmla="*/ 2147483647 w 54"/>
              <a:gd name="T23" fmla="*/ 2147483647 h 62"/>
              <a:gd name="T24" fmla="*/ 2147483647 w 54"/>
              <a:gd name="T25" fmla="*/ 2147483647 h 62"/>
              <a:gd name="T26" fmla="*/ 2147483647 w 54"/>
              <a:gd name="T27" fmla="*/ 2147483647 h 62"/>
              <a:gd name="T28" fmla="*/ 2147483647 w 54"/>
              <a:gd name="T29" fmla="*/ 2147483647 h 62"/>
              <a:gd name="T30" fmla="*/ 2147483647 w 54"/>
              <a:gd name="T31" fmla="*/ 2147483647 h 62"/>
              <a:gd name="T32" fmla="*/ 2147483647 w 54"/>
              <a:gd name="T33" fmla="*/ 2147483647 h 62"/>
              <a:gd name="T34" fmla="*/ 2147483647 w 54"/>
              <a:gd name="T35" fmla="*/ 2147483647 h 62"/>
              <a:gd name="T36" fmla="*/ 2147483647 w 54"/>
              <a:gd name="T37" fmla="*/ 2147483647 h 62"/>
              <a:gd name="T38" fmla="*/ 2147483647 w 54"/>
              <a:gd name="T39" fmla="*/ 2147483647 h 62"/>
              <a:gd name="T40" fmla="*/ 2147483647 w 54"/>
              <a:gd name="T41" fmla="*/ 2147483647 h 62"/>
              <a:gd name="T42" fmla="*/ 2147483647 w 54"/>
              <a:gd name="T43" fmla="*/ 2147483647 h 62"/>
              <a:gd name="T44" fmla="*/ 2147483647 w 54"/>
              <a:gd name="T45" fmla="*/ 2147483647 h 62"/>
              <a:gd name="T46" fmla="*/ 2147483647 w 54"/>
              <a:gd name="T47" fmla="*/ 2147483647 h 62"/>
              <a:gd name="T48" fmla="*/ 2147483647 w 54"/>
              <a:gd name="T49" fmla="*/ 2147483647 h 62"/>
              <a:gd name="T50" fmla="*/ 2147483647 w 54"/>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62">
                <a:moveTo>
                  <a:pt x="48" y="12"/>
                </a:moveTo>
                <a:cubicBezTo>
                  <a:pt x="48" y="7"/>
                  <a:pt x="42" y="3"/>
                  <a:pt x="35" y="1"/>
                </a:cubicBezTo>
                <a:cubicBezTo>
                  <a:pt x="31" y="1"/>
                  <a:pt x="27" y="0"/>
                  <a:pt x="23" y="0"/>
                </a:cubicBezTo>
                <a:cubicBezTo>
                  <a:pt x="20" y="1"/>
                  <a:pt x="16" y="2"/>
                  <a:pt x="13" y="3"/>
                </a:cubicBezTo>
                <a:cubicBezTo>
                  <a:pt x="7" y="6"/>
                  <a:pt x="4" y="11"/>
                  <a:pt x="4" y="14"/>
                </a:cubicBezTo>
                <a:cubicBezTo>
                  <a:pt x="3" y="19"/>
                  <a:pt x="3" y="19"/>
                  <a:pt x="3" y="19"/>
                </a:cubicBezTo>
                <a:cubicBezTo>
                  <a:pt x="12" y="19"/>
                  <a:pt x="12" y="19"/>
                  <a:pt x="12" y="19"/>
                </a:cubicBezTo>
                <a:cubicBezTo>
                  <a:pt x="12" y="17"/>
                  <a:pt x="13" y="9"/>
                  <a:pt x="23" y="9"/>
                </a:cubicBezTo>
                <a:cubicBezTo>
                  <a:pt x="29" y="8"/>
                  <a:pt x="38" y="10"/>
                  <a:pt x="38" y="14"/>
                </a:cubicBezTo>
                <a:cubicBezTo>
                  <a:pt x="38" y="21"/>
                  <a:pt x="38" y="21"/>
                  <a:pt x="38" y="21"/>
                </a:cubicBezTo>
                <a:cubicBezTo>
                  <a:pt x="38" y="24"/>
                  <a:pt x="35" y="25"/>
                  <a:pt x="34" y="26"/>
                </a:cubicBezTo>
                <a:cubicBezTo>
                  <a:pt x="28" y="27"/>
                  <a:pt x="23" y="26"/>
                  <a:pt x="13" y="29"/>
                </a:cubicBezTo>
                <a:cubicBezTo>
                  <a:pt x="7" y="31"/>
                  <a:pt x="1" y="34"/>
                  <a:pt x="1" y="44"/>
                </a:cubicBezTo>
                <a:cubicBezTo>
                  <a:pt x="0" y="55"/>
                  <a:pt x="8" y="62"/>
                  <a:pt x="21" y="62"/>
                </a:cubicBezTo>
                <a:cubicBezTo>
                  <a:pt x="29" y="61"/>
                  <a:pt x="34" y="57"/>
                  <a:pt x="39" y="53"/>
                </a:cubicBezTo>
                <a:cubicBezTo>
                  <a:pt x="39" y="57"/>
                  <a:pt x="42" y="61"/>
                  <a:pt x="47" y="62"/>
                </a:cubicBezTo>
                <a:cubicBezTo>
                  <a:pt x="54" y="61"/>
                  <a:pt x="54" y="61"/>
                  <a:pt x="54" y="61"/>
                </a:cubicBezTo>
                <a:cubicBezTo>
                  <a:pt x="54" y="54"/>
                  <a:pt x="54" y="54"/>
                  <a:pt x="54" y="54"/>
                </a:cubicBezTo>
                <a:cubicBezTo>
                  <a:pt x="51"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19" name="Freeform 36"/>
          <p:cNvSpPr>
            <a:spLocks/>
          </p:cNvSpPr>
          <p:nvPr/>
        </p:nvSpPr>
        <p:spPr bwMode="auto">
          <a:xfrm>
            <a:off x="688975" y="3586163"/>
            <a:ext cx="38100" cy="111125"/>
          </a:xfrm>
          <a:custGeom>
            <a:avLst/>
            <a:gdLst>
              <a:gd name="T0" fmla="*/ 2147483647 w 26"/>
              <a:gd name="T1" fmla="*/ 2147483647 h 75"/>
              <a:gd name="T2" fmla="*/ 2147483647 w 26"/>
              <a:gd name="T3" fmla="*/ 2147483647 h 75"/>
              <a:gd name="T4" fmla="*/ 2147483647 w 26"/>
              <a:gd name="T5" fmla="*/ 2147483647 h 75"/>
              <a:gd name="T6" fmla="*/ 2147483647 w 26"/>
              <a:gd name="T7" fmla="*/ 2147483647 h 75"/>
              <a:gd name="T8" fmla="*/ 2147483647 w 26"/>
              <a:gd name="T9" fmla="*/ 2147483647 h 75"/>
              <a:gd name="T10" fmla="*/ 2147483647 w 26"/>
              <a:gd name="T11" fmla="*/ 2147483647 h 75"/>
              <a:gd name="T12" fmla="*/ 2147483647 w 26"/>
              <a:gd name="T13" fmla="*/ 2147483647 h 75"/>
              <a:gd name="T14" fmla="*/ 2147483647 w 26"/>
              <a:gd name="T15" fmla="*/ 2147483647 h 75"/>
              <a:gd name="T16" fmla="*/ 2147483647 w 26"/>
              <a:gd name="T17" fmla="*/ 2147483647 h 75"/>
              <a:gd name="T18" fmla="*/ 2147483647 w 26"/>
              <a:gd name="T19" fmla="*/ 2147483647 h 75"/>
              <a:gd name="T20" fmla="*/ 0 w 26"/>
              <a:gd name="T21" fmla="*/ 2147483647 h 75"/>
              <a:gd name="T22" fmla="*/ 0 w 26"/>
              <a:gd name="T23" fmla="*/ 2147483647 h 75"/>
              <a:gd name="T24" fmla="*/ 2147483647 w 26"/>
              <a:gd name="T25" fmla="*/ 2147483647 h 75"/>
              <a:gd name="T26" fmla="*/ 2147483647 w 26"/>
              <a:gd name="T27" fmla="*/ 0 h 75"/>
              <a:gd name="T28" fmla="*/ 2147483647 w 26"/>
              <a:gd name="T29" fmla="*/ 0 h 75"/>
              <a:gd name="T30" fmla="*/ 2147483647 w 26"/>
              <a:gd name="T31" fmla="*/ 2147483647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75">
                <a:moveTo>
                  <a:pt x="17" y="15"/>
                </a:moveTo>
                <a:cubicBezTo>
                  <a:pt x="26" y="15"/>
                  <a:pt x="26" y="15"/>
                  <a:pt x="26" y="15"/>
                </a:cubicBezTo>
                <a:cubicBezTo>
                  <a:pt x="26" y="23"/>
                  <a:pt x="26" y="23"/>
                  <a:pt x="26" y="23"/>
                </a:cubicBezTo>
                <a:cubicBezTo>
                  <a:pt x="17" y="23"/>
                  <a:pt x="17" y="23"/>
                  <a:pt x="17" y="23"/>
                </a:cubicBezTo>
                <a:cubicBezTo>
                  <a:pt x="17" y="63"/>
                  <a:pt x="17" y="63"/>
                  <a:pt x="17" y="63"/>
                </a:cubicBezTo>
                <a:cubicBezTo>
                  <a:pt x="17" y="67"/>
                  <a:pt x="21" y="67"/>
                  <a:pt x="26" y="66"/>
                </a:cubicBezTo>
                <a:cubicBezTo>
                  <a:pt x="26" y="74"/>
                  <a:pt x="26" y="74"/>
                  <a:pt x="26" y="74"/>
                </a:cubicBezTo>
                <a:cubicBezTo>
                  <a:pt x="23" y="75"/>
                  <a:pt x="20" y="75"/>
                  <a:pt x="16" y="75"/>
                </a:cubicBezTo>
                <a:cubicBezTo>
                  <a:pt x="10" y="74"/>
                  <a:pt x="8" y="69"/>
                  <a:pt x="8" y="67"/>
                </a:cubicBezTo>
                <a:cubicBezTo>
                  <a:pt x="8" y="23"/>
                  <a:pt x="8" y="23"/>
                  <a:pt x="8" y="23"/>
                </a:cubicBezTo>
                <a:cubicBezTo>
                  <a:pt x="0" y="23"/>
                  <a:pt x="0" y="23"/>
                  <a:pt x="0" y="23"/>
                </a:cubicBezTo>
                <a:cubicBezTo>
                  <a:pt x="0" y="15"/>
                  <a:pt x="0" y="15"/>
                  <a:pt x="0" y="15"/>
                </a:cubicBezTo>
                <a:cubicBezTo>
                  <a:pt x="8" y="15"/>
                  <a:pt x="8" y="15"/>
                  <a:pt x="8" y="15"/>
                </a:cubicBezTo>
                <a:cubicBezTo>
                  <a:pt x="8" y="0"/>
                  <a:pt x="8" y="0"/>
                  <a:pt x="8" y="0"/>
                </a:cubicBezTo>
                <a:cubicBezTo>
                  <a:pt x="17" y="0"/>
                  <a:pt x="17" y="0"/>
                  <a:pt x="17" y="0"/>
                </a:cubicBezTo>
                <a:cubicBezTo>
                  <a:pt x="17" y="15"/>
                  <a:pt x="17" y="15"/>
                  <a:pt x="17" y="15"/>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0" name="Freeform 37"/>
          <p:cNvSpPr>
            <a:spLocks noEditPoints="1"/>
          </p:cNvSpPr>
          <p:nvPr/>
        </p:nvSpPr>
        <p:spPr bwMode="auto">
          <a:xfrm>
            <a:off x="742950" y="3576638"/>
            <a:ext cx="12700" cy="117475"/>
          </a:xfrm>
          <a:custGeom>
            <a:avLst/>
            <a:gdLst>
              <a:gd name="T0" fmla="*/ 0 w 8"/>
              <a:gd name="T1" fmla="*/ 0 h 74"/>
              <a:gd name="T2" fmla="*/ 2147483647 w 8"/>
              <a:gd name="T3" fmla="*/ 0 h 74"/>
              <a:gd name="T4" fmla="*/ 2147483647 w 8"/>
              <a:gd name="T5" fmla="*/ 2147483647 h 74"/>
              <a:gd name="T6" fmla="*/ 0 w 8"/>
              <a:gd name="T7" fmla="*/ 2147483647 h 74"/>
              <a:gd name="T8" fmla="*/ 0 w 8"/>
              <a:gd name="T9" fmla="*/ 0 h 74"/>
              <a:gd name="T10" fmla="*/ 0 w 8"/>
              <a:gd name="T11" fmla="*/ 2147483647 h 74"/>
              <a:gd name="T12" fmla="*/ 2147483647 w 8"/>
              <a:gd name="T13" fmla="*/ 2147483647 h 74"/>
              <a:gd name="T14" fmla="*/ 2147483647 w 8"/>
              <a:gd name="T15" fmla="*/ 2147483647 h 74"/>
              <a:gd name="T16" fmla="*/ 0 w 8"/>
              <a:gd name="T17" fmla="*/ 2147483647 h 74"/>
              <a:gd name="T18" fmla="*/ 0 w 8"/>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74">
                <a:moveTo>
                  <a:pt x="0" y="0"/>
                </a:moveTo>
                <a:lnTo>
                  <a:pt x="8" y="0"/>
                </a:lnTo>
                <a:lnTo>
                  <a:pt x="8" y="10"/>
                </a:lnTo>
                <a:lnTo>
                  <a:pt x="0" y="10"/>
                </a:lnTo>
                <a:lnTo>
                  <a:pt x="0" y="0"/>
                </a:lnTo>
                <a:close/>
                <a:moveTo>
                  <a:pt x="0" y="20"/>
                </a:moveTo>
                <a:lnTo>
                  <a:pt x="8" y="20"/>
                </a:lnTo>
                <a:lnTo>
                  <a:pt x="8" y="74"/>
                </a:lnTo>
                <a:lnTo>
                  <a:pt x="0" y="74"/>
                </a:lnTo>
                <a:lnTo>
                  <a:pt x="0" y="2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1" name="Freeform 38"/>
          <p:cNvSpPr>
            <a:spLocks noEditPoints="1"/>
          </p:cNvSpPr>
          <p:nvPr/>
        </p:nvSpPr>
        <p:spPr bwMode="auto">
          <a:xfrm>
            <a:off x="773113" y="3606800"/>
            <a:ext cx="77787" cy="90488"/>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0 h 62"/>
              <a:gd name="T12" fmla="*/ 2147483647 w 52"/>
              <a:gd name="T13" fmla="*/ 2147483647 h 62"/>
              <a:gd name="T14" fmla="*/ 0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62">
                <a:moveTo>
                  <a:pt x="5" y="51"/>
                </a:moveTo>
                <a:cubicBezTo>
                  <a:pt x="9" y="59"/>
                  <a:pt x="18" y="62"/>
                  <a:pt x="26" y="62"/>
                </a:cubicBezTo>
                <a:cubicBezTo>
                  <a:pt x="34" y="62"/>
                  <a:pt x="42" y="59"/>
                  <a:pt x="47" y="51"/>
                </a:cubicBezTo>
                <a:cubicBezTo>
                  <a:pt x="51" y="45"/>
                  <a:pt x="52" y="38"/>
                  <a:pt x="52" y="31"/>
                </a:cubicBezTo>
                <a:cubicBezTo>
                  <a:pt x="52" y="24"/>
                  <a:pt x="51" y="17"/>
                  <a:pt x="47" y="12"/>
                </a:cubicBezTo>
                <a:cubicBezTo>
                  <a:pt x="42" y="3"/>
                  <a:pt x="34" y="0"/>
                  <a:pt x="26" y="0"/>
                </a:cubicBezTo>
                <a:cubicBezTo>
                  <a:pt x="18" y="0"/>
                  <a:pt x="9" y="3"/>
                  <a:pt x="5" y="12"/>
                </a:cubicBezTo>
                <a:cubicBezTo>
                  <a:pt x="1" y="17"/>
                  <a:pt x="0" y="24"/>
                  <a:pt x="0" y="31"/>
                </a:cubicBezTo>
                <a:cubicBezTo>
                  <a:pt x="0" y="38"/>
                  <a:pt x="1" y="45"/>
                  <a:pt x="5" y="51"/>
                </a:cubicBezTo>
                <a:moveTo>
                  <a:pt x="26" y="53"/>
                </a:moveTo>
                <a:cubicBezTo>
                  <a:pt x="21" y="53"/>
                  <a:pt x="15" y="50"/>
                  <a:pt x="12" y="44"/>
                </a:cubicBezTo>
                <a:cubicBezTo>
                  <a:pt x="11" y="40"/>
                  <a:pt x="9" y="35"/>
                  <a:pt x="9" y="31"/>
                </a:cubicBezTo>
                <a:cubicBezTo>
                  <a:pt x="9" y="27"/>
                  <a:pt x="11" y="23"/>
                  <a:pt x="12" y="18"/>
                </a:cubicBezTo>
                <a:cubicBezTo>
                  <a:pt x="15" y="12"/>
                  <a:pt x="21" y="9"/>
                  <a:pt x="26" y="10"/>
                </a:cubicBezTo>
                <a:cubicBezTo>
                  <a:pt x="31" y="10"/>
                  <a:pt x="37" y="12"/>
                  <a:pt x="39" y="18"/>
                </a:cubicBezTo>
                <a:cubicBezTo>
                  <a:pt x="41" y="23"/>
                  <a:pt x="42" y="27"/>
                  <a:pt x="42" y="31"/>
                </a:cubicBezTo>
                <a:cubicBezTo>
                  <a:pt x="42" y="35"/>
                  <a:pt x="41" y="40"/>
                  <a:pt x="39"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2" name="Freeform 39"/>
          <p:cNvSpPr>
            <a:spLocks/>
          </p:cNvSpPr>
          <p:nvPr/>
        </p:nvSpPr>
        <p:spPr bwMode="auto">
          <a:xfrm>
            <a:off x="868363" y="3606800"/>
            <a:ext cx="68262" cy="87313"/>
          </a:xfrm>
          <a:custGeom>
            <a:avLst/>
            <a:gdLst>
              <a:gd name="T0" fmla="*/ 2147483647 w 46"/>
              <a:gd name="T1" fmla="*/ 2147483647 h 59"/>
              <a:gd name="T2" fmla="*/ 2147483647 w 46"/>
              <a:gd name="T3" fmla="*/ 2147483647 h 59"/>
              <a:gd name="T4" fmla="*/ 2147483647 w 46"/>
              <a:gd name="T5" fmla="*/ 2147483647 h 59"/>
              <a:gd name="T6" fmla="*/ 2147483647 w 46"/>
              <a:gd name="T7" fmla="*/ 0 h 59"/>
              <a:gd name="T8" fmla="*/ 2147483647 w 46"/>
              <a:gd name="T9" fmla="*/ 2147483647 h 59"/>
              <a:gd name="T10" fmla="*/ 2147483647 w 46"/>
              <a:gd name="T11" fmla="*/ 2147483647 h 59"/>
              <a:gd name="T12" fmla="*/ 2147483647 w 46"/>
              <a:gd name="T13" fmla="*/ 2147483647 h 59"/>
              <a:gd name="T14" fmla="*/ 2147483647 w 46"/>
              <a:gd name="T15" fmla="*/ 2147483647 h 59"/>
              <a:gd name="T16" fmla="*/ 2147483647 w 46"/>
              <a:gd name="T17" fmla="*/ 2147483647 h 59"/>
              <a:gd name="T18" fmla="*/ 2147483647 w 46"/>
              <a:gd name="T19" fmla="*/ 2147483647 h 59"/>
              <a:gd name="T20" fmla="*/ 2147483647 w 46"/>
              <a:gd name="T21" fmla="*/ 2147483647 h 59"/>
              <a:gd name="T22" fmla="*/ 2147483647 w 46"/>
              <a:gd name="T23" fmla="*/ 2147483647 h 59"/>
              <a:gd name="T24" fmla="*/ 0 w 46"/>
              <a:gd name="T25" fmla="*/ 2147483647 h 59"/>
              <a:gd name="T26" fmla="*/ 0 w 46"/>
              <a:gd name="T27" fmla="*/ 2147483647 h 59"/>
              <a:gd name="T28" fmla="*/ 2147483647 w 46"/>
              <a:gd name="T29" fmla="*/ 214748364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59">
                <a:moveTo>
                  <a:pt x="10" y="2"/>
                </a:moveTo>
                <a:cubicBezTo>
                  <a:pt x="10" y="9"/>
                  <a:pt x="10" y="9"/>
                  <a:pt x="10" y="9"/>
                </a:cubicBezTo>
                <a:cubicBezTo>
                  <a:pt x="11" y="7"/>
                  <a:pt x="14" y="4"/>
                  <a:pt x="16" y="3"/>
                </a:cubicBezTo>
                <a:cubicBezTo>
                  <a:pt x="19" y="1"/>
                  <a:pt x="23" y="0"/>
                  <a:pt x="27" y="0"/>
                </a:cubicBezTo>
                <a:cubicBezTo>
                  <a:pt x="32" y="1"/>
                  <a:pt x="35" y="1"/>
                  <a:pt x="37" y="2"/>
                </a:cubicBezTo>
                <a:cubicBezTo>
                  <a:pt x="40" y="3"/>
                  <a:pt x="45" y="6"/>
                  <a:pt x="46" y="15"/>
                </a:cubicBezTo>
                <a:cubicBezTo>
                  <a:pt x="46" y="59"/>
                  <a:pt x="46" y="59"/>
                  <a:pt x="46" y="59"/>
                </a:cubicBezTo>
                <a:cubicBezTo>
                  <a:pt x="37" y="59"/>
                  <a:pt x="37" y="59"/>
                  <a:pt x="37" y="59"/>
                </a:cubicBezTo>
                <a:cubicBezTo>
                  <a:pt x="37" y="19"/>
                  <a:pt x="37" y="19"/>
                  <a:pt x="37" y="19"/>
                </a:cubicBezTo>
                <a:cubicBezTo>
                  <a:pt x="37" y="12"/>
                  <a:pt x="32" y="9"/>
                  <a:pt x="25" y="9"/>
                </a:cubicBezTo>
                <a:cubicBezTo>
                  <a:pt x="18" y="9"/>
                  <a:pt x="9" y="13"/>
                  <a:pt x="10" y="29"/>
                </a:cubicBezTo>
                <a:cubicBezTo>
                  <a:pt x="10" y="59"/>
                  <a:pt x="10" y="59"/>
                  <a:pt x="10" y="59"/>
                </a:cubicBezTo>
                <a:cubicBezTo>
                  <a:pt x="0" y="59"/>
                  <a:pt x="0" y="59"/>
                  <a:pt x="0" y="59"/>
                </a:cubicBezTo>
                <a:cubicBezTo>
                  <a:pt x="0" y="2"/>
                  <a:pt x="0" y="2"/>
                  <a:pt x="0" y="2"/>
                </a:cubicBezTo>
                <a:cubicBezTo>
                  <a:pt x="10" y="2"/>
                  <a:pt x="10" y="2"/>
                  <a:pt x="10"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3" name="Freeform 40"/>
          <p:cNvSpPr>
            <a:spLocks noEditPoints="1"/>
          </p:cNvSpPr>
          <p:nvPr/>
        </p:nvSpPr>
        <p:spPr bwMode="auto">
          <a:xfrm>
            <a:off x="952500" y="3606800"/>
            <a:ext cx="80963" cy="90488"/>
          </a:xfrm>
          <a:custGeom>
            <a:avLst/>
            <a:gdLst>
              <a:gd name="T0" fmla="*/ 2147483647 w 55"/>
              <a:gd name="T1" fmla="*/ 2147483647 h 62"/>
              <a:gd name="T2" fmla="*/ 2147483647 w 55"/>
              <a:gd name="T3" fmla="*/ 2147483647 h 62"/>
              <a:gd name="T4" fmla="*/ 2147483647 w 55"/>
              <a:gd name="T5" fmla="*/ 0 h 62"/>
              <a:gd name="T6" fmla="*/ 2147483647 w 55"/>
              <a:gd name="T7" fmla="*/ 2147483647 h 62"/>
              <a:gd name="T8" fmla="*/ 2147483647 w 55"/>
              <a:gd name="T9" fmla="*/ 2147483647 h 62"/>
              <a:gd name="T10" fmla="*/ 2147483647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62">
                <a:moveTo>
                  <a:pt x="48" y="12"/>
                </a:moveTo>
                <a:cubicBezTo>
                  <a:pt x="48" y="7"/>
                  <a:pt x="42" y="3"/>
                  <a:pt x="35" y="1"/>
                </a:cubicBezTo>
                <a:cubicBezTo>
                  <a:pt x="31" y="1"/>
                  <a:pt x="27" y="0"/>
                  <a:pt x="24" y="0"/>
                </a:cubicBezTo>
                <a:cubicBezTo>
                  <a:pt x="20" y="1"/>
                  <a:pt x="16" y="2"/>
                  <a:pt x="13" y="3"/>
                </a:cubicBezTo>
                <a:cubicBezTo>
                  <a:pt x="7" y="6"/>
                  <a:pt x="5" y="11"/>
                  <a:pt x="4" y="14"/>
                </a:cubicBezTo>
                <a:cubicBezTo>
                  <a:pt x="4" y="19"/>
                  <a:pt x="4" y="19"/>
                  <a:pt x="4" y="19"/>
                </a:cubicBezTo>
                <a:cubicBezTo>
                  <a:pt x="12" y="19"/>
                  <a:pt x="12" y="19"/>
                  <a:pt x="12" y="19"/>
                </a:cubicBezTo>
                <a:cubicBezTo>
                  <a:pt x="12" y="17"/>
                  <a:pt x="13" y="9"/>
                  <a:pt x="23" y="9"/>
                </a:cubicBezTo>
                <a:cubicBezTo>
                  <a:pt x="29" y="8"/>
                  <a:pt x="38" y="10"/>
                  <a:pt x="39" y="14"/>
                </a:cubicBezTo>
                <a:cubicBezTo>
                  <a:pt x="39" y="21"/>
                  <a:pt x="39" y="21"/>
                  <a:pt x="39" y="21"/>
                </a:cubicBezTo>
                <a:cubicBezTo>
                  <a:pt x="39" y="24"/>
                  <a:pt x="35" y="25"/>
                  <a:pt x="34" y="26"/>
                </a:cubicBezTo>
                <a:cubicBezTo>
                  <a:pt x="29" y="27"/>
                  <a:pt x="23" y="26"/>
                  <a:pt x="13" y="29"/>
                </a:cubicBezTo>
                <a:cubicBezTo>
                  <a:pt x="7" y="31"/>
                  <a:pt x="2" y="34"/>
                  <a:pt x="1" y="44"/>
                </a:cubicBezTo>
                <a:cubicBezTo>
                  <a:pt x="0" y="55"/>
                  <a:pt x="8" y="62"/>
                  <a:pt x="21" y="62"/>
                </a:cubicBezTo>
                <a:cubicBezTo>
                  <a:pt x="30" y="61"/>
                  <a:pt x="35" y="57"/>
                  <a:pt x="39" y="53"/>
                </a:cubicBezTo>
                <a:cubicBezTo>
                  <a:pt x="39" y="57"/>
                  <a:pt x="42" y="61"/>
                  <a:pt x="47" y="62"/>
                </a:cubicBezTo>
                <a:cubicBezTo>
                  <a:pt x="55" y="61"/>
                  <a:pt x="55" y="61"/>
                  <a:pt x="55" y="61"/>
                </a:cubicBezTo>
                <a:cubicBezTo>
                  <a:pt x="55" y="54"/>
                  <a:pt x="55" y="54"/>
                  <a:pt x="55" y="54"/>
                </a:cubicBezTo>
                <a:cubicBezTo>
                  <a:pt x="52" y="55"/>
                  <a:pt x="48" y="53"/>
                  <a:pt x="48" y="51"/>
                </a:cubicBezTo>
                <a:cubicBezTo>
                  <a:pt x="48" y="12"/>
                  <a:pt x="48" y="12"/>
                  <a:pt x="48" y="12"/>
                </a:cubicBezTo>
                <a:moveTo>
                  <a:pt x="39" y="43"/>
                </a:moveTo>
                <a:cubicBezTo>
                  <a:pt x="39" y="45"/>
                  <a:pt x="33" y="54"/>
                  <a:pt x="20" y="54"/>
                </a:cubicBezTo>
                <a:cubicBezTo>
                  <a:pt x="15" y="54"/>
                  <a:pt x="10" y="51"/>
                  <a:pt x="10" y="44"/>
                </a:cubicBezTo>
                <a:cubicBezTo>
                  <a:pt x="10" y="40"/>
                  <a:pt x="14" y="37"/>
                  <a:pt x="16" y="36"/>
                </a:cubicBezTo>
                <a:cubicBezTo>
                  <a:pt x="21" y="34"/>
                  <a:pt x="31" y="34"/>
                  <a:pt x="39" y="31"/>
                </a:cubicBezTo>
                <a:lnTo>
                  <a:pt x="39" y="43"/>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4" name="Rectangle 41"/>
          <p:cNvSpPr>
            <a:spLocks noChangeArrowheads="1"/>
          </p:cNvSpPr>
          <p:nvPr/>
        </p:nvSpPr>
        <p:spPr bwMode="auto">
          <a:xfrm>
            <a:off x="1047750" y="3576638"/>
            <a:ext cx="12700" cy="117475"/>
          </a:xfrm>
          <a:prstGeom prst="rect">
            <a:avLst/>
          </a:prstGeom>
          <a:solidFill>
            <a:srgbClr val="1C1A1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endParaRPr lang="ja-JP" altLang="en-US"/>
          </a:p>
        </p:txBody>
      </p:sp>
      <p:sp>
        <p:nvSpPr>
          <p:cNvPr id="37925" name="Freeform 42"/>
          <p:cNvSpPr>
            <a:spLocks noEditPoints="1"/>
          </p:cNvSpPr>
          <p:nvPr/>
        </p:nvSpPr>
        <p:spPr bwMode="auto">
          <a:xfrm>
            <a:off x="1133475" y="3576638"/>
            <a:ext cx="93663" cy="117475"/>
          </a:xfrm>
          <a:custGeom>
            <a:avLst/>
            <a:gdLst>
              <a:gd name="T0" fmla="*/ 0 w 63"/>
              <a:gd name="T1" fmla="*/ 2147483647 h 79"/>
              <a:gd name="T2" fmla="*/ 2147483647 w 63"/>
              <a:gd name="T3" fmla="*/ 2147483647 h 79"/>
              <a:gd name="T4" fmla="*/ 2147483647 w 63"/>
              <a:gd name="T5" fmla="*/ 2147483647 h 79"/>
              <a:gd name="T6" fmla="*/ 2147483647 w 63"/>
              <a:gd name="T7" fmla="*/ 2147483647 h 79"/>
              <a:gd name="T8" fmla="*/ 2147483647 w 63"/>
              <a:gd name="T9" fmla="*/ 2147483647 h 79"/>
              <a:gd name="T10" fmla="*/ 2147483647 w 63"/>
              <a:gd name="T11" fmla="*/ 2147483647 h 79"/>
              <a:gd name="T12" fmla="*/ 2147483647 w 63"/>
              <a:gd name="T13" fmla="*/ 2147483647 h 79"/>
              <a:gd name="T14" fmla="*/ 2147483647 w 63"/>
              <a:gd name="T15" fmla="*/ 2147483647 h 79"/>
              <a:gd name="T16" fmla="*/ 2147483647 w 63"/>
              <a:gd name="T17" fmla="*/ 2147483647 h 79"/>
              <a:gd name="T18" fmla="*/ 2147483647 w 63"/>
              <a:gd name="T19" fmla="*/ 2147483647 h 79"/>
              <a:gd name="T20" fmla="*/ 2147483647 w 63"/>
              <a:gd name="T21" fmla="*/ 2147483647 h 79"/>
              <a:gd name="T22" fmla="*/ 2147483647 w 63"/>
              <a:gd name="T23" fmla="*/ 0 h 79"/>
              <a:gd name="T24" fmla="*/ 0 w 63"/>
              <a:gd name="T25" fmla="*/ 0 h 79"/>
              <a:gd name="T26" fmla="*/ 0 w 63"/>
              <a:gd name="T27" fmla="*/ 2147483647 h 79"/>
              <a:gd name="T28" fmla="*/ 2147483647 w 63"/>
              <a:gd name="T29" fmla="*/ 2147483647 h 79"/>
              <a:gd name="T30" fmla="*/ 2147483647 w 63"/>
              <a:gd name="T31" fmla="*/ 2147483647 h 79"/>
              <a:gd name="T32" fmla="*/ 2147483647 w 63"/>
              <a:gd name="T33" fmla="*/ 2147483647 h 79"/>
              <a:gd name="T34" fmla="*/ 2147483647 w 63"/>
              <a:gd name="T35" fmla="*/ 2147483647 h 79"/>
              <a:gd name="T36" fmla="*/ 2147483647 w 63"/>
              <a:gd name="T37" fmla="*/ 2147483647 h 79"/>
              <a:gd name="T38" fmla="*/ 2147483647 w 63"/>
              <a:gd name="T39" fmla="*/ 2147483647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 h="79">
                <a:moveTo>
                  <a:pt x="0" y="79"/>
                </a:moveTo>
                <a:cubicBezTo>
                  <a:pt x="10" y="79"/>
                  <a:pt x="10" y="79"/>
                  <a:pt x="10" y="79"/>
                </a:cubicBezTo>
                <a:cubicBezTo>
                  <a:pt x="10" y="45"/>
                  <a:pt x="10" y="45"/>
                  <a:pt x="10" y="45"/>
                </a:cubicBezTo>
                <a:cubicBezTo>
                  <a:pt x="36" y="45"/>
                  <a:pt x="36" y="45"/>
                  <a:pt x="36" y="45"/>
                </a:cubicBezTo>
                <a:cubicBezTo>
                  <a:pt x="52" y="45"/>
                  <a:pt x="48" y="60"/>
                  <a:pt x="49" y="69"/>
                </a:cubicBezTo>
                <a:cubicBezTo>
                  <a:pt x="49" y="72"/>
                  <a:pt x="50" y="76"/>
                  <a:pt x="51" y="79"/>
                </a:cubicBezTo>
                <a:cubicBezTo>
                  <a:pt x="63" y="79"/>
                  <a:pt x="63" y="79"/>
                  <a:pt x="63" y="79"/>
                </a:cubicBezTo>
                <a:cubicBezTo>
                  <a:pt x="63" y="77"/>
                  <a:pt x="63" y="77"/>
                  <a:pt x="63" y="77"/>
                </a:cubicBezTo>
                <a:cubicBezTo>
                  <a:pt x="60" y="74"/>
                  <a:pt x="59" y="70"/>
                  <a:pt x="59" y="60"/>
                </a:cubicBezTo>
                <a:cubicBezTo>
                  <a:pt x="59" y="47"/>
                  <a:pt x="58" y="45"/>
                  <a:pt x="50" y="40"/>
                </a:cubicBezTo>
                <a:cubicBezTo>
                  <a:pt x="58" y="34"/>
                  <a:pt x="61" y="30"/>
                  <a:pt x="60" y="20"/>
                </a:cubicBezTo>
                <a:cubicBezTo>
                  <a:pt x="59" y="2"/>
                  <a:pt x="47" y="0"/>
                  <a:pt x="35" y="0"/>
                </a:cubicBezTo>
                <a:cubicBezTo>
                  <a:pt x="0" y="0"/>
                  <a:pt x="0" y="0"/>
                  <a:pt x="0" y="0"/>
                </a:cubicBezTo>
                <a:cubicBezTo>
                  <a:pt x="0" y="79"/>
                  <a:pt x="0" y="79"/>
                  <a:pt x="0" y="79"/>
                </a:cubicBezTo>
                <a:moveTo>
                  <a:pt x="35" y="9"/>
                </a:moveTo>
                <a:cubicBezTo>
                  <a:pt x="42" y="9"/>
                  <a:pt x="51" y="11"/>
                  <a:pt x="50" y="24"/>
                </a:cubicBezTo>
                <a:cubicBezTo>
                  <a:pt x="49" y="34"/>
                  <a:pt x="42" y="36"/>
                  <a:pt x="35" y="36"/>
                </a:cubicBezTo>
                <a:cubicBezTo>
                  <a:pt x="10" y="36"/>
                  <a:pt x="10" y="36"/>
                  <a:pt x="10" y="36"/>
                </a:cubicBezTo>
                <a:cubicBezTo>
                  <a:pt x="10" y="9"/>
                  <a:pt x="10" y="9"/>
                  <a:pt x="10" y="9"/>
                </a:cubicBezTo>
                <a:lnTo>
                  <a:pt x="35" y="9"/>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6" name="Freeform 43"/>
          <p:cNvSpPr>
            <a:spLocks noEditPoints="1"/>
          </p:cNvSpPr>
          <p:nvPr/>
        </p:nvSpPr>
        <p:spPr bwMode="auto">
          <a:xfrm>
            <a:off x="1239838" y="3606800"/>
            <a:ext cx="77787" cy="90488"/>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0 w 52"/>
              <a:gd name="T29" fmla="*/ 2147483647 h 62"/>
              <a:gd name="T30" fmla="*/ 2147483647 w 52"/>
              <a:gd name="T31" fmla="*/ 2147483647 h 62"/>
              <a:gd name="T32" fmla="*/ 2147483647 w 52"/>
              <a:gd name="T33" fmla="*/ 0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42" y="26"/>
                </a:moveTo>
                <a:cubicBezTo>
                  <a:pt x="42" y="21"/>
                  <a:pt x="39" y="14"/>
                  <a:pt x="38" y="13"/>
                </a:cubicBezTo>
                <a:cubicBezTo>
                  <a:pt x="37" y="10"/>
                  <a:pt x="33" y="8"/>
                  <a:pt x="28" y="8"/>
                </a:cubicBezTo>
                <a:cubicBezTo>
                  <a:pt x="23" y="8"/>
                  <a:pt x="18" y="9"/>
                  <a:pt x="15" y="13"/>
                </a:cubicBezTo>
                <a:cubicBezTo>
                  <a:pt x="14" y="14"/>
                  <a:pt x="11" y="20"/>
                  <a:pt x="11" y="26"/>
                </a:cubicBezTo>
                <a:cubicBezTo>
                  <a:pt x="42" y="26"/>
                  <a:pt x="42" y="26"/>
                  <a:pt x="42" y="26"/>
                </a:cubicBezTo>
                <a:moveTo>
                  <a:pt x="10" y="34"/>
                </a:moveTo>
                <a:cubicBezTo>
                  <a:pt x="10" y="38"/>
                  <a:pt x="10" y="42"/>
                  <a:pt x="13" y="47"/>
                </a:cubicBezTo>
                <a:cubicBezTo>
                  <a:pt x="16" y="50"/>
                  <a:pt x="20" y="54"/>
                  <a:pt x="26" y="54"/>
                </a:cubicBezTo>
                <a:cubicBezTo>
                  <a:pt x="38" y="54"/>
                  <a:pt x="40" y="45"/>
                  <a:pt x="41" y="42"/>
                </a:cubicBezTo>
                <a:cubicBezTo>
                  <a:pt x="51" y="42"/>
                  <a:pt x="51" y="42"/>
                  <a:pt x="51" y="42"/>
                </a:cubicBezTo>
                <a:cubicBezTo>
                  <a:pt x="50" y="45"/>
                  <a:pt x="49" y="49"/>
                  <a:pt x="46" y="53"/>
                </a:cubicBezTo>
                <a:cubicBezTo>
                  <a:pt x="41" y="59"/>
                  <a:pt x="34" y="62"/>
                  <a:pt x="26" y="62"/>
                </a:cubicBezTo>
                <a:cubicBezTo>
                  <a:pt x="19" y="62"/>
                  <a:pt x="11" y="59"/>
                  <a:pt x="6" y="53"/>
                </a:cubicBezTo>
                <a:cubicBezTo>
                  <a:pt x="2" y="48"/>
                  <a:pt x="0" y="39"/>
                  <a:pt x="0" y="31"/>
                </a:cubicBezTo>
                <a:cubicBezTo>
                  <a:pt x="0" y="23"/>
                  <a:pt x="3" y="14"/>
                  <a:pt x="7" y="9"/>
                </a:cubicBezTo>
                <a:cubicBezTo>
                  <a:pt x="14" y="2"/>
                  <a:pt x="21" y="0"/>
                  <a:pt x="28" y="0"/>
                </a:cubicBezTo>
                <a:cubicBezTo>
                  <a:pt x="36" y="1"/>
                  <a:pt x="42" y="4"/>
                  <a:pt x="45" y="9"/>
                </a:cubicBezTo>
                <a:cubicBezTo>
                  <a:pt x="52" y="17"/>
                  <a:pt x="52" y="24"/>
                  <a:pt x="52" y="34"/>
                </a:cubicBezTo>
                <a:lnTo>
                  <a:pt x="10" y="34"/>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7" name="Freeform 44"/>
          <p:cNvSpPr>
            <a:spLocks noEditPoints="1"/>
          </p:cNvSpPr>
          <p:nvPr/>
        </p:nvSpPr>
        <p:spPr bwMode="auto">
          <a:xfrm>
            <a:off x="1327150" y="3576638"/>
            <a:ext cx="77788" cy="120650"/>
          </a:xfrm>
          <a:custGeom>
            <a:avLst/>
            <a:gdLst>
              <a:gd name="T0" fmla="*/ 2147483647 w 52"/>
              <a:gd name="T1" fmla="*/ 0 h 82"/>
              <a:gd name="T2" fmla="*/ 2147483647 w 52"/>
              <a:gd name="T3" fmla="*/ 2147483647 h 82"/>
              <a:gd name="T4" fmla="*/ 2147483647 w 52"/>
              <a:gd name="T5" fmla="*/ 2147483647 h 82"/>
              <a:gd name="T6" fmla="*/ 2147483647 w 52"/>
              <a:gd name="T7" fmla="*/ 2147483647 h 82"/>
              <a:gd name="T8" fmla="*/ 2147483647 w 52"/>
              <a:gd name="T9" fmla="*/ 2147483647 h 82"/>
              <a:gd name="T10" fmla="*/ 2147483647 w 52"/>
              <a:gd name="T11" fmla="*/ 2147483647 h 82"/>
              <a:gd name="T12" fmla="*/ 2147483647 w 52"/>
              <a:gd name="T13" fmla="*/ 2147483647 h 82"/>
              <a:gd name="T14" fmla="*/ 2147483647 w 52"/>
              <a:gd name="T15" fmla="*/ 2147483647 h 82"/>
              <a:gd name="T16" fmla="*/ 2147483647 w 52"/>
              <a:gd name="T17" fmla="*/ 2147483647 h 82"/>
              <a:gd name="T18" fmla="*/ 2147483647 w 52"/>
              <a:gd name="T19" fmla="*/ 2147483647 h 82"/>
              <a:gd name="T20" fmla="*/ 2147483647 w 52"/>
              <a:gd name="T21" fmla="*/ 2147483647 h 82"/>
              <a:gd name="T22" fmla="*/ 2147483647 w 52"/>
              <a:gd name="T23" fmla="*/ 2147483647 h 82"/>
              <a:gd name="T24" fmla="*/ 2147483647 w 52"/>
              <a:gd name="T25" fmla="*/ 0 h 82"/>
              <a:gd name="T26" fmla="*/ 2147483647 w 52"/>
              <a:gd name="T27" fmla="*/ 0 h 82"/>
              <a:gd name="T28" fmla="*/ 2147483647 w 52"/>
              <a:gd name="T29" fmla="*/ 2147483647 h 82"/>
              <a:gd name="T30" fmla="*/ 2147483647 w 52"/>
              <a:gd name="T31" fmla="*/ 2147483647 h 82"/>
              <a:gd name="T32" fmla="*/ 2147483647 w 52"/>
              <a:gd name="T33" fmla="*/ 2147483647 h 82"/>
              <a:gd name="T34" fmla="*/ 2147483647 w 52"/>
              <a:gd name="T35" fmla="*/ 2147483647 h 82"/>
              <a:gd name="T36" fmla="*/ 2147483647 w 52"/>
              <a:gd name="T37" fmla="*/ 2147483647 h 82"/>
              <a:gd name="T38" fmla="*/ 2147483647 w 52"/>
              <a:gd name="T39" fmla="*/ 2147483647 h 82"/>
              <a:gd name="T40" fmla="*/ 2147483647 w 52"/>
              <a:gd name="T41" fmla="*/ 2147483647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82">
                <a:moveTo>
                  <a:pt x="42" y="0"/>
                </a:moveTo>
                <a:cubicBezTo>
                  <a:pt x="42" y="29"/>
                  <a:pt x="42" y="29"/>
                  <a:pt x="42" y="29"/>
                </a:cubicBezTo>
                <a:cubicBezTo>
                  <a:pt x="42" y="28"/>
                  <a:pt x="40" y="26"/>
                  <a:pt x="37" y="24"/>
                </a:cubicBezTo>
                <a:cubicBezTo>
                  <a:pt x="35" y="22"/>
                  <a:pt x="30" y="20"/>
                  <a:pt x="25" y="20"/>
                </a:cubicBezTo>
                <a:cubicBezTo>
                  <a:pt x="19" y="20"/>
                  <a:pt x="13" y="22"/>
                  <a:pt x="8" y="28"/>
                </a:cubicBezTo>
                <a:cubicBezTo>
                  <a:pt x="2" y="34"/>
                  <a:pt x="0" y="44"/>
                  <a:pt x="1" y="55"/>
                </a:cubicBezTo>
                <a:cubicBezTo>
                  <a:pt x="2" y="65"/>
                  <a:pt x="6" y="75"/>
                  <a:pt x="14" y="79"/>
                </a:cubicBezTo>
                <a:cubicBezTo>
                  <a:pt x="18" y="81"/>
                  <a:pt x="22" y="82"/>
                  <a:pt x="26" y="82"/>
                </a:cubicBezTo>
                <a:cubicBezTo>
                  <a:pt x="30" y="82"/>
                  <a:pt x="34" y="81"/>
                  <a:pt x="36" y="80"/>
                </a:cubicBezTo>
                <a:cubicBezTo>
                  <a:pt x="39" y="78"/>
                  <a:pt x="42" y="75"/>
                  <a:pt x="44" y="73"/>
                </a:cubicBezTo>
                <a:cubicBezTo>
                  <a:pt x="44" y="79"/>
                  <a:pt x="44" y="79"/>
                  <a:pt x="44" y="79"/>
                </a:cubicBezTo>
                <a:cubicBezTo>
                  <a:pt x="52" y="79"/>
                  <a:pt x="52" y="79"/>
                  <a:pt x="52" y="79"/>
                </a:cubicBezTo>
                <a:cubicBezTo>
                  <a:pt x="52" y="0"/>
                  <a:pt x="52" y="0"/>
                  <a:pt x="52" y="0"/>
                </a:cubicBezTo>
                <a:cubicBezTo>
                  <a:pt x="42" y="0"/>
                  <a:pt x="42" y="0"/>
                  <a:pt x="42" y="0"/>
                </a:cubicBezTo>
                <a:moveTo>
                  <a:pt x="16" y="68"/>
                </a:moveTo>
                <a:cubicBezTo>
                  <a:pt x="8" y="58"/>
                  <a:pt x="10" y="42"/>
                  <a:pt x="15" y="35"/>
                </a:cubicBezTo>
                <a:cubicBezTo>
                  <a:pt x="18" y="31"/>
                  <a:pt x="22" y="30"/>
                  <a:pt x="27" y="30"/>
                </a:cubicBezTo>
                <a:cubicBezTo>
                  <a:pt x="31" y="30"/>
                  <a:pt x="36" y="32"/>
                  <a:pt x="38" y="35"/>
                </a:cubicBezTo>
                <a:cubicBezTo>
                  <a:pt x="41" y="39"/>
                  <a:pt x="46" y="55"/>
                  <a:pt x="39" y="67"/>
                </a:cubicBezTo>
                <a:cubicBezTo>
                  <a:pt x="36" y="71"/>
                  <a:pt x="32" y="73"/>
                  <a:pt x="28" y="73"/>
                </a:cubicBezTo>
                <a:cubicBezTo>
                  <a:pt x="23"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8" name="Freeform 45"/>
          <p:cNvSpPr>
            <a:spLocks/>
          </p:cNvSpPr>
          <p:nvPr/>
        </p:nvSpPr>
        <p:spPr bwMode="auto">
          <a:xfrm>
            <a:off x="1466850" y="3575050"/>
            <a:ext cx="100013" cy="122238"/>
          </a:xfrm>
          <a:custGeom>
            <a:avLst/>
            <a:gdLst>
              <a:gd name="T0" fmla="*/ 2147483647 w 68"/>
              <a:gd name="T1" fmla="*/ 2147483647 h 83"/>
              <a:gd name="T2" fmla="*/ 2147483647 w 68"/>
              <a:gd name="T3" fmla="*/ 2147483647 h 83"/>
              <a:gd name="T4" fmla="*/ 2147483647 w 68"/>
              <a:gd name="T5" fmla="*/ 2147483647 h 83"/>
              <a:gd name="T6" fmla="*/ 2147483647 w 68"/>
              <a:gd name="T7" fmla="*/ 2147483647 h 83"/>
              <a:gd name="T8" fmla="*/ 2147483647 w 68"/>
              <a:gd name="T9" fmla="*/ 2147483647 h 83"/>
              <a:gd name="T10" fmla="*/ 2147483647 w 68"/>
              <a:gd name="T11" fmla="*/ 2147483647 h 83"/>
              <a:gd name="T12" fmla="*/ 2147483647 w 68"/>
              <a:gd name="T13" fmla="*/ 2147483647 h 83"/>
              <a:gd name="T14" fmla="*/ 2147483647 w 68"/>
              <a:gd name="T15" fmla="*/ 2147483647 h 83"/>
              <a:gd name="T16" fmla="*/ 2147483647 w 68"/>
              <a:gd name="T17" fmla="*/ 2147483647 h 83"/>
              <a:gd name="T18" fmla="*/ 2147483647 w 68"/>
              <a:gd name="T19" fmla="*/ 2147483647 h 83"/>
              <a:gd name="T20" fmla="*/ 2147483647 w 68"/>
              <a:gd name="T21" fmla="*/ 2147483647 h 83"/>
              <a:gd name="T22" fmla="*/ 2147483647 w 68"/>
              <a:gd name="T23" fmla="*/ 2147483647 h 83"/>
              <a:gd name="T24" fmla="*/ 2147483647 w 68"/>
              <a:gd name="T25" fmla="*/ 2147483647 h 83"/>
              <a:gd name="T26" fmla="*/ 0 w 68"/>
              <a:gd name="T27" fmla="*/ 2147483647 h 83"/>
              <a:gd name="T28" fmla="*/ 2147483647 w 68"/>
              <a:gd name="T29" fmla="*/ 2147483647 h 83"/>
              <a:gd name="T30" fmla="*/ 2147483647 w 68"/>
              <a:gd name="T31" fmla="*/ 0 h 83"/>
              <a:gd name="T32" fmla="*/ 2147483647 w 68"/>
              <a:gd name="T33" fmla="*/ 2147483647 h 83"/>
              <a:gd name="T34" fmla="*/ 2147483647 w 68"/>
              <a:gd name="T35" fmla="*/ 2147483647 h 83"/>
              <a:gd name="T36" fmla="*/ 2147483647 w 68"/>
              <a:gd name="T37" fmla="*/ 2147483647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83">
                <a:moveTo>
                  <a:pt x="56" y="25"/>
                </a:moveTo>
                <a:cubicBezTo>
                  <a:pt x="55" y="22"/>
                  <a:pt x="53" y="19"/>
                  <a:pt x="51" y="16"/>
                </a:cubicBezTo>
                <a:cubicBezTo>
                  <a:pt x="47" y="11"/>
                  <a:pt x="41" y="9"/>
                  <a:pt x="35" y="9"/>
                </a:cubicBezTo>
                <a:cubicBezTo>
                  <a:pt x="29" y="9"/>
                  <a:pt x="22" y="11"/>
                  <a:pt x="18" y="16"/>
                </a:cubicBezTo>
                <a:cubicBezTo>
                  <a:pt x="13" y="22"/>
                  <a:pt x="10" y="31"/>
                  <a:pt x="10" y="41"/>
                </a:cubicBezTo>
                <a:cubicBezTo>
                  <a:pt x="10" y="51"/>
                  <a:pt x="13" y="60"/>
                  <a:pt x="18" y="66"/>
                </a:cubicBezTo>
                <a:cubicBezTo>
                  <a:pt x="22" y="71"/>
                  <a:pt x="29" y="74"/>
                  <a:pt x="35" y="74"/>
                </a:cubicBezTo>
                <a:cubicBezTo>
                  <a:pt x="41" y="74"/>
                  <a:pt x="47" y="71"/>
                  <a:pt x="51" y="66"/>
                </a:cubicBezTo>
                <a:cubicBezTo>
                  <a:pt x="54" y="62"/>
                  <a:pt x="57" y="57"/>
                  <a:pt x="58" y="51"/>
                </a:cubicBezTo>
                <a:cubicBezTo>
                  <a:pt x="68" y="51"/>
                  <a:pt x="68" y="51"/>
                  <a:pt x="68" y="51"/>
                </a:cubicBezTo>
                <a:cubicBezTo>
                  <a:pt x="67" y="60"/>
                  <a:pt x="63" y="68"/>
                  <a:pt x="56" y="75"/>
                </a:cubicBezTo>
                <a:cubicBezTo>
                  <a:pt x="53" y="78"/>
                  <a:pt x="44" y="83"/>
                  <a:pt x="34" y="83"/>
                </a:cubicBezTo>
                <a:cubicBezTo>
                  <a:pt x="24" y="83"/>
                  <a:pt x="16" y="78"/>
                  <a:pt x="12" y="75"/>
                </a:cubicBezTo>
                <a:cubicBezTo>
                  <a:pt x="3" y="66"/>
                  <a:pt x="0" y="52"/>
                  <a:pt x="0" y="41"/>
                </a:cubicBezTo>
                <a:cubicBezTo>
                  <a:pt x="0" y="30"/>
                  <a:pt x="3" y="17"/>
                  <a:pt x="12" y="8"/>
                </a:cubicBezTo>
                <a:cubicBezTo>
                  <a:pt x="16" y="4"/>
                  <a:pt x="24" y="0"/>
                  <a:pt x="34" y="0"/>
                </a:cubicBezTo>
                <a:cubicBezTo>
                  <a:pt x="44" y="0"/>
                  <a:pt x="53" y="4"/>
                  <a:pt x="56" y="8"/>
                </a:cubicBezTo>
                <a:cubicBezTo>
                  <a:pt x="62" y="13"/>
                  <a:pt x="65" y="19"/>
                  <a:pt x="67" y="25"/>
                </a:cubicBezTo>
                <a:cubicBezTo>
                  <a:pt x="56" y="25"/>
                  <a:pt x="56" y="25"/>
                  <a:pt x="56" y="25"/>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29" name="Freeform 46"/>
          <p:cNvSpPr>
            <a:spLocks/>
          </p:cNvSpPr>
          <p:nvPr/>
        </p:nvSpPr>
        <p:spPr bwMode="auto">
          <a:xfrm>
            <a:off x="1587500" y="3606800"/>
            <a:ext cx="39688" cy="87313"/>
          </a:xfrm>
          <a:custGeom>
            <a:avLst/>
            <a:gdLst>
              <a:gd name="T0" fmla="*/ 0 w 27"/>
              <a:gd name="T1" fmla="*/ 2147483647 h 59"/>
              <a:gd name="T2" fmla="*/ 2147483647 w 27"/>
              <a:gd name="T3" fmla="*/ 2147483647 h 59"/>
              <a:gd name="T4" fmla="*/ 2147483647 w 27"/>
              <a:gd name="T5" fmla="*/ 2147483647 h 59"/>
              <a:gd name="T6" fmla="*/ 2147483647 w 27"/>
              <a:gd name="T7" fmla="*/ 0 h 59"/>
              <a:gd name="T8" fmla="*/ 2147483647 w 27"/>
              <a:gd name="T9" fmla="*/ 0 h 59"/>
              <a:gd name="T10" fmla="*/ 2147483647 w 27"/>
              <a:gd name="T11" fmla="*/ 2147483647 h 59"/>
              <a:gd name="T12" fmla="*/ 2147483647 w 27"/>
              <a:gd name="T13" fmla="*/ 2147483647 h 59"/>
              <a:gd name="T14" fmla="*/ 2147483647 w 27"/>
              <a:gd name="T15" fmla="*/ 2147483647 h 59"/>
              <a:gd name="T16" fmla="*/ 2147483647 w 27"/>
              <a:gd name="T17" fmla="*/ 2147483647 h 59"/>
              <a:gd name="T18" fmla="*/ 0 w 27"/>
              <a:gd name="T19" fmla="*/ 2147483647 h 59"/>
              <a:gd name="T20" fmla="*/ 0 w 27"/>
              <a:gd name="T21" fmla="*/ 214748364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59">
                <a:moveTo>
                  <a:pt x="0" y="2"/>
                </a:moveTo>
                <a:cubicBezTo>
                  <a:pt x="9" y="2"/>
                  <a:pt x="9" y="2"/>
                  <a:pt x="9" y="2"/>
                </a:cubicBezTo>
                <a:cubicBezTo>
                  <a:pt x="9" y="11"/>
                  <a:pt x="9" y="11"/>
                  <a:pt x="9" y="11"/>
                </a:cubicBezTo>
                <a:cubicBezTo>
                  <a:pt x="12" y="4"/>
                  <a:pt x="18" y="1"/>
                  <a:pt x="22" y="0"/>
                </a:cubicBezTo>
                <a:cubicBezTo>
                  <a:pt x="27" y="0"/>
                  <a:pt x="27" y="0"/>
                  <a:pt x="27" y="0"/>
                </a:cubicBezTo>
                <a:cubicBezTo>
                  <a:pt x="27" y="10"/>
                  <a:pt x="27" y="10"/>
                  <a:pt x="27" y="10"/>
                </a:cubicBezTo>
                <a:cubicBezTo>
                  <a:pt x="24" y="10"/>
                  <a:pt x="21" y="10"/>
                  <a:pt x="18" y="11"/>
                </a:cubicBezTo>
                <a:cubicBezTo>
                  <a:pt x="12" y="14"/>
                  <a:pt x="9" y="20"/>
                  <a:pt x="9" y="30"/>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0" name="Freeform 47"/>
          <p:cNvSpPr>
            <a:spLocks noEditPoints="1"/>
          </p:cNvSpPr>
          <p:nvPr/>
        </p:nvSpPr>
        <p:spPr bwMode="auto">
          <a:xfrm>
            <a:off x="1633538" y="3606800"/>
            <a:ext cx="77787" cy="90488"/>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0 h 62"/>
              <a:gd name="T12" fmla="*/ 2147483647 w 52"/>
              <a:gd name="T13" fmla="*/ 2147483647 h 62"/>
              <a:gd name="T14" fmla="*/ 0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2" h="62">
                <a:moveTo>
                  <a:pt x="5" y="51"/>
                </a:moveTo>
                <a:cubicBezTo>
                  <a:pt x="10" y="59"/>
                  <a:pt x="18" y="62"/>
                  <a:pt x="26" y="62"/>
                </a:cubicBezTo>
                <a:cubicBezTo>
                  <a:pt x="34" y="62"/>
                  <a:pt x="43" y="59"/>
                  <a:pt x="47" y="51"/>
                </a:cubicBezTo>
                <a:cubicBezTo>
                  <a:pt x="51" y="45"/>
                  <a:pt x="52" y="38"/>
                  <a:pt x="52" y="31"/>
                </a:cubicBezTo>
                <a:cubicBezTo>
                  <a:pt x="52" y="24"/>
                  <a:pt x="51" y="17"/>
                  <a:pt x="47" y="12"/>
                </a:cubicBezTo>
                <a:cubicBezTo>
                  <a:pt x="43" y="3"/>
                  <a:pt x="34" y="0"/>
                  <a:pt x="26" y="0"/>
                </a:cubicBezTo>
                <a:cubicBezTo>
                  <a:pt x="18" y="0"/>
                  <a:pt x="10" y="3"/>
                  <a:pt x="5" y="12"/>
                </a:cubicBezTo>
                <a:cubicBezTo>
                  <a:pt x="2" y="17"/>
                  <a:pt x="0" y="24"/>
                  <a:pt x="0" y="31"/>
                </a:cubicBezTo>
                <a:cubicBezTo>
                  <a:pt x="0" y="38"/>
                  <a:pt x="2" y="45"/>
                  <a:pt x="5" y="51"/>
                </a:cubicBezTo>
                <a:moveTo>
                  <a:pt x="26" y="53"/>
                </a:moveTo>
                <a:cubicBezTo>
                  <a:pt x="21" y="53"/>
                  <a:pt x="15" y="50"/>
                  <a:pt x="13" y="44"/>
                </a:cubicBezTo>
                <a:cubicBezTo>
                  <a:pt x="11" y="40"/>
                  <a:pt x="10" y="35"/>
                  <a:pt x="10" y="31"/>
                </a:cubicBezTo>
                <a:cubicBezTo>
                  <a:pt x="10" y="27"/>
                  <a:pt x="11" y="23"/>
                  <a:pt x="12" y="18"/>
                </a:cubicBezTo>
                <a:cubicBezTo>
                  <a:pt x="15" y="12"/>
                  <a:pt x="21" y="9"/>
                  <a:pt x="26" y="10"/>
                </a:cubicBezTo>
                <a:cubicBezTo>
                  <a:pt x="31" y="10"/>
                  <a:pt x="37" y="12"/>
                  <a:pt x="40" y="18"/>
                </a:cubicBezTo>
                <a:cubicBezTo>
                  <a:pt x="41" y="23"/>
                  <a:pt x="43" y="27"/>
                  <a:pt x="43" y="31"/>
                </a:cubicBezTo>
                <a:cubicBezTo>
                  <a:pt x="43" y="35"/>
                  <a:pt x="41" y="40"/>
                  <a:pt x="40" y="44"/>
                </a:cubicBezTo>
                <a:cubicBezTo>
                  <a:pt x="37" y="50"/>
                  <a:pt x="31" y="53"/>
                  <a:pt x="26" y="53"/>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1" name="Freeform 48"/>
          <p:cNvSpPr>
            <a:spLocks/>
          </p:cNvSpPr>
          <p:nvPr/>
        </p:nvSpPr>
        <p:spPr bwMode="auto">
          <a:xfrm>
            <a:off x="1722438" y="3606800"/>
            <a:ext cx="71437"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2147483647 w 48"/>
              <a:gd name="T9" fmla="*/ 2147483647 h 62"/>
              <a:gd name="T10" fmla="*/ 2147483647 w 48"/>
              <a:gd name="T11" fmla="*/ 2147483647 h 62"/>
              <a:gd name="T12" fmla="*/ 2147483647 w 48"/>
              <a:gd name="T13" fmla="*/ 2147483647 h 62"/>
              <a:gd name="T14" fmla="*/ 2147483647 w 48"/>
              <a:gd name="T15" fmla="*/ 2147483647 h 62"/>
              <a:gd name="T16" fmla="*/ 2147483647 w 48"/>
              <a:gd name="T17" fmla="*/ 0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2147483647 w 48"/>
              <a:gd name="T39" fmla="*/ 2147483647 h 62"/>
              <a:gd name="T40" fmla="*/ 2147483647 w 48"/>
              <a:gd name="T41" fmla="*/ 2147483647 h 62"/>
              <a:gd name="T42" fmla="*/ 2147483647 w 48"/>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2">
                <a:moveTo>
                  <a:pt x="9" y="42"/>
                </a:moveTo>
                <a:cubicBezTo>
                  <a:pt x="10" y="47"/>
                  <a:pt x="10" y="51"/>
                  <a:pt x="19" y="53"/>
                </a:cubicBezTo>
                <a:cubicBezTo>
                  <a:pt x="21" y="54"/>
                  <a:pt x="24" y="54"/>
                  <a:pt x="27" y="54"/>
                </a:cubicBezTo>
                <a:cubicBezTo>
                  <a:pt x="30" y="53"/>
                  <a:pt x="33" y="53"/>
                  <a:pt x="34" y="52"/>
                </a:cubicBezTo>
                <a:cubicBezTo>
                  <a:pt x="36" y="50"/>
                  <a:pt x="38" y="47"/>
                  <a:pt x="38" y="45"/>
                </a:cubicBezTo>
                <a:cubicBezTo>
                  <a:pt x="38" y="42"/>
                  <a:pt x="36" y="39"/>
                  <a:pt x="32" y="37"/>
                </a:cubicBezTo>
                <a:cubicBezTo>
                  <a:pt x="25" y="36"/>
                  <a:pt x="15" y="34"/>
                  <a:pt x="11" y="31"/>
                </a:cubicBezTo>
                <a:cubicBezTo>
                  <a:pt x="6" y="30"/>
                  <a:pt x="2" y="26"/>
                  <a:pt x="2" y="18"/>
                </a:cubicBezTo>
                <a:cubicBezTo>
                  <a:pt x="2" y="7"/>
                  <a:pt x="12" y="0"/>
                  <a:pt x="23" y="0"/>
                </a:cubicBezTo>
                <a:cubicBezTo>
                  <a:pt x="42" y="0"/>
                  <a:pt x="44" y="12"/>
                  <a:pt x="44" y="18"/>
                </a:cubicBezTo>
                <a:cubicBezTo>
                  <a:pt x="36" y="18"/>
                  <a:pt x="36" y="18"/>
                  <a:pt x="36" y="18"/>
                </a:cubicBezTo>
                <a:cubicBezTo>
                  <a:pt x="36" y="16"/>
                  <a:pt x="37" y="9"/>
                  <a:pt x="22" y="9"/>
                </a:cubicBezTo>
                <a:cubicBezTo>
                  <a:pt x="16" y="9"/>
                  <a:pt x="13" y="12"/>
                  <a:pt x="11" y="15"/>
                </a:cubicBezTo>
                <a:cubicBezTo>
                  <a:pt x="10" y="18"/>
                  <a:pt x="11" y="21"/>
                  <a:pt x="14" y="23"/>
                </a:cubicBezTo>
                <a:cubicBezTo>
                  <a:pt x="17" y="25"/>
                  <a:pt x="22" y="26"/>
                  <a:pt x="27" y="27"/>
                </a:cubicBezTo>
                <a:cubicBezTo>
                  <a:pt x="32" y="28"/>
                  <a:pt x="37" y="29"/>
                  <a:pt x="41" y="31"/>
                </a:cubicBezTo>
                <a:cubicBezTo>
                  <a:pt x="46" y="34"/>
                  <a:pt x="48" y="40"/>
                  <a:pt x="47" y="46"/>
                </a:cubicBezTo>
                <a:cubicBezTo>
                  <a:pt x="46" y="51"/>
                  <a:pt x="43" y="57"/>
                  <a:pt x="37" y="59"/>
                </a:cubicBezTo>
                <a:cubicBezTo>
                  <a:pt x="34" y="61"/>
                  <a:pt x="30" y="61"/>
                  <a:pt x="26" y="62"/>
                </a:cubicBezTo>
                <a:cubicBezTo>
                  <a:pt x="22" y="62"/>
                  <a:pt x="18" y="62"/>
                  <a:pt x="15" y="61"/>
                </a:cubicBezTo>
                <a:cubicBezTo>
                  <a:pt x="0" y="58"/>
                  <a:pt x="1" y="44"/>
                  <a:pt x="1"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2" name="Freeform 49"/>
          <p:cNvSpPr>
            <a:spLocks/>
          </p:cNvSpPr>
          <p:nvPr/>
        </p:nvSpPr>
        <p:spPr bwMode="auto">
          <a:xfrm>
            <a:off x="1803400" y="3606800"/>
            <a:ext cx="71438"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2147483647 w 48"/>
              <a:gd name="T9" fmla="*/ 2147483647 h 62"/>
              <a:gd name="T10" fmla="*/ 2147483647 w 48"/>
              <a:gd name="T11" fmla="*/ 2147483647 h 62"/>
              <a:gd name="T12" fmla="*/ 2147483647 w 48"/>
              <a:gd name="T13" fmla="*/ 2147483647 h 62"/>
              <a:gd name="T14" fmla="*/ 2147483647 w 48"/>
              <a:gd name="T15" fmla="*/ 2147483647 h 62"/>
              <a:gd name="T16" fmla="*/ 2147483647 w 48"/>
              <a:gd name="T17" fmla="*/ 0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2147483647 w 48"/>
              <a:gd name="T39" fmla="*/ 2147483647 h 62"/>
              <a:gd name="T40" fmla="*/ 2147483647 w 48"/>
              <a:gd name="T41" fmla="*/ 2147483647 h 62"/>
              <a:gd name="T42" fmla="*/ 2147483647 w 48"/>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2">
                <a:moveTo>
                  <a:pt x="10" y="42"/>
                </a:moveTo>
                <a:cubicBezTo>
                  <a:pt x="11" y="47"/>
                  <a:pt x="11" y="51"/>
                  <a:pt x="20" y="53"/>
                </a:cubicBezTo>
                <a:cubicBezTo>
                  <a:pt x="22" y="54"/>
                  <a:pt x="25" y="54"/>
                  <a:pt x="28" y="54"/>
                </a:cubicBezTo>
                <a:cubicBezTo>
                  <a:pt x="31" y="53"/>
                  <a:pt x="33" y="53"/>
                  <a:pt x="35" y="52"/>
                </a:cubicBezTo>
                <a:cubicBezTo>
                  <a:pt x="37" y="50"/>
                  <a:pt x="39" y="47"/>
                  <a:pt x="39" y="45"/>
                </a:cubicBezTo>
                <a:cubicBezTo>
                  <a:pt x="39" y="42"/>
                  <a:pt x="37" y="39"/>
                  <a:pt x="32" y="37"/>
                </a:cubicBezTo>
                <a:cubicBezTo>
                  <a:pt x="25" y="36"/>
                  <a:pt x="16" y="34"/>
                  <a:pt x="11" y="31"/>
                </a:cubicBezTo>
                <a:cubicBezTo>
                  <a:pt x="7" y="30"/>
                  <a:pt x="3" y="26"/>
                  <a:pt x="3" y="18"/>
                </a:cubicBezTo>
                <a:cubicBezTo>
                  <a:pt x="3" y="7"/>
                  <a:pt x="12" y="0"/>
                  <a:pt x="24" y="0"/>
                </a:cubicBezTo>
                <a:cubicBezTo>
                  <a:pt x="43" y="0"/>
                  <a:pt x="45" y="12"/>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5"/>
                  <a:pt x="22" y="26"/>
                  <a:pt x="28" y="27"/>
                </a:cubicBezTo>
                <a:cubicBezTo>
                  <a:pt x="32" y="28"/>
                  <a:pt x="37" y="29"/>
                  <a:pt x="41" y="31"/>
                </a:cubicBezTo>
                <a:cubicBezTo>
                  <a:pt x="46" y="34"/>
                  <a:pt x="48" y="40"/>
                  <a:pt x="47" y="46"/>
                </a:cubicBezTo>
                <a:cubicBezTo>
                  <a:pt x="47" y="51"/>
                  <a:pt x="43" y="57"/>
                  <a:pt x="37" y="59"/>
                </a:cubicBezTo>
                <a:cubicBezTo>
                  <a:pt x="34" y="61"/>
                  <a:pt x="30" y="61"/>
                  <a:pt x="27" y="62"/>
                </a:cubicBezTo>
                <a:cubicBezTo>
                  <a:pt x="23" y="62"/>
                  <a:pt x="19" y="62"/>
                  <a:pt x="16" y="61"/>
                </a:cubicBezTo>
                <a:cubicBezTo>
                  <a:pt x="0" y="58"/>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3" name="Freeform 50"/>
          <p:cNvSpPr>
            <a:spLocks/>
          </p:cNvSpPr>
          <p:nvPr/>
        </p:nvSpPr>
        <p:spPr bwMode="auto">
          <a:xfrm>
            <a:off x="1922463" y="3579813"/>
            <a:ext cx="47625" cy="117475"/>
          </a:xfrm>
          <a:custGeom>
            <a:avLst/>
            <a:gdLst>
              <a:gd name="T0" fmla="*/ 2147483647 w 30"/>
              <a:gd name="T1" fmla="*/ 0 h 74"/>
              <a:gd name="T2" fmla="*/ 2147483647 w 30"/>
              <a:gd name="T3" fmla="*/ 0 h 74"/>
              <a:gd name="T4" fmla="*/ 2147483647 w 30"/>
              <a:gd name="T5" fmla="*/ 2147483647 h 74"/>
              <a:gd name="T6" fmla="*/ 0 w 30"/>
              <a:gd name="T7" fmla="*/ 2147483647 h 74"/>
              <a:gd name="T8" fmla="*/ 2147483647 w 3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4">
                <a:moveTo>
                  <a:pt x="25" y="0"/>
                </a:moveTo>
                <a:lnTo>
                  <a:pt x="30" y="0"/>
                </a:lnTo>
                <a:lnTo>
                  <a:pt x="6" y="74"/>
                </a:lnTo>
                <a:lnTo>
                  <a:pt x="0" y="74"/>
                </a:lnTo>
                <a:lnTo>
                  <a:pt x="25" y="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4" name="Freeform 51"/>
          <p:cNvSpPr>
            <a:spLocks/>
          </p:cNvSpPr>
          <p:nvPr/>
        </p:nvSpPr>
        <p:spPr bwMode="auto">
          <a:xfrm>
            <a:off x="1922463" y="3579813"/>
            <a:ext cx="47625" cy="117475"/>
          </a:xfrm>
          <a:custGeom>
            <a:avLst/>
            <a:gdLst>
              <a:gd name="T0" fmla="*/ 2147483647 w 30"/>
              <a:gd name="T1" fmla="*/ 0 h 74"/>
              <a:gd name="T2" fmla="*/ 2147483647 w 30"/>
              <a:gd name="T3" fmla="*/ 0 h 74"/>
              <a:gd name="T4" fmla="*/ 2147483647 w 30"/>
              <a:gd name="T5" fmla="*/ 2147483647 h 74"/>
              <a:gd name="T6" fmla="*/ 0 w 30"/>
              <a:gd name="T7" fmla="*/ 2147483647 h 74"/>
              <a:gd name="T8" fmla="*/ 2147483647 w 30"/>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4">
                <a:moveTo>
                  <a:pt x="25" y="0"/>
                </a:moveTo>
                <a:lnTo>
                  <a:pt x="30" y="0"/>
                </a:lnTo>
                <a:lnTo>
                  <a:pt x="6" y="74"/>
                </a:lnTo>
                <a:lnTo>
                  <a:pt x="0" y="74"/>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5" name="Freeform 52"/>
          <p:cNvSpPr>
            <a:spLocks noEditPoints="1"/>
          </p:cNvSpPr>
          <p:nvPr/>
        </p:nvSpPr>
        <p:spPr bwMode="auto">
          <a:xfrm>
            <a:off x="396875" y="3754438"/>
            <a:ext cx="95250" cy="117475"/>
          </a:xfrm>
          <a:custGeom>
            <a:avLst/>
            <a:gdLst>
              <a:gd name="T0" fmla="*/ 0 w 64"/>
              <a:gd name="T1" fmla="*/ 2147483647 h 79"/>
              <a:gd name="T2" fmla="*/ 2147483647 w 64"/>
              <a:gd name="T3" fmla="*/ 2147483647 h 79"/>
              <a:gd name="T4" fmla="*/ 2147483647 w 64"/>
              <a:gd name="T5" fmla="*/ 2147483647 h 79"/>
              <a:gd name="T6" fmla="*/ 2147483647 w 64"/>
              <a:gd name="T7" fmla="*/ 2147483647 h 79"/>
              <a:gd name="T8" fmla="*/ 2147483647 w 64"/>
              <a:gd name="T9" fmla="*/ 2147483647 h 79"/>
              <a:gd name="T10" fmla="*/ 2147483647 w 64"/>
              <a:gd name="T11" fmla="*/ 2147483647 h 79"/>
              <a:gd name="T12" fmla="*/ 2147483647 w 64"/>
              <a:gd name="T13" fmla="*/ 2147483647 h 79"/>
              <a:gd name="T14" fmla="*/ 2147483647 w 64"/>
              <a:gd name="T15" fmla="*/ 2147483647 h 79"/>
              <a:gd name="T16" fmla="*/ 2147483647 w 64"/>
              <a:gd name="T17" fmla="*/ 2147483647 h 79"/>
              <a:gd name="T18" fmla="*/ 2147483647 w 64"/>
              <a:gd name="T19" fmla="*/ 2147483647 h 79"/>
              <a:gd name="T20" fmla="*/ 2147483647 w 64"/>
              <a:gd name="T21" fmla="*/ 2147483647 h 79"/>
              <a:gd name="T22" fmla="*/ 2147483647 w 64"/>
              <a:gd name="T23" fmla="*/ 0 h 79"/>
              <a:gd name="T24" fmla="*/ 0 w 64"/>
              <a:gd name="T25" fmla="*/ 0 h 79"/>
              <a:gd name="T26" fmla="*/ 0 w 64"/>
              <a:gd name="T27" fmla="*/ 2147483647 h 79"/>
              <a:gd name="T28" fmla="*/ 2147483647 w 64"/>
              <a:gd name="T29" fmla="*/ 2147483647 h 79"/>
              <a:gd name="T30" fmla="*/ 2147483647 w 64"/>
              <a:gd name="T31" fmla="*/ 2147483647 h 79"/>
              <a:gd name="T32" fmla="*/ 2147483647 w 64"/>
              <a:gd name="T33" fmla="*/ 2147483647 h 79"/>
              <a:gd name="T34" fmla="*/ 2147483647 w 64"/>
              <a:gd name="T35" fmla="*/ 2147483647 h 79"/>
              <a:gd name="T36" fmla="*/ 2147483647 w 64"/>
              <a:gd name="T37" fmla="*/ 2147483647 h 79"/>
              <a:gd name="T38" fmla="*/ 2147483647 w 64"/>
              <a:gd name="T39" fmla="*/ 2147483647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9">
                <a:moveTo>
                  <a:pt x="0" y="79"/>
                </a:moveTo>
                <a:cubicBezTo>
                  <a:pt x="10" y="79"/>
                  <a:pt x="10" y="79"/>
                  <a:pt x="10" y="79"/>
                </a:cubicBezTo>
                <a:cubicBezTo>
                  <a:pt x="10" y="45"/>
                  <a:pt x="10" y="45"/>
                  <a:pt x="10" y="45"/>
                </a:cubicBezTo>
                <a:cubicBezTo>
                  <a:pt x="36" y="45"/>
                  <a:pt x="36" y="45"/>
                  <a:pt x="36" y="45"/>
                </a:cubicBezTo>
                <a:cubicBezTo>
                  <a:pt x="53" y="45"/>
                  <a:pt x="48" y="60"/>
                  <a:pt x="49" y="69"/>
                </a:cubicBezTo>
                <a:cubicBezTo>
                  <a:pt x="50" y="72"/>
                  <a:pt x="50" y="75"/>
                  <a:pt x="52" y="79"/>
                </a:cubicBezTo>
                <a:cubicBezTo>
                  <a:pt x="64" y="79"/>
                  <a:pt x="64" y="79"/>
                  <a:pt x="64" y="79"/>
                </a:cubicBezTo>
                <a:cubicBezTo>
                  <a:pt x="64" y="76"/>
                  <a:pt x="64" y="76"/>
                  <a:pt x="64" y="76"/>
                </a:cubicBezTo>
                <a:cubicBezTo>
                  <a:pt x="60" y="74"/>
                  <a:pt x="60" y="70"/>
                  <a:pt x="60" y="60"/>
                </a:cubicBezTo>
                <a:cubicBezTo>
                  <a:pt x="59" y="47"/>
                  <a:pt x="59" y="45"/>
                  <a:pt x="50" y="40"/>
                </a:cubicBezTo>
                <a:cubicBezTo>
                  <a:pt x="58" y="34"/>
                  <a:pt x="61" y="30"/>
                  <a:pt x="61" y="20"/>
                </a:cubicBezTo>
                <a:cubicBezTo>
                  <a:pt x="60" y="2"/>
                  <a:pt x="48" y="0"/>
                  <a:pt x="36" y="0"/>
                </a:cubicBezTo>
                <a:cubicBezTo>
                  <a:pt x="0" y="0"/>
                  <a:pt x="0" y="0"/>
                  <a:pt x="0" y="0"/>
                </a:cubicBezTo>
                <a:cubicBezTo>
                  <a:pt x="0" y="79"/>
                  <a:pt x="0" y="79"/>
                  <a:pt x="0" y="79"/>
                </a:cubicBezTo>
                <a:moveTo>
                  <a:pt x="36" y="9"/>
                </a:moveTo>
                <a:cubicBezTo>
                  <a:pt x="42" y="9"/>
                  <a:pt x="52" y="10"/>
                  <a:pt x="50" y="24"/>
                </a:cubicBezTo>
                <a:cubicBezTo>
                  <a:pt x="49" y="34"/>
                  <a:pt x="43" y="36"/>
                  <a:pt x="36" y="36"/>
                </a:cubicBezTo>
                <a:cubicBezTo>
                  <a:pt x="10" y="36"/>
                  <a:pt x="10" y="36"/>
                  <a:pt x="10" y="36"/>
                </a:cubicBezTo>
                <a:cubicBezTo>
                  <a:pt x="10" y="9"/>
                  <a:pt x="10" y="9"/>
                  <a:pt x="10" y="9"/>
                </a:cubicBezTo>
                <a:lnTo>
                  <a:pt x="36" y="9"/>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6" name="Freeform 53"/>
          <p:cNvSpPr>
            <a:spLocks noEditPoints="1"/>
          </p:cNvSpPr>
          <p:nvPr/>
        </p:nvSpPr>
        <p:spPr bwMode="auto">
          <a:xfrm>
            <a:off x="504825" y="3784600"/>
            <a:ext cx="76200" cy="90488"/>
          </a:xfrm>
          <a:custGeom>
            <a:avLst/>
            <a:gdLst>
              <a:gd name="T0" fmla="*/ 2147483647 w 51"/>
              <a:gd name="T1" fmla="*/ 2147483647 h 62"/>
              <a:gd name="T2" fmla="*/ 2147483647 w 51"/>
              <a:gd name="T3" fmla="*/ 2147483647 h 62"/>
              <a:gd name="T4" fmla="*/ 2147483647 w 51"/>
              <a:gd name="T5" fmla="*/ 0 h 62"/>
              <a:gd name="T6" fmla="*/ 2147483647 w 51"/>
              <a:gd name="T7" fmla="*/ 2147483647 h 62"/>
              <a:gd name="T8" fmla="*/ 0 w 51"/>
              <a:gd name="T9" fmla="*/ 2147483647 h 62"/>
              <a:gd name="T10" fmla="*/ 2147483647 w 51"/>
              <a:gd name="T11" fmla="*/ 2147483647 h 62"/>
              <a:gd name="T12" fmla="*/ 2147483647 w 51"/>
              <a:gd name="T13" fmla="*/ 2147483647 h 62"/>
              <a:gd name="T14" fmla="*/ 2147483647 w 51"/>
              <a:gd name="T15" fmla="*/ 2147483647 h 62"/>
              <a:gd name="T16" fmla="*/ 2147483647 w 51"/>
              <a:gd name="T17" fmla="*/ 2147483647 h 62"/>
              <a:gd name="T18" fmla="*/ 2147483647 w 51"/>
              <a:gd name="T19" fmla="*/ 2147483647 h 62"/>
              <a:gd name="T20" fmla="*/ 2147483647 w 51"/>
              <a:gd name="T21" fmla="*/ 2147483647 h 62"/>
              <a:gd name="T22" fmla="*/ 2147483647 w 51"/>
              <a:gd name="T23" fmla="*/ 2147483647 h 62"/>
              <a:gd name="T24" fmla="*/ 2147483647 w 51"/>
              <a:gd name="T25" fmla="*/ 2147483647 h 62"/>
              <a:gd name="T26" fmla="*/ 2147483647 w 51"/>
              <a:gd name="T27" fmla="*/ 2147483647 h 62"/>
              <a:gd name="T28" fmla="*/ 2147483647 w 51"/>
              <a:gd name="T29" fmla="*/ 2147483647 h 62"/>
              <a:gd name="T30" fmla="*/ 2147483647 w 51"/>
              <a:gd name="T31" fmla="*/ 2147483647 h 62"/>
              <a:gd name="T32" fmla="*/ 2147483647 w 51"/>
              <a:gd name="T33" fmla="*/ 2147483647 h 62"/>
              <a:gd name="T34" fmla="*/ 2147483647 w 51"/>
              <a:gd name="T35" fmla="*/ 2147483647 h 62"/>
              <a:gd name="T36" fmla="*/ 2147483647 w 51"/>
              <a:gd name="T37" fmla="*/ 2147483647 h 62"/>
              <a:gd name="T38" fmla="*/ 2147483647 w 51"/>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1" h="62">
                <a:moveTo>
                  <a:pt x="51" y="34"/>
                </a:moveTo>
                <a:cubicBezTo>
                  <a:pt x="51" y="24"/>
                  <a:pt x="51" y="17"/>
                  <a:pt x="45" y="8"/>
                </a:cubicBezTo>
                <a:cubicBezTo>
                  <a:pt x="42" y="4"/>
                  <a:pt x="35" y="1"/>
                  <a:pt x="28" y="0"/>
                </a:cubicBezTo>
                <a:cubicBezTo>
                  <a:pt x="21" y="0"/>
                  <a:pt x="13" y="2"/>
                  <a:pt x="7" y="9"/>
                </a:cubicBezTo>
                <a:cubicBezTo>
                  <a:pt x="2" y="14"/>
                  <a:pt x="0" y="22"/>
                  <a:pt x="0" y="31"/>
                </a:cubicBezTo>
                <a:cubicBezTo>
                  <a:pt x="0" y="39"/>
                  <a:pt x="2" y="48"/>
                  <a:pt x="6" y="52"/>
                </a:cubicBezTo>
                <a:cubicBezTo>
                  <a:pt x="11" y="59"/>
                  <a:pt x="18" y="62"/>
                  <a:pt x="26" y="62"/>
                </a:cubicBezTo>
                <a:cubicBezTo>
                  <a:pt x="33" y="62"/>
                  <a:pt x="41" y="59"/>
                  <a:pt x="45" y="53"/>
                </a:cubicBezTo>
                <a:cubicBezTo>
                  <a:pt x="49" y="49"/>
                  <a:pt x="49" y="45"/>
                  <a:pt x="50" y="42"/>
                </a:cubicBezTo>
                <a:cubicBezTo>
                  <a:pt x="41" y="42"/>
                  <a:pt x="41" y="42"/>
                  <a:pt x="41" y="42"/>
                </a:cubicBezTo>
                <a:cubicBezTo>
                  <a:pt x="40" y="45"/>
                  <a:pt x="37" y="54"/>
                  <a:pt x="26" y="54"/>
                </a:cubicBezTo>
                <a:cubicBezTo>
                  <a:pt x="19" y="54"/>
                  <a:pt x="15" y="50"/>
                  <a:pt x="13" y="47"/>
                </a:cubicBezTo>
                <a:cubicBezTo>
                  <a:pt x="10" y="41"/>
                  <a:pt x="9" y="38"/>
                  <a:pt x="10" y="34"/>
                </a:cubicBezTo>
                <a:cubicBezTo>
                  <a:pt x="51" y="34"/>
                  <a:pt x="51" y="34"/>
                  <a:pt x="51" y="34"/>
                </a:cubicBezTo>
                <a:moveTo>
                  <a:pt x="10" y="26"/>
                </a:moveTo>
                <a:cubicBezTo>
                  <a:pt x="10" y="20"/>
                  <a:pt x="14" y="14"/>
                  <a:pt x="15" y="13"/>
                </a:cubicBezTo>
                <a:cubicBezTo>
                  <a:pt x="18" y="9"/>
                  <a:pt x="23" y="7"/>
                  <a:pt x="27" y="8"/>
                </a:cubicBezTo>
                <a:cubicBezTo>
                  <a:pt x="32" y="8"/>
                  <a:pt x="36" y="10"/>
                  <a:pt x="37"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7" name="Freeform 54"/>
          <p:cNvSpPr>
            <a:spLocks noEditPoints="1"/>
          </p:cNvSpPr>
          <p:nvPr/>
        </p:nvSpPr>
        <p:spPr bwMode="auto">
          <a:xfrm>
            <a:off x="590550" y="3754438"/>
            <a:ext cx="77788" cy="120650"/>
          </a:xfrm>
          <a:custGeom>
            <a:avLst/>
            <a:gdLst>
              <a:gd name="T0" fmla="*/ 2147483647 w 52"/>
              <a:gd name="T1" fmla="*/ 0 h 82"/>
              <a:gd name="T2" fmla="*/ 2147483647 w 52"/>
              <a:gd name="T3" fmla="*/ 2147483647 h 82"/>
              <a:gd name="T4" fmla="*/ 2147483647 w 52"/>
              <a:gd name="T5" fmla="*/ 2147483647 h 82"/>
              <a:gd name="T6" fmla="*/ 2147483647 w 52"/>
              <a:gd name="T7" fmla="*/ 2147483647 h 82"/>
              <a:gd name="T8" fmla="*/ 2147483647 w 52"/>
              <a:gd name="T9" fmla="*/ 2147483647 h 82"/>
              <a:gd name="T10" fmla="*/ 2147483647 w 52"/>
              <a:gd name="T11" fmla="*/ 2147483647 h 82"/>
              <a:gd name="T12" fmla="*/ 2147483647 w 52"/>
              <a:gd name="T13" fmla="*/ 2147483647 h 82"/>
              <a:gd name="T14" fmla="*/ 2147483647 w 52"/>
              <a:gd name="T15" fmla="*/ 2147483647 h 82"/>
              <a:gd name="T16" fmla="*/ 2147483647 w 52"/>
              <a:gd name="T17" fmla="*/ 2147483647 h 82"/>
              <a:gd name="T18" fmla="*/ 2147483647 w 52"/>
              <a:gd name="T19" fmla="*/ 2147483647 h 82"/>
              <a:gd name="T20" fmla="*/ 2147483647 w 52"/>
              <a:gd name="T21" fmla="*/ 2147483647 h 82"/>
              <a:gd name="T22" fmla="*/ 2147483647 w 52"/>
              <a:gd name="T23" fmla="*/ 2147483647 h 82"/>
              <a:gd name="T24" fmla="*/ 2147483647 w 52"/>
              <a:gd name="T25" fmla="*/ 0 h 82"/>
              <a:gd name="T26" fmla="*/ 2147483647 w 52"/>
              <a:gd name="T27" fmla="*/ 0 h 82"/>
              <a:gd name="T28" fmla="*/ 2147483647 w 52"/>
              <a:gd name="T29" fmla="*/ 2147483647 h 82"/>
              <a:gd name="T30" fmla="*/ 2147483647 w 52"/>
              <a:gd name="T31" fmla="*/ 2147483647 h 82"/>
              <a:gd name="T32" fmla="*/ 2147483647 w 52"/>
              <a:gd name="T33" fmla="*/ 2147483647 h 82"/>
              <a:gd name="T34" fmla="*/ 2147483647 w 52"/>
              <a:gd name="T35" fmla="*/ 2147483647 h 82"/>
              <a:gd name="T36" fmla="*/ 2147483647 w 52"/>
              <a:gd name="T37" fmla="*/ 2147483647 h 82"/>
              <a:gd name="T38" fmla="*/ 2147483647 w 52"/>
              <a:gd name="T39" fmla="*/ 2147483647 h 82"/>
              <a:gd name="T40" fmla="*/ 2147483647 w 52"/>
              <a:gd name="T41" fmla="*/ 2147483647 h 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82">
                <a:moveTo>
                  <a:pt x="43" y="0"/>
                </a:moveTo>
                <a:cubicBezTo>
                  <a:pt x="43" y="29"/>
                  <a:pt x="43" y="29"/>
                  <a:pt x="43" y="29"/>
                </a:cubicBezTo>
                <a:cubicBezTo>
                  <a:pt x="42" y="27"/>
                  <a:pt x="40" y="25"/>
                  <a:pt x="38" y="24"/>
                </a:cubicBezTo>
                <a:cubicBezTo>
                  <a:pt x="35" y="22"/>
                  <a:pt x="31" y="20"/>
                  <a:pt x="25" y="20"/>
                </a:cubicBezTo>
                <a:cubicBezTo>
                  <a:pt x="20" y="20"/>
                  <a:pt x="14" y="22"/>
                  <a:pt x="8" y="28"/>
                </a:cubicBezTo>
                <a:cubicBezTo>
                  <a:pt x="3" y="33"/>
                  <a:pt x="0" y="44"/>
                  <a:pt x="1" y="55"/>
                </a:cubicBezTo>
                <a:cubicBezTo>
                  <a:pt x="2" y="65"/>
                  <a:pt x="7" y="75"/>
                  <a:pt x="15" y="79"/>
                </a:cubicBezTo>
                <a:cubicBezTo>
                  <a:pt x="18" y="81"/>
                  <a:pt x="23" y="82"/>
                  <a:pt x="26" y="82"/>
                </a:cubicBezTo>
                <a:cubicBezTo>
                  <a:pt x="30" y="82"/>
                  <a:pt x="34" y="81"/>
                  <a:pt x="36" y="79"/>
                </a:cubicBezTo>
                <a:cubicBezTo>
                  <a:pt x="40" y="77"/>
                  <a:pt x="42" y="75"/>
                  <a:pt x="44" y="73"/>
                </a:cubicBezTo>
                <a:cubicBezTo>
                  <a:pt x="44" y="79"/>
                  <a:pt x="44" y="79"/>
                  <a:pt x="44" y="79"/>
                </a:cubicBezTo>
                <a:cubicBezTo>
                  <a:pt x="52" y="79"/>
                  <a:pt x="52" y="79"/>
                  <a:pt x="52" y="79"/>
                </a:cubicBezTo>
                <a:cubicBezTo>
                  <a:pt x="52" y="0"/>
                  <a:pt x="52" y="0"/>
                  <a:pt x="52" y="0"/>
                </a:cubicBezTo>
                <a:cubicBezTo>
                  <a:pt x="43" y="0"/>
                  <a:pt x="43" y="0"/>
                  <a:pt x="43" y="0"/>
                </a:cubicBezTo>
                <a:moveTo>
                  <a:pt x="16" y="68"/>
                </a:moveTo>
                <a:cubicBezTo>
                  <a:pt x="9" y="58"/>
                  <a:pt x="10" y="42"/>
                  <a:pt x="15" y="35"/>
                </a:cubicBezTo>
                <a:cubicBezTo>
                  <a:pt x="18" y="31"/>
                  <a:pt x="23" y="29"/>
                  <a:pt x="27" y="30"/>
                </a:cubicBezTo>
                <a:cubicBezTo>
                  <a:pt x="32" y="30"/>
                  <a:pt x="36" y="32"/>
                  <a:pt x="39" y="35"/>
                </a:cubicBezTo>
                <a:cubicBezTo>
                  <a:pt x="42" y="39"/>
                  <a:pt x="46" y="54"/>
                  <a:pt x="39" y="67"/>
                </a:cubicBezTo>
                <a:cubicBezTo>
                  <a:pt x="37" y="70"/>
                  <a:pt x="33" y="73"/>
                  <a:pt x="28" y="73"/>
                </a:cubicBezTo>
                <a:cubicBezTo>
                  <a:pt x="24" y="73"/>
                  <a:pt x="19" y="72"/>
                  <a:pt x="16" y="68"/>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8" name="Freeform 55"/>
          <p:cNvSpPr>
            <a:spLocks/>
          </p:cNvSpPr>
          <p:nvPr/>
        </p:nvSpPr>
        <p:spPr bwMode="auto">
          <a:xfrm>
            <a:off x="730250" y="3751263"/>
            <a:ext cx="103188" cy="123825"/>
          </a:xfrm>
          <a:custGeom>
            <a:avLst/>
            <a:gdLst>
              <a:gd name="T0" fmla="*/ 2147483647 w 69"/>
              <a:gd name="T1" fmla="*/ 2147483647 h 84"/>
              <a:gd name="T2" fmla="*/ 2147483647 w 69"/>
              <a:gd name="T3" fmla="*/ 2147483647 h 84"/>
              <a:gd name="T4" fmla="*/ 2147483647 w 69"/>
              <a:gd name="T5" fmla="*/ 2147483647 h 84"/>
              <a:gd name="T6" fmla="*/ 2147483647 w 69"/>
              <a:gd name="T7" fmla="*/ 2147483647 h 84"/>
              <a:gd name="T8" fmla="*/ 2147483647 w 69"/>
              <a:gd name="T9" fmla="*/ 2147483647 h 84"/>
              <a:gd name="T10" fmla="*/ 2147483647 w 69"/>
              <a:gd name="T11" fmla="*/ 2147483647 h 84"/>
              <a:gd name="T12" fmla="*/ 2147483647 w 69"/>
              <a:gd name="T13" fmla="*/ 2147483647 h 84"/>
              <a:gd name="T14" fmla="*/ 2147483647 w 69"/>
              <a:gd name="T15" fmla="*/ 2147483647 h 84"/>
              <a:gd name="T16" fmla="*/ 2147483647 w 69"/>
              <a:gd name="T17" fmla="*/ 2147483647 h 84"/>
              <a:gd name="T18" fmla="*/ 2147483647 w 69"/>
              <a:gd name="T19" fmla="*/ 2147483647 h 84"/>
              <a:gd name="T20" fmla="*/ 2147483647 w 69"/>
              <a:gd name="T21" fmla="*/ 2147483647 h 84"/>
              <a:gd name="T22" fmla="*/ 2147483647 w 69"/>
              <a:gd name="T23" fmla="*/ 2147483647 h 84"/>
              <a:gd name="T24" fmla="*/ 2147483647 w 69"/>
              <a:gd name="T25" fmla="*/ 2147483647 h 84"/>
              <a:gd name="T26" fmla="*/ 0 w 69"/>
              <a:gd name="T27" fmla="*/ 2147483647 h 84"/>
              <a:gd name="T28" fmla="*/ 2147483647 w 69"/>
              <a:gd name="T29" fmla="*/ 2147483647 h 84"/>
              <a:gd name="T30" fmla="*/ 2147483647 w 69"/>
              <a:gd name="T31" fmla="*/ 0 h 84"/>
              <a:gd name="T32" fmla="*/ 2147483647 w 69"/>
              <a:gd name="T33" fmla="*/ 2147483647 h 84"/>
              <a:gd name="T34" fmla="*/ 2147483647 w 69"/>
              <a:gd name="T35" fmla="*/ 2147483647 h 84"/>
              <a:gd name="T36" fmla="*/ 2147483647 w 69"/>
              <a:gd name="T37" fmla="*/ 2147483647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9" h="84">
                <a:moveTo>
                  <a:pt x="57" y="26"/>
                </a:moveTo>
                <a:cubicBezTo>
                  <a:pt x="55" y="23"/>
                  <a:pt x="54" y="20"/>
                  <a:pt x="52" y="17"/>
                </a:cubicBezTo>
                <a:cubicBezTo>
                  <a:pt x="47" y="12"/>
                  <a:pt x="41" y="10"/>
                  <a:pt x="35" y="10"/>
                </a:cubicBezTo>
                <a:cubicBezTo>
                  <a:pt x="29" y="10"/>
                  <a:pt x="23" y="12"/>
                  <a:pt x="18" y="17"/>
                </a:cubicBezTo>
                <a:cubicBezTo>
                  <a:pt x="14" y="23"/>
                  <a:pt x="10" y="32"/>
                  <a:pt x="11" y="42"/>
                </a:cubicBezTo>
                <a:cubicBezTo>
                  <a:pt x="10" y="52"/>
                  <a:pt x="14" y="61"/>
                  <a:pt x="18" y="67"/>
                </a:cubicBezTo>
                <a:cubicBezTo>
                  <a:pt x="23" y="72"/>
                  <a:pt x="29" y="74"/>
                  <a:pt x="35" y="74"/>
                </a:cubicBezTo>
                <a:cubicBezTo>
                  <a:pt x="41" y="74"/>
                  <a:pt x="48" y="72"/>
                  <a:pt x="52" y="67"/>
                </a:cubicBezTo>
                <a:cubicBezTo>
                  <a:pt x="55" y="63"/>
                  <a:pt x="57" y="58"/>
                  <a:pt x="58" y="52"/>
                </a:cubicBezTo>
                <a:cubicBezTo>
                  <a:pt x="69" y="52"/>
                  <a:pt x="69" y="52"/>
                  <a:pt x="69" y="52"/>
                </a:cubicBezTo>
                <a:cubicBezTo>
                  <a:pt x="67" y="61"/>
                  <a:pt x="63" y="69"/>
                  <a:pt x="57" y="75"/>
                </a:cubicBezTo>
                <a:cubicBezTo>
                  <a:pt x="53" y="79"/>
                  <a:pt x="45" y="83"/>
                  <a:pt x="35" y="84"/>
                </a:cubicBezTo>
                <a:cubicBezTo>
                  <a:pt x="25" y="83"/>
                  <a:pt x="16" y="79"/>
                  <a:pt x="13" y="75"/>
                </a:cubicBezTo>
                <a:cubicBezTo>
                  <a:pt x="4" y="67"/>
                  <a:pt x="0" y="53"/>
                  <a:pt x="0" y="42"/>
                </a:cubicBezTo>
                <a:cubicBezTo>
                  <a:pt x="0" y="31"/>
                  <a:pt x="4" y="17"/>
                  <a:pt x="13" y="9"/>
                </a:cubicBezTo>
                <a:cubicBezTo>
                  <a:pt x="16" y="5"/>
                  <a:pt x="25" y="0"/>
                  <a:pt x="35" y="0"/>
                </a:cubicBezTo>
                <a:cubicBezTo>
                  <a:pt x="45" y="0"/>
                  <a:pt x="53" y="5"/>
                  <a:pt x="57" y="9"/>
                </a:cubicBezTo>
                <a:cubicBezTo>
                  <a:pt x="62" y="13"/>
                  <a:pt x="65" y="20"/>
                  <a:pt x="67" y="26"/>
                </a:cubicBezTo>
                <a:cubicBezTo>
                  <a:pt x="57" y="26"/>
                  <a:pt x="57" y="26"/>
                  <a:pt x="57" y="26"/>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39" name="Freeform 56"/>
          <p:cNvSpPr>
            <a:spLocks/>
          </p:cNvSpPr>
          <p:nvPr/>
        </p:nvSpPr>
        <p:spPr bwMode="auto">
          <a:xfrm>
            <a:off x="850900" y="3784600"/>
            <a:ext cx="41275" cy="87313"/>
          </a:xfrm>
          <a:custGeom>
            <a:avLst/>
            <a:gdLst>
              <a:gd name="T0" fmla="*/ 0 w 28"/>
              <a:gd name="T1" fmla="*/ 2147483647 h 59"/>
              <a:gd name="T2" fmla="*/ 2147483647 w 28"/>
              <a:gd name="T3" fmla="*/ 2147483647 h 59"/>
              <a:gd name="T4" fmla="*/ 2147483647 w 28"/>
              <a:gd name="T5" fmla="*/ 2147483647 h 59"/>
              <a:gd name="T6" fmla="*/ 2147483647 w 28"/>
              <a:gd name="T7" fmla="*/ 0 h 59"/>
              <a:gd name="T8" fmla="*/ 2147483647 w 28"/>
              <a:gd name="T9" fmla="*/ 0 h 59"/>
              <a:gd name="T10" fmla="*/ 2147483647 w 28"/>
              <a:gd name="T11" fmla="*/ 2147483647 h 59"/>
              <a:gd name="T12" fmla="*/ 2147483647 w 28"/>
              <a:gd name="T13" fmla="*/ 2147483647 h 59"/>
              <a:gd name="T14" fmla="*/ 2147483647 w 28"/>
              <a:gd name="T15" fmla="*/ 2147483647 h 59"/>
              <a:gd name="T16" fmla="*/ 2147483647 w 28"/>
              <a:gd name="T17" fmla="*/ 2147483647 h 59"/>
              <a:gd name="T18" fmla="*/ 0 w 28"/>
              <a:gd name="T19" fmla="*/ 2147483647 h 59"/>
              <a:gd name="T20" fmla="*/ 0 w 28"/>
              <a:gd name="T21" fmla="*/ 214748364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59">
                <a:moveTo>
                  <a:pt x="0" y="2"/>
                </a:moveTo>
                <a:cubicBezTo>
                  <a:pt x="9" y="2"/>
                  <a:pt x="9" y="2"/>
                  <a:pt x="9" y="2"/>
                </a:cubicBezTo>
                <a:cubicBezTo>
                  <a:pt x="9" y="11"/>
                  <a:pt x="9" y="11"/>
                  <a:pt x="9" y="11"/>
                </a:cubicBezTo>
                <a:cubicBezTo>
                  <a:pt x="13" y="4"/>
                  <a:pt x="18" y="1"/>
                  <a:pt x="22" y="0"/>
                </a:cubicBezTo>
                <a:cubicBezTo>
                  <a:pt x="28" y="0"/>
                  <a:pt x="28" y="0"/>
                  <a:pt x="28" y="0"/>
                </a:cubicBezTo>
                <a:cubicBezTo>
                  <a:pt x="28" y="10"/>
                  <a:pt x="28" y="10"/>
                  <a:pt x="28" y="10"/>
                </a:cubicBezTo>
                <a:cubicBezTo>
                  <a:pt x="24" y="10"/>
                  <a:pt x="21" y="10"/>
                  <a:pt x="19" y="11"/>
                </a:cubicBezTo>
                <a:cubicBezTo>
                  <a:pt x="12" y="14"/>
                  <a:pt x="9" y="19"/>
                  <a:pt x="9" y="29"/>
                </a:cubicBezTo>
                <a:cubicBezTo>
                  <a:pt x="9" y="59"/>
                  <a:pt x="9" y="59"/>
                  <a:pt x="9" y="59"/>
                </a:cubicBezTo>
                <a:cubicBezTo>
                  <a:pt x="0" y="59"/>
                  <a:pt x="0" y="59"/>
                  <a:pt x="0" y="59"/>
                </a:cubicBezTo>
                <a:cubicBezTo>
                  <a:pt x="0" y="2"/>
                  <a:pt x="0" y="2"/>
                  <a:pt x="0"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0" name="Freeform 57"/>
          <p:cNvSpPr>
            <a:spLocks noEditPoints="1"/>
          </p:cNvSpPr>
          <p:nvPr/>
        </p:nvSpPr>
        <p:spPr bwMode="auto">
          <a:xfrm>
            <a:off x="900113" y="3784600"/>
            <a:ext cx="76200" cy="90488"/>
          </a:xfrm>
          <a:custGeom>
            <a:avLst/>
            <a:gdLst>
              <a:gd name="T0" fmla="*/ 2147483647 w 52"/>
              <a:gd name="T1" fmla="*/ 2147483647 h 62"/>
              <a:gd name="T2" fmla="*/ 2147483647 w 52"/>
              <a:gd name="T3" fmla="*/ 2147483647 h 62"/>
              <a:gd name="T4" fmla="*/ 2147483647 w 52"/>
              <a:gd name="T5" fmla="*/ 0 h 62"/>
              <a:gd name="T6" fmla="*/ 2147483647 w 52"/>
              <a:gd name="T7" fmla="*/ 2147483647 h 62"/>
              <a:gd name="T8" fmla="*/ 0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52" y="34"/>
                </a:moveTo>
                <a:cubicBezTo>
                  <a:pt x="52" y="24"/>
                  <a:pt x="52" y="17"/>
                  <a:pt x="45" y="8"/>
                </a:cubicBezTo>
                <a:cubicBezTo>
                  <a:pt x="42" y="4"/>
                  <a:pt x="35"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5" y="53"/>
                </a:cubicBezTo>
                <a:cubicBezTo>
                  <a:pt x="49" y="49"/>
                  <a:pt x="50" y="45"/>
                  <a:pt x="51" y="42"/>
                </a:cubicBezTo>
                <a:cubicBezTo>
                  <a:pt x="41" y="42"/>
                  <a:pt x="41" y="42"/>
                  <a:pt x="41" y="42"/>
                </a:cubicBezTo>
                <a:cubicBezTo>
                  <a:pt x="40" y="45"/>
                  <a:pt x="37" y="54"/>
                  <a:pt x="26" y="54"/>
                </a:cubicBezTo>
                <a:cubicBezTo>
                  <a:pt x="19"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1" name="Freeform 58"/>
          <p:cNvSpPr>
            <a:spLocks/>
          </p:cNvSpPr>
          <p:nvPr/>
        </p:nvSpPr>
        <p:spPr bwMode="auto">
          <a:xfrm>
            <a:off x="987425" y="3784600"/>
            <a:ext cx="69850"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2147483647 w 48"/>
              <a:gd name="T9" fmla="*/ 2147483647 h 62"/>
              <a:gd name="T10" fmla="*/ 2147483647 w 48"/>
              <a:gd name="T11" fmla="*/ 2147483647 h 62"/>
              <a:gd name="T12" fmla="*/ 2147483647 w 48"/>
              <a:gd name="T13" fmla="*/ 2147483647 h 62"/>
              <a:gd name="T14" fmla="*/ 2147483647 w 48"/>
              <a:gd name="T15" fmla="*/ 2147483647 h 62"/>
              <a:gd name="T16" fmla="*/ 2147483647 w 48"/>
              <a:gd name="T17" fmla="*/ 0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2147483647 w 48"/>
              <a:gd name="T39" fmla="*/ 2147483647 h 62"/>
              <a:gd name="T40" fmla="*/ 2147483647 w 48"/>
              <a:gd name="T41" fmla="*/ 2147483647 h 62"/>
              <a:gd name="T42" fmla="*/ 2147483647 w 48"/>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62">
                <a:moveTo>
                  <a:pt x="10" y="42"/>
                </a:moveTo>
                <a:cubicBezTo>
                  <a:pt x="11" y="47"/>
                  <a:pt x="11" y="51"/>
                  <a:pt x="20" y="53"/>
                </a:cubicBezTo>
                <a:cubicBezTo>
                  <a:pt x="22" y="54"/>
                  <a:pt x="25" y="54"/>
                  <a:pt x="28" y="54"/>
                </a:cubicBezTo>
                <a:cubicBezTo>
                  <a:pt x="31" y="53"/>
                  <a:pt x="33" y="52"/>
                  <a:pt x="35" y="51"/>
                </a:cubicBezTo>
                <a:cubicBezTo>
                  <a:pt x="37" y="50"/>
                  <a:pt x="39" y="47"/>
                  <a:pt x="39" y="44"/>
                </a:cubicBezTo>
                <a:cubicBezTo>
                  <a:pt x="39" y="41"/>
                  <a:pt x="37" y="39"/>
                  <a:pt x="32" y="37"/>
                </a:cubicBezTo>
                <a:cubicBezTo>
                  <a:pt x="25" y="35"/>
                  <a:pt x="16" y="34"/>
                  <a:pt x="11" y="31"/>
                </a:cubicBezTo>
                <a:cubicBezTo>
                  <a:pt x="7" y="30"/>
                  <a:pt x="3" y="26"/>
                  <a:pt x="3" y="17"/>
                </a:cubicBezTo>
                <a:cubicBezTo>
                  <a:pt x="3" y="6"/>
                  <a:pt x="13" y="0"/>
                  <a:pt x="24" y="0"/>
                </a:cubicBezTo>
                <a:cubicBezTo>
                  <a:pt x="43" y="0"/>
                  <a:pt x="45" y="11"/>
                  <a:pt x="45" y="18"/>
                </a:cubicBezTo>
                <a:cubicBezTo>
                  <a:pt x="36" y="18"/>
                  <a:pt x="36" y="18"/>
                  <a:pt x="36" y="18"/>
                </a:cubicBezTo>
                <a:cubicBezTo>
                  <a:pt x="36" y="16"/>
                  <a:pt x="37" y="9"/>
                  <a:pt x="23" y="9"/>
                </a:cubicBezTo>
                <a:cubicBezTo>
                  <a:pt x="17" y="9"/>
                  <a:pt x="13" y="12"/>
                  <a:pt x="12" y="15"/>
                </a:cubicBezTo>
                <a:cubicBezTo>
                  <a:pt x="11" y="18"/>
                  <a:pt x="11" y="21"/>
                  <a:pt x="15" y="23"/>
                </a:cubicBezTo>
                <a:cubicBezTo>
                  <a:pt x="18" y="24"/>
                  <a:pt x="22" y="26"/>
                  <a:pt x="28" y="27"/>
                </a:cubicBezTo>
                <a:cubicBezTo>
                  <a:pt x="33" y="28"/>
                  <a:pt x="37" y="29"/>
                  <a:pt x="41" y="31"/>
                </a:cubicBezTo>
                <a:cubicBezTo>
                  <a:pt x="46" y="34"/>
                  <a:pt x="48" y="40"/>
                  <a:pt x="47" y="45"/>
                </a:cubicBezTo>
                <a:cubicBezTo>
                  <a:pt x="47" y="51"/>
                  <a:pt x="43" y="56"/>
                  <a:pt x="37" y="59"/>
                </a:cubicBezTo>
                <a:cubicBezTo>
                  <a:pt x="34" y="61"/>
                  <a:pt x="30" y="61"/>
                  <a:pt x="27" y="62"/>
                </a:cubicBezTo>
                <a:cubicBezTo>
                  <a:pt x="23" y="62"/>
                  <a:pt x="19" y="61"/>
                  <a:pt x="16" y="61"/>
                </a:cubicBezTo>
                <a:cubicBezTo>
                  <a:pt x="0" y="57"/>
                  <a:pt x="1" y="44"/>
                  <a:pt x="1" y="42"/>
                </a:cubicBezTo>
                <a:cubicBezTo>
                  <a:pt x="10" y="42"/>
                  <a:pt x="10" y="42"/>
                  <a:pt x="10"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2" name="Freeform 59"/>
          <p:cNvSpPr>
            <a:spLocks/>
          </p:cNvSpPr>
          <p:nvPr/>
        </p:nvSpPr>
        <p:spPr bwMode="auto">
          <a:xfrm>
            <a:off x="1068388" y="3784600"/>
            <a:ext cx="73025" cy="90488"/>
          </a:xfrm>
          <a:custGeom>
            <a:avLst/>
            <a:gdLst>
              <a:gd name="T0" fmla="*/ 2147483647 w 49"/>
              <a:gd name="T1" fmla="*/ 2147483647 h 62"/>
              <a:gd name="T2" fmla="*/ 2147483647 w 49"/>
              <a:gd name="T3" fmla="*/ 2147483647 h 62"/>
              <a:gd name="T4" fmla="*/ 2147483647 w 49"/>
              <a:gd name="T5" fmla="*/ 2147483647 h 62"/>
              <a:gd name="T6" fmla="*/ 2147483647 w 49"/>
              <a:gd name="T7" fmla="*/ 2147483647 h 62"/>
              <a:gd name="T8" fmla="*/ 0 w 49"/>
              <a:gd name="T9" fmla="*/ 2147483647 h 62"/>
              <a:gd name="T10" fmla="*/ 2147483647 w 49"/>
              <a:gd name="T11" fmla="*/ 2147483647 h 62"/>
              <a:gd name="T12" fmla="*/ 2147483647 w 49"/>
              <a:gd name="T13" fmla="*/ 0 h 62"/>
              <a:gd name="T14" fmla="*/ 2147483647 w 49"/>
              <a:gd name="T15" fmla="*/ 2147483647 h 62"/>
              <a:gd name="T16" fmla="*/ 2147483647 w 49"/>
              <a:gd name="T17" fmla="*/ 2147483647 h 62"/>
              <a:gd name="T18" fmla="*/ 2147483647 w 49"/>
              <a:gd name="T19" fmla="*/ 2147483647 h 62"/>
              <a:gd name="T20" fmla="*/ 2147483647 w 49"/>
              <a:gd name="T21" fmla="*/ 2147483647 h 62"/>
              <a:gd name="T22" fmla="*/ 2147483647 w 49"/>
              <a:gd name="T23" fmla="*/ 2147483647 h 62"/>
              <a:gd name="T24" fmla="*/ 2147483647 w 49"/>
              <a:gd name="T25" fmla="*/ 2147483647 h 62"/>
              <a:gd name="T26" fmla="*/ 2147483647 w 49"/>
              <a:gd name="T27" fmla="*/ 2147483647 h 62"/>
              <a:gd name="T28" fmla="*/ 2147483647 w 49"/>
              <a:gd name="T29" fmla="*/ 2147483647 h 62"/>
              <a:gd name="T30" fmla="*/ 2147483647 w 49"/>
              <a:gd name="T31" fmla="*/ 2147483647 h 62"/>
              <a:gd name="T32" fmla="*/ 2147483647 w 49"/>
              <a:gd name="T33" fmla="*/ 2147483647 h 62"/>
              <a:gd name="T34" fmla="*/ 2147483647 w 49"/>
              <a:gd name="T35" fmla="*/ 2147483647 h 62"/>
              <a:gd name="T36" fmla="*/ 2147483647 w 49"/>
              <a:gd name="T37" fmla="*/ 2147483647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 h="62">
                <a:moveTo>
                  <a:pt x="49" y="39"/>
                </a:moveTo>
                <a:cubicBezTo>
                  <a:pt x="49" y="44"/>
                  <a:pt x="47" y="48"/>
                  <a:pt x="46" y="51"/>
                </a:cubicBezTo>
                <a:cubicBezTo>
                  <a:pt x="41" y="58"/>
                  <a:pt x="33" y="62"/>
                  <a:pt x="24" y="62"/>
                </a:cubicBezTo>
                <a:cubicBezTo>
                  <a:pt x="16" y="61"/>
                  <a:pt x="8" y="57"/>
                  <a:pt x="4" y="50"/>
                </a:cubicBezTo>
                <a:cubicBezTo>
                  <a:pt x="2" y="45"/>
                  <a:pt x="0" y="38"/>
                  <a:pt x="0" y="30"/>
                </a:cubicBezTo>
                <a:cubicBezTo>
                  <a:pt x="1" y="23"/>
                  <a:pt x="3" y="15"/>
                  <a:pt x="8" y="8"/>
                </a:cubicBezTo>
                <a:cubicBezTo>
                  <a:pt x="13" y="3"/>
                  <a:pt x="19" y="0"/>
                  <a:pt x="26" y="0"/>
                </a:cubicBezTo>
                <a:cubicBezTo>
                  <a:pt x="32" y="0"/>
                  <a:pt x="38" y="2"/>
                  <a:pt x="42" y="5"/>
                </a:cubicBezTo>
                <a:cubicBezTo>
                  <a:pt x="46" y="8"/>
                  <a:pt x="48" y="15"/>
                  <a:pt x="49" y="21"/>
                </a:cubicBezTo>
                <a:cubicBezTo>
                  <a:pt x="40" y="21"/>
                  <a:pt x="40" y="21"/>
                  <a:pt x="40" y="21"/>
                </a:cubicBezTo>
                <a:cubicBezTo>
                  <a:pt x="39" y="15"/>
                  <a:pt x="38" y="12"/>
                  <a:pt x="34" y="11"/>
                </a:cubicBezTo>
                <a:cubicBezTo>
                  <a:pt x="32" y="10"/>
                  <a:pt x="29" y="9"/>
                  <a:pt x="26" y="9"/>
                </a:cubicBezTo>
                <a:cubicBezTo>
                  <a:pt x="22" y="9"/>
                  <a:pt x="19" y="10"/>
                  <a:pt x="15" y="15"/>
                </a:cubicBezTo>
                <a:cubicBezTo>
                  <a:pt x="12" y="17"/>
                  <a:pt x="11" y="23"/>
                  <a:pt x="10" y="29"/>
                </a:cubicBezTo>
                <a:cubicBezTo>
                  <a:pt x="10" y="35"/>
                  <a:pt x="10" y="40"/>
                  <a:pt x="12" y="44"/>
                </a:cubicBezTo>
                <a:cubicBezTo>
                  <a:pt x="16" y="51"/>
                  <a:pt x="21" y="53"/>
                  <a:pt x="26" y="53"/>
                </a:cubicBezTo>
                <a:cubicBezTo>
                  <a:pt x="32" y="53"/>
                  <a:pt x="36" y="50"/>
                  <a:pt x="37" y="47"/>
                </a:cubicBezTo>
                <a:cubicBezTo>
                  <a:pt x="39" y="44"/>
                  <a:pt x="40" y="42"/>
                  <a:pt x="40" y="39"/>
                </a:cubicBezTo>
                <a:cubicBezTo>
                  <a:pt x="49" y="39"/>
                  <a:pt x="49" y="39"/>
                  <a:pt x="49" y="39"/>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3" name="Freeform 60"/>
          <p:cNvSpPr>
            <a:spLocks noEditPoints="1"/>
          </p:cNvSpPr>
          <p:nvPr/>
        </p:nvSpPr>
        <p:spPr bwMode="auto">
          <a:xfrm>
            <a:off x="1150938" y="3784600"/>
            <a:ext cx="76200" cy="90488"/>
          </a:xfrm>
          <a:custGeom>
            <a:avLst/>
            <a:gdLst>
              <a:gd name="T0" fmla="*/ 2147483647 w 51"/>
              <a:gd name="T1" fmla="*/ 2147483647 h 62"/>
              <a:gd name="T2" fmla="*/ 2147483647 w 51"/>
              <a:gd name="T3" fmla="*/ 2147483647 h 62"/>
              <a:gd name="T4" fmla="*/ 2147483647 w 51"/>
              <a:gd name="T5" fmla="*/ 0 h 62"/>
              <a:gd name="T6" fmla="*/ 2147483647 w 51"/>
              <a:gd name="T7" fmla="*/ 2147483647 h 62"/>
              <a:gd name="T8" fmla="*/ 0 w 51"/>
              <a:gd name="T9" fmla="*/ 2147483647 h 62"/>
              <a:gd name="T10" fmla="*/ 2147483647 w 51"/>
              <a:gd name="T11" fmla="*/ 2147483647 h 62"/>
              <a:gd name="T12" fmla="*/ 2147483647 w 51"/>
              <a:gd name="T13" fmla="*/ 2147483647 h 62"/>
              <a:gd name="T14" fmla="*/ 2147483647 w 51"/>
              <a:gd name="T15" fmla="*/ 2147483647 h 62"/>
              <a:gd name="T16" fmla="*/ 2147483647 w 51"/>
              <a:gd name="T17" fmla="*/ 2147483647 h 62"/>
              <a:gd name="T18" fmla="*/ 2147483647 w 51"/>
              <a:gd name="T19" fmla="*/ 2147483647 h 62"/>
              <a:gd name="T20" fmla="*/ 2147483647 w 51"/>
              <a:gd name="T21" fmla="*/ 2147483647 h 62"/>
              <a:gd name="T22" fmla="*/ 2147483647 w 51"/>
              <a:gd name="T23" fmla="*/ 2147483647 h 62"/>
              <a:gd name="T24" fmla="*/ 2147483647 w 51"/>
              <a:gd name="T25" fmla="*/ 2147483647 h 62"/>
              <a:gd name="T26" fmla="*/ 2147483647 w 51"/>
              <a:gd name="T27" fmla="*/ 2147483647 h 62"/>
              <a:gd name="T28" fmla="*/ 2147483647 w 51"/>
              <a:gd name="T29" fmla="*/ 2147483647 h 62"/>
              <a:gd name="T30" fmla="*/ 2147483647 w 51"/>
              <a:gd name="T31" fmla="*/ 2147483647 h 62"/>
              <a:gd name="T32" fmla="*/ 2147483647 w 51"/>
              <a:gd name="T33" fmla="*/ 2147483647 h 62"/>
              <a:gd name="T34" fmla="*/ 2147483647 w 51"/>
              <a:gd name="T35" fmla="*/ 2147483647 h 62"/>
              <a:gd name="T36" fmla="*/ 2147483647 w 51"/>
              <a:gd name="T37" fmla="*/ 2147483647 h 62"/>
              <a:gd name="T38" fmla="*/ 2147483647 w 51"/>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1" h="62">
                <a:moveTo>
                  <a:pt x="51" y="34"/>
                </a:moveTo>
                <a:cubicBezTo>
                  <a:pt x="51" y="24"/>
                  <a:pt x="51" y="17"/>
                  <a:pt x="45" y="8"/>
                </a:cubicBezTo>
                <a:cubicBezTo>
                  <a:pt x="41" y="4"/>
                  <a:pt x="35" y="1"/>
                  <a:pt x="28" y="0"/>
                </a:cubicBezTo>
                <a:cubicBezTo>
                  <a:pt x="21" y="0"/>
                  <a:pt x="13" y="2"/>
                  <a:pt x="7" y="9"/>
                </a:cubicBezTo>
                <a:cubicBezTo>
                  <a:pt x="2" y="14"/>
                  <a:pt x="0" y="22"/>
                  <a:pt x="0" y="31"/>
                </a:cubicBezTo>
                <a:cubicBezTo>
                  <a:pt x="0" y="39"/>
                  <a:pt x="2" y="48"/>
                  <a:pt x="6" y="52"/>
                </a:cubicBezTo>
                <a:cubicBezTo>
                  <a:pt x="10" y="59"/>
                  <a:pt x="18" y="62"/>
                  <a:pt x="26" y="62"/>
                </a:cubicBezTo>
                <a:cubicBezTo>
                  <a:pt x="33" y="62"/>
                  <a:pt x="41" y="59"/>
                  <a:pt x="45" y="53"/>
                </a:cubicBezTo>
                <a:cubicBezTo>
                  <a:pt x="48" y="49"/>
                  <a:pt x="49" y="45"/>
                  <a:pt x="50" y="42"/>
                </a:cubicBezTo>
                <a:cubicBezTo>
                  <a:pt x="41" y="42"/>
                  <a:pt x="41" y="42"/>
                  <a:pt x="41" y="42"/>
                </a:cubicBezTo>
                <a:cubicBezTo>
                  <a:pt x="40" y="45"/>
                  <a:pt x="37" y="54"/>
                  <a:pt x="26" y="54"/>
                </a:cubicBezTo>
                <a:cubicBezTo>
                  <a:pt x="19" y="54"/>
                  <a:pt x="15" y="50"/>
                  <a:pt x="13" y="47"/>
                </a:cubicBezTo>
                <a:cubicBezTo>
                  <a:pt x="9" y="41"/>
                  <a:pt x="9" y="38"/>
                  <a:pt x="10" y="34"/>
                </a:cubicBezTo>
                <a:cubicBezTo>
                  <a:pt x="51" y="34"/>
                  <a:pt x="51" y="34"/>
                  <a:pt x="51" y="34"/>
                </a:cubicBezTo>
                <a:moveTo>
                  <a:pt x="10" y="26"/>
                </a:moveTo>
                <a:cubicBezTo>
                  <a:pt x="10" y="20"/>
                  <a:pt x="13" y="14"/>
                  <a:pt x="15" y="13"/>
                </a:cubicBezTo>
                <a:cubicBezTo>
                  <a:pt x="18" y="9"/>
                  <a:pt x="23" y="7"/>
                  <a:pt x="27" y="8"/>
                </a:cubicBezTo>
                <a:cubicBezTo>
                  <a:pt x="32" y="8"/>
                  <a:pt x="36" y="10"/>
                  <a:pt x="37" y="13"/>
                </a:cubicBezTo>
                <a:cubicBezTo>
                  <a:pt x="39" y="14"/>
                  <a:pt x="42" y="21"/>
                  <a:pt x="41"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4" name="Freeform 61"/>
          <p:cNvSpPr>
            <a:spLocks/>
          </p:cNvSpPr>
          <p:nvPr/>
        </p:nvSpPr>
        <p:spPr bwMode="auto">
          <a:xfrm>
            <a:off x="1246188" y="3784600"/>
            <a:ext cx="66675" cy="87313"/>
          </a:xfrm>
          <a:custGeom>
            <a:avLst/>
            <a:gdLst>
              <a:gd name="T0" fmla="*/ 2147483647 w 45"/>
              <a:gd name="T1" fmla="*/ 2147483647 h 59"/>
              <a:gd name="T2" fmla="*/ 2147483647 w 45"/>
              <a:gd name="T3" fmla="*/ 2147483647 h 59"/>
              <a:gd name="T4" fmla="*/ 2147483647 w 45"/>
              <a:gd name="T5" fmla="*/ 2147483647 h 59"/>
              <a:gd name="T6" fmla="*/ 2147483647 w 45"/>
              <a:gd name="T7" fmla="*/ 0 h 59"/>
              <a:gd name="T8" fmla="*/ 2147483647 w 45"/>
              <a:gd name="T9" fmla="*/ 2147483647 h 59"/>
              <a:gd name="T10" fmla="*/ 2147483647 w 45"/>
              <a:gd name="T11" fmla="*/ 2147483647 h 59"/>
              <a:gd name="T12" fmla="*/ 2147483647 w 45"/>
              <a:gd name="T13" fmla="*/ 2147483647 h 59"/>
              <a:gd name="T14" fmla="*/ 2147483647 w 45"/>
              <a:gd name="T15" fmla="*/ 2147483647 h 59"/>
              <a:gd name="T16" fmla="*/ 2147483647 w 45"/>
              <a:gd name="T17" fmla="*/ 2147483647 h 59"/>
              <a:gd name="T18" fmla="*/ 2147483647 w 45"/>
              <a:gd name="T19" fmla="*/ 2147483647 h 59"/>
              <a:gd name="T20" fmla="*/ 2147483647 w 45"/>
              <a:gd name="T21" fmla="*/ 2147483647 h 59"/>
              <a:gd name="T22" fmla="*/ 2147483647 w 45"/>
              <a:gd name="T23" fmla="*/ 2147483647 h 59"/>
              <a:gd name="T24" fmla="*/ 0 w 45"/>
              <a:gd name="T25" fmla="*/ 2147483647 h 59"/>
              <a:gd name="T26" fmla="*/ 0 w 45"/>
              <a:gd name="T27" fmla="*/ 2147483647 h 59"/>
              <a:gd name="T28" fmla="*/ 2147483647 w 45"/>
              <a:gd name="T29" fmla="*/ 2147483647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59">
                <a:moveTo>
                  <a:pt x="9" y="2"/>
                </a:moveTo>
                <a:cubicBezTo>
                  <a:pt x="9" y="9"/>
                  <a:pt x="9" y="9"/>
                  <a:pt x="9" y="9"/>
                </a:cubicBezTo>
                <a:cubicBezTo>
                  <a:pt x="11" y="6"/>
                  <a:pt x="13" y="4"/>
                  <a:pt x="15" y="3"/>
                </a:cubicBezTo>
                <a:cubicBezTo>
                  <a:pt x="18" y="1"/>
                  <a:pt x="22" y="0"/>
                  <a:pt x="27" y="0"/>
                </a:cubicBezTo>
                <a:cubicBezTo>
                  <a:pt x="31" y="0"/>
                  <a:pt x="35" y="1"/>
                  <a:pt x="36" y="2"/>
                </a:cubicBezTo>
                <a:cubicBezTo>
                  <a:pt x="39" y="3"/>
                  <a:pt x="44" y="6"/>
                  <a:pt x="45" y="15"/>
                </a:cubicBezTo>
                <a:cubicBezTo>
                  <a:pt x="45" y="59"/>
                  <a:pt x="45" y="59"/>
                  <a:pt x="45" y="59"/>
                </a:cubicBezTo>
                <a:cubicBezTo>
                  <a:pt x="36" y="59"/>
                  <a:pt x="36" y="59"/>
                  <a:pt x="36" y="59"/>
                </a:cubicBezTo>
                <a:cubicBezTo>
                  <a:pt x="36" y="19"/>
                  <a:pt x="36" y="19"/>
                  <a:pt x="36" y="19"/>
                </a:cubicBezTo>
                <a:cubicBezTo>
                  <a:pt x="36" y="12"/>
                  <a:pt x="31" y="9"/>
                  <a:pt x="24" y="9"/>
                </a:cubicBezTo>
                <a:cubicBezTo>
                  <a:pt x="17" y="9"/>
                  <a:pt x="9" y="13"/>
                  <a:pt x="9" y="29"/>
                </a:cubicBezTo>
                <a:cubicBezTo>
                  <a:pt x="9" y="59"/>
                  <a:pt x="9" y="59"/>
                  <a:pt x="9" y="59"/>
                </a:cubicBezTo>
                <a:cubicBezTo>
                  <a:pt x="0" y="59"/>
                  <a:pt x="0" y="59"/>
                  <a:pt x="0" y="59"/>
                </a:cubicBezTo>
                <a:cubicBezTo>
                  <a:pt x="0" y="2"/>
                  <a:pt x="0" y="2"/>
                  <a:pt x="0" y="2"/>
                </a:cubicBezTo>
                <a:cubicBezTo>
                  <a:pt x="9" y="2"/>
                  <a:pt x="9" y="2"/>
                  <a:pt x="9" y="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5" name="Freeform 62"/>
          <p:cNvSpPr>
            <a:spLocks/>
          </p:cNvSpPr>
          <p:nvPr/>
        </p:nvSpPr>
        <p:spPr bwMode="auto">
          <a:xfrm>
            <a:off x="1325563" y="3762375"/>
            <a:ext cx="39687" cy="112713"/>
          </a:xfrm>
          <a:custGeom>
            <a:avLst/>
            <a:gdLst>
              <a:gd name="T0" fmla="*/ 2147483647 w 26"/>
              <a:gd name="T1" fmla="*/ 2147483647 h 76"/>
              <a:gd name="T2" fmla="*/ 2147483647 w 26"/>
              <a:gd name="T3" fmla="*/ 2147483647 h 76"/>
              <a:gd name="T4" fmla="*/ 2147483647 w 26"/>
              <a:gd name="T5" fmla="*/ 2147483647 h 76"/>
              <a:gd name="T6" fmla="*/ 2147483647 w 26"/>
              <a:gd name="T7" fmla="*/ 2147483647 h 76"/>
              <a:gd name="T8" fmla="*/ 2147483647 w 26"/>
              <a:gd name="T9" fmla="*/ 2147483647 h 76"/>
              <a:gd name="T10" fmla="*/ 2147483647 w 26"/>
              <a:gd name="T11" fmla="*/ 2147483647 h 76"/>
              <a:gd name="T12" fmla="*/ 2147483647 w 26"/>
              <a:gd name="T13" fmla="*/ 2147483647 h 76"/>
              <a:gd name="T14" fmla="*/ 2147483647 w 26"/>
              <a:gd name="T15" fmla="*/ 2147483647 h 76"/>
              <a:gd name="T16" fmla="*/ 2147483647 w 26"/>
              <a:gd name="T17" fmla="*/ 2147483647 h 76"/>
              <a:gd name="T18" fmla="*/ 2147483647 w 26"/>
              <a:gd name="T19" fmla="*/ 2147483647 h 76"/>
              <a:gd name="T20" fmla="*/ 0 w 26"/>
              <a:gd name="T21" fmla="*/ 2147483647 h 76"/>
              <a:gd name="T22" fmla="*/ 0 w 26"/>
              <a:gd name="T23" fmla="*/ 2147483647 h 76"/>
              <a:gd name="T24" fmla="*/ 2147483647 w 26"/>
              <a:gd name="T25" fmla="*/ 2147483647 h 76"/>
              <a:gd name="T26" fmla="*/ 2147483647 w 26"/>
              <a:gd name="T27" fmla="*/ 0 h 76"/>
              <a:gd name="T28" fmla="*/ 2147483647 w 26"/>
              <a:gd name="T29" fmla="*/ 0 h 76"/>
              <a:gd name="T30" fmla="*/ 2147483647 w 26"/>
              <a:gd name="T31" fmla="*/ 2147483647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6" name="Freeform 63"/>
          <p:cNvSpPr>
            <a:spLocks/>
          </p:cNvSpPr>
          <p:nvPr/>
        </p:nvSpPr>
        <p:spPr bwMode="auto">
          <a:xfrm>
            <a:off x="1420813" y="3751263"/>
            <a:ext cx="95250" cy="123825"/>
          </a:xfrm>
          <a:custGeom>
            <a:avLst/>
            <a:gdLst>
              <a:gd name="T0" fmla="*/ 2147483647 w 64"/>
              <a:gd name="T1" fmla="*/ 2147483647 h 84"/>
              <a:gd name="T2" fmla="*/ 2147483647 w 64"/>
              <a:gd name="T3" fmla="*/ 2147483647 h 84"/>
              <a:gd name="T4" fmla="*/ 2147483647 w 64"/>
              <a:gd name="T5" fmla="*/ 2147483647 h 84"/>
              <a:gd name="T6" fmla="*/ 2147483647 w 64"/>
              <a:gd name="T7" fmla="*/ 2147483647 h 84"/>
              <a:gd name="T8" fmla="*/ 2147483647 w 64"/>
              <a:gd name="T9" fmla="*/ 2147483647 h 84"/>
              <a:gd name="T10" fmla="*/ 2147483647 w 64"/>
              <a:gd name="T11" fmla="*/ 2147483647 h 84"/>
              <a:gd name="T12" fmla="*/ 2147483647 w 64"/>
              <a:gd name="T13" fmla="*/ 2147483647 h 84"/>
              <a:gd name="T14" fmla="*/ 2147483647 w 64"/>
              <a:gd name="T15" fmla="*/ 2147483647 h 84"/>
              <a:gd name="T16" fmla="*/ 2147483647 w 64"/>
              <a:gd name="T17" fmla="*/ 2147483647 h 84"/>
              <a:gd name="T18" fmla="*/ 0 w 64"/>
              <a:gd name="T19" fmla="*/ 2147483647 h 84"/>
              <a:gd name="T20" fmla="*/ 2147483647 w 64"/>
              <a:gd name="T21" fmla="*/ 2147483647 h 84"/>
              <a:gd name="T22" fmla="*/ 2147483647 w 64"/>
              <a:gd name="T23" fmla="*/ 2147483647 h 84"/>
              <a:gd name="T24" fmla="*/ 2147483647 w 64"/>
              <a:gd name="T25" fmla="*/ 2147483647 h 84"/>
              <a:gd name="T26" fmla="*/ 2147483647 w 64"/>
              <a:gd name="T27" fmla="*/ 2147483647 h 84"/>
              <a:gd name="T28" fmla="*/ 2147483647 w 64"/>
              <a:gd name="T29" fmla="*/ 2147483647 h 84"/>
              <a:gd name="T30" fmla="*/ 2147483647 w 64"/>
              <a:gd name="T31" fmla="*/ 2147483647 h 84"/>
              <a:gd name="T32" fmla="*/ 2147483647 w 64"/>
              <a:gd name="T33" fmla="*/ 2147483647 h 84"/>
              <a:gd name="T34" fmla="*/ 2147483647 w 64"/>
              <a:gd name="T35" fmla="*/ 2147483647 h 84"/>
              <a:gd name="T36" fmla="*/ 2147483647 w 64"/>
              <a:gd name="T37" fmla="*/ 0 h 84"/>
              <a:gd name="T38" fmla="*/ 2147483647 w 64"/>
              <a:gd name="T39" fmla="*/ 2147483647 h 84"/>
              <a:gd name="T40" fmla="*/ 2147483647 w 64"/>
              <a:gd name="T41" fmla="*/ 2147483647 h 84"/>
              <a:gd name="T42" fmla="*/ 2147483647 w 64"/>
              <a:gd name="T43" fmla="*/ 2147483647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84">
                <a:moveTo>
                  <a:pt x="50" y="25"/>
                </a:moveTo>
                <a:cubicBezTo>
                  <a:pt x="50" y="20"/>
                  <a:pt x="49" y="16"/>
                  <a:pt x="43" y="12"/>
                </a:cubicBezTo>
                <a:cubicBezTo>
                  <a:pt x="38" y="9"/>
                  <a:pt x="34" y="9"/>
                  <a:pt x="30" y="9"/>
                </a:cubicBezTo>
                <a:cubicBezTo>
                  <a:pt x="12" y="9"/>
                  <a:pt x="8" y="26"/>
                  <a:pt x="18" y="31"/>
                </a:cubicBezTo>
                <a:cubicBezTo>
                  <a:pt x="20" y="33"/>
                  <a:pt x="24" y="34"/>
                  <a:pt x="30" y="35"/>
                </a:cubicBezTo>
                <a:cubicBezTo>
                  <a:pt x="36" y="37"/>
                  <a:pt x="43" y="38"/>
                  <a:pt x="49" y="40"/>
                </a:cubicBezTo>
                <a:cubicBezTo>
                  <a:pt x="56" y="43"/>
                  <a:pt x="62" y="50"/>
                  <a:pt x="63" y="58"/>
                </a:cubicBezTo>
                <a:cubicBezTo>
                  <a:pt x="64" y="74"/>
                  <a:pt x="49" y="84"/>
                  <a:pt x="32" y="84"/>
                </a:cubicBezTo>
                <a:cubicBezTo>
                  <a:pt x="21" y="83"/>
                  <a:pt x="13" y="82"/>
                  <a:pt x="6" y="74"/>
                </a:cubicBezTo>
                <a:cubicBezTo>
                  <a:pt x="1" y="67"/>
                  <a:pt x="1" y="62"/>
                  <a:pt x="0" y="56"/>
                </a:cubicBezTo>
                <a:cubicBezTo>
                  <a:pt x="10" y="56"/>
                  <a:pt x="10" y="56"/>
                  <a:pt x="10" y="56"/>
                </a:cubicBezTo>
                <a:cubicBezTo>
                  <a:pt x="10" y="61"/>
                  <a:pt x="11" y="72"/>
                  <a:pt x="25" y="74"/>
                </a:cubicBezTo>
                <a:cubicBezTo>
                  <a:pt x="28" y="74"/>
                  <a:pt x="32" y="75"/>
                  <a:pt x="36" y="74"/>
                </a:cubicBezTo>
                <a:cubicBezTo>
                  <a:pt x="40" y="74"/>
                  <a:pt x="44" y="73"/>
                  <a:pt x="47" y="71"/>
                </a:cubicBezTo>
                <a:cubicBezTo>
                  <a:pt x="52" y="66"/>
                  <a:pt x="56" y="57"/>
                  <a:pt x="46" y="51"/>
                </a:cubicBezTo>
                <a:cubicBezTo>
                  <a:pt x="42" y="48"/>
                  <a:pt x="35" y="47"/>
                  <a:pt x="30" y="45"/>
                </a:cubicBezTo>
                <a:cubicBezTo>
                  <a:pt x="19" y="43"/>
                  <a:pt x="24" y="44"/>
                  <a:pt x="14" y="41"/>
                </a:cubicBezTo>
                <a:cubicBezTo>
                  <a:pt x="10" y="39"/>
                  <a:pt x="4" y="36"/>
                  <a:pt x="3" y="26"/>
                </a:cubicBezTo>
                <a:cubicBezTo>
                  <a:pt x="2" y="13"/>
                  <a:pt x="10" y="0"/>
                  <a:pt x="30" y="0"/>
                </a:cubicBezTo>
                <a:cubicBezTo>
                  <a:pt x="36" y="0"/>
                  <a:pt x="44" y="2"/>
                  <a:pt x="49" y="5"/>
                </a:cubicBezTo>
                <a:cubicBezTo>
                  <a:pt x="60" y="11"/>
                  <a:pt x="60" y="21"/>
                  <a:pt x="60" y="25"/>
                </a:cubicBezTo>
                <a:cubicBezTo>
                  <a:pt x="50" y="25"/>
                  <a:pt x="50" y="25"/>
                  <a:pt x="50" y="25"/>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7" name="Freeform 64"/>
          <p:cNvSpPr>
            <a:spLocks noEditPoints="1"/>
          </p:cNvSpPr>
          <p:nvPr/>
        </p:nvSpPr>
        <p:spPr bwMode="auto">
          <a:xfrm>
            <a:off x="1527175" y="3784600"/>
            <a:ext cx="76200" cy="90488"/>
          </a:xfrm>
          <a:custGeom>
            <a:avLst/>
            <a:gdLst>
              <a:gd name="T0" fmla="*/ 2147483647 w 51"/>
              <a:gd name="T1" fmla="*/ 2147483647 h 62"/>
              <a:gd name="T2" fmla="*/ 2147483647 w 51"/>
              <a:gd name="T3" fmla="*/ 2147483647 h 62"/>
              <a:gd name="T4" fmla="*/ 2147483647 w 51"/>
              <a:gd name="T5" fmla="*/ 2147483647 h 62"/>
              <a:gd name="T6" fmla="*/ 2147483647 w 51"/>
              <a:gd name="T7" fmla="*/ 2147483647 h 62"/>
              <a:gd name="T8" fmla="*/ 2147483647 w 51"/>
              <a:gd name="T9" fmla="*/ 2147483647 h 62"/>
              <a:gd name="T10" fmla="*/ 2147483647 w 51"/>
              <a:gd name="T11" fmla="*/ 0 h 62"/>
              <a:gd name="T12" fmla="*/ 2147483647 w 51"/>
              <a:gd name="T13" fmla="*/ 2147483647 h 62"/>
              <a:gd name="T14" fmla="*/ 0 w 51"/>
              <a:gd name="T15" fmla="*/ 2147483647 h 62"/>
              <a:gd name="T16" fmla="*/ 2147483647 w 51"/>
              <a:gd name="T17" fmla="*/ 2147483647 h 62"/>
              <a:gd name="T18" fmla="*/ 2147483647 w 51"/>
              <a:gd name="T19" fmla="*/ 2147483647 h 62"/>
              <a:gd name="T20" fmla="*/ 2147483647 w 51"/>
              <a:gd name="T21" fmla="*/ 2147483647 h 62"/>
              <a:gd name="T22" fmla="*/ 2147483647 w 51"/>
              <a:gd name="T23" fmla="*/ 2147483647 h 62"/>
              <a:gd name="T24" fmla="*/ 2147483647 w 51"/>
              <a:gd name="T25" fmla="*/ 2147483647 h 62"/>
              <a:gd name="T26" fmla="*/ 2147483647 w 51"/>
              <a:gd name="T27" fmla="*/ 2147483647 h 62"/>
              <a:gd name="T28" fmla="*/ 2147483647 w 51"/>
              <a:gd name="T29" fmla="*/ 2147483647 h 62"/>
              <a:gd name="T30" fmla="*/ 2147483647 w 51"/>
              <a:gd name="T31" fmla="*/ 2147483647 h 62"/>
              <a:gd name="T32" fmla="*/ 2147483647 w 51"/>
              <a:gd name="T33" fmla="*/ 2147483647 h 62"/>
              <a:gd name="T34" fmla="*/ 2147483647 w 51"/>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62">
                <a:moveTo>
                  <a:pt x="4" y="50"/>
                </a:moveTo>
                <a:cubicBezTo>
                  <a:pt x="9" y="59"/>
                  <a:pt x="17" y="62"/>
                  <a:pt x="26" y="62"/>
                </a:cubicBezTo>
                <a:cubicBezTo>
                  <a:pt x="34" y="62"/>
                  <a:pt x="42" y="59"/>
                  <a:pt x="47" y="50"/>
                </a:cubicBezTo>
                <a:cubicBezTo>
                  <a:pt x="50" y="45"/>
                  <a:pt x="51" y="38"/>
                  <a:pt x="51" y="31"/>
                </a:cubicBezTo>
                <a:cubicBezTo>
                  <a:pt x="51" y="24"/>
                  <a:pt x="50" y="17"/>
                  <a:pt x="47" y="11"/>
                </a:cubicBezTo>
                <a:cubicBezTo>
                  <a:pt x="42" y="3"/>
                  <a:pt x="34" y="0"/>
                  <a:pt x="26" y="0"/>
                </a:cubicBezTo>
                <a:cubicBezTo>
                  <a:pt x="17" y="0"/>
                  <a:pt x="9" y="3"/>
                  <a:pt x="4" y="11"/>
                </a:cubicBezTo>
                <a:cubicBezTo>
                  <a:pt x="1" y="17"/>
                  <a:pt x="0" y="24"/>
                  <a:pt x="0" y="31"/>
                </a:cubicBezTo>
                <a:cubicBezTo>
                  <a:pt x="0" y="38"/>
                  <a:pt x="1" y="45"/>
                  <a:pt x="4" y="50"/>
                </a:cubicBezTo>
                <a:moveTo>
                  <a:pt x="26" y="52"/>
                </a:moveTo>
                <a:cubicBezTo>
                  <a:pt x="20" y="52"/>
                  <a:pt x="15" y="50"/>
                  <a:pt x="12" y="44"/>
                </a:cubicBezTo>
                <a:cubicBezTo>
                  <a:pt x="10" y="39"/>
                  <a:pt x="9" y="35"/>
                  <a:pt x="9" y="31"/>
                </a:cubicBezTo>
                <a:cubicBezTo>
                  <a:pt x="9" y="27"/>
                  <a:pt x="10" y="22"/>
                  <a:pt x="11" y="18"/>
                </a:cubicBezTo>
                <a:cubicBezTo>
                  <a:pt x="14" y="12"/>
                  <a:pt x="20" y="9"/>
                  <a:pt x="26" y="9"/>
                </a:cubicBezTo>
                <a:cubicBezTo>
                  <a:pt x="31" y="9"/>
                  <a:pt x="36" y="12"/>
                  <a:pt x="39" y="18"/>
                </a:cubicBezTo>
                <a:cubicBezTo>
                  <a:pt x="41" y="22"/>
                  <a:pt x="42" y="27"/>
                  <a:pt x="42" y="31"/>
                </a:cubicBezTo>
                <a:cubicBezTo>
                  <a:pt x="42" y="35"/>
                  <a:pt x="41" y="39"/>
                  <a:pt x="39" y="44"/>
                </a:cubicBezTo>
                <a:cubicBezTo>
                  <a:pt x="36" y="50"/>
                  <a:pt x="31" y="52"/>
                  <a:pt x="26" y="52"/>
                </a:cubicBez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8" name="Freeform 65"/>
          <p:cNvSpPr>
            <a:spLocks/>
          </p:cNvSpPr>
          <p:nvPr/>
        </p:nvSpPr>
        <p:spPr bwMode="auto">
          <a:xfrm>
            <a:off x="1616075" y="3784600"/>
            <a:ext cx="71438" cy="90488"/>
          </a:xfrm>
          <a:custGeom>
            <a:avLst/>
            <a:gdLst>
              <a:gd name="T0" fmla="*/ 2147483647 w 48"/>
              <a:gd name="T1" fmla="*/ 2147483647 h 62"/>
              <a:gd name="T2" fmla="*/ 2147483647 w 48"/>
              <a:gd name="T3" fmla="*/ 2147483647 h 62"/>
              <a:gd name="T4" fmla="*/ 2147483647 w 48"/>
              <a:gd name="T5" fmla="*/ 2147483647 h 62"/>
              <a:gd name="T6" fmla="*/ 2147483647 w 48"/>
              <a:gd name="T7" fmla="*/ 2147483647 h 62"/>
              <a:gd name="T8" fmla="*/ 0 w 48"/>
              <a:gd name="T9" fmla="*/ 2147483647 h 62"/>
              <a:gd name="T10" fmla="*/ 2147483647 w 48"/>
              <a:gd name="T11" fmla="*/ 2147483647 h 62"/>
              <a:gd name="T12" fmla="*/ 2147483647 w 48"/>
              <a:gd name="T13" fmla="*/ 0 h 62"/>
              <a:gd name="T14" fmla="*/ 2147483647 w 48"/>
              <a:gd name="T15" fmla="*/ 2147483647 h 62"/>
              <a:gd name="T16" fmla="*/ 2147483647 w 48"/>
              <a:gd name="T17" fmla="*/ 2147483647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2147483647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8" h="62">
                <a:moveTo>
                  <a:pt x="48" y="39"/>
                </a:moveTo>
                <a:cubicBezTo>
                  <a:pt x="48" y="44"/>
                  <a:pt x="47" y="48"/>
                  <a:pt x="45" y="51"/>
                </a:cubicBezTo>
                <a:cubicBezTo>
                  <a:pt x="41" y="58"/>
                  <a:pt x="32" y="62"/>
                  <a:pt x="24" y="62"/>
                </a:cubicBezTo>
                <a:cubicBezTo>
                  <a:pt x="15" y="61"/>
                  <a:pt x="7" y="57"/>
                  <a:pt x="4" y="50"/>
                </a:cubicBezTo>
                <a:cubicBezTo>
                  <a:pt x="1" y="45"/>
                  <a:pt x="0" y="38"/>
                  <a:pt x="0" y="30"/>
                </a:cubicBezTo>
                <a:cubicBezTo>
                  <a:pt x="0" y="23"/>
                  <a:pt x="2" y="15"/>
                  <a:pt x="8" y="8"/>
                </a:cubicBezTo>
                <a:cubicBezTo>
                  <a:pt x="12" y="3"/>
                  <a:pt x="19" y="0"/>
                  <a:pt x="25" y="0"/>
                </a:cubicBezTo>
                <a:cubicBezTo>
                  <a:pt x="31" y="0"/>
                  <a:pt x="37" y="2"/>
                  <a:pt x="41" y="5"/>
                </a:cubicBezTo>
                <a:cubicBezTo>
                  <a:pt x="46" y="8"/>
                  <a:pt x="48" y="15"/>
                  <a:pt x="48" y="21"/>
                </a:cubicBezTo>
                <a:cubicBezTo>
                  <a:pt x="39" y="21"/>
                  <a:pt x="39" y="21"/>
                  <a:pt x="39" y="21"/>
                </a:cubicBezTo>
                <a:cubicBezTo>
                  <a:pt x="38" y="15"/>
                  <a:pt x="37" y="12"/>
                  <a:pt x="33" y="11"/>
                </a:cubicBezTo>
                <a:cubicBezTo>
                  <a:pt x="32" y="10"/>
                  <a:pt x="29" y="9"/>
                  <a:pt x="25" y="9"/>
                </a:cubicBezTo>
                <a:cubicBezTo>
                  <a:pt x="22" y="9"/>
                  <a:pt x="18" y="10"/>
                  <a:pt x="14" y="15"/>
                </a:cubicBezTo>
                <a:cubicBezTo>
                  <a:pt x="12" y="17"/>
                  <a:pt x="10" y="23"/>
                  <a:pt x="10" y="29"/>
                </a:cubicBezTo>
                <a:cubicBezTo>
                  <a:pt x="9" y="35"/>
                  <a:pt x="10" y="40"/>
                  <a:pt x="12" y="44"/>
                </a:cubicBezTo>
                <a:cubicBezTo>
                  <a:pt x="15" y="51"/>
                  <a:pt x="21" y="53"/>
                  <a:pt x="26" y="53"/>
                </a:cubicBezTo>
                <a:cubicBezTo>
                  <a:pt x="31" y="53"/>
                  <a:pt x="35" y="50"/>
                  <a:pt x="37" y="47"/>
                </a:cubicBezTo>
                <a:cubicBezTo>
                  <a:pt x="38" y="44"/>
                  <a:pt x="39" y="42"/>
                  <a:pt x="39" y="39"/>
                </a:cubicBezTo>
                <a:cubicBezTo>
                  <a:pt x="48" y="39"/>
                  <a:pt x="48" y="39"/>
                  <a:pt x="48" y="39"/>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49" name="Freeform 66"/>
          <p:cNvSpPr>
            <a:spLocks noEditPoints="1"/>
          </p:cNvSpPr>
          <p:nvPr/>
        </p:nvSpPr>
        <p:spPr bwMode="auto">
          <a:xfrm>
            <a:off x="1701800" y="3754438"/>
            <a:ext cx="14288" cy="117475"/>
          </a:xfrm>
          <a:custGeom>
            <a:avLst/>
            <a:gdLst>
              <a:gd name="T0" fmla="*/ 0 w 9"/>
              <a:gd name="T1" fmla="*/ 0 h 74"/>
              <a:gd name="T2" fmla="*/ 2147483647 w 9"/>
              <a:gd name="T3" fmla="*/ 0 h 74"/>
              <a:gd name="T4" fmla="*/ 2147483647 w 9"/>
              <a:gd name="T5" fmla="*/ 2147483647 h 74"/>
              <a:gd name="T6" fmla="*/ 0 w 9"/>
              <a:gd name="T7" fmla="*/ 2147483647 h 74"/>
              <a:gd name="T8" fmla="*/ 0 w 9"/>
              <a:gd name="T9" fmla="*/ 0 h 74"/>
              <a:gd name="T10" fmla="*/ 0 w 9"/>
              <a:gd name="T11" fmla="*/ 2147483647 h 74"/>
              <a:gd name="T12" fmla="*/ 2147483647 w 9"/>
              <a:gd name="T13" fmla="*/ 2147483647 h 74"/>
              <a:gd name="T14" fmla="*/ 2147483647 w 9"/>
              <a:gd name="T15" fmla="*/ 2147483647 h 74"/>
              <a:gd name="T16" fmla="*/ 0 w 9"/>
              <a:gd name="T17" fmla="*/ 2147483647 h 74"/>
              <a:gd name="T18" fmla="*/ 0 w 9"/>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74">
                <a:moveTo>
                  <a:pt x="0" y="0"/>
                </a:moveTo>
                <a:lnTo>
                  <a:pt x="9" y="0"/>
                </a:lnTo>
                <a:lnTo>
                  <a:pt x="9" y="10"/>
                </a:lnTo>
                <a:lnTo>
                  <a:pt x="0" y="10"/>
                </a:lnTo>
                <a:lnTo>
                  <a:pt x="0" y="0"/>
                </a:lnTo>
                <a:close/>
                <a:moveTo>
                  <a:pt x="0" y="20"/>
                </a:moveTo>
                <a:lnTo>
                  <a:pt x="9" y="20"/>
                </a:lnTo>
                <a:lnTo>
                  <a:pt x="9" y="74"/>
                </a:lnTo>
                <a:lnTo>
                  <a:pt x="0" y="74"/>
                </a:lnTo>
                <a:lnTo>
                  <a:pt x="0" y="2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0" name="Freeform 67"/>
          <p:cNvSpPr>
            <a:spLocks noEditPoints="1"/>
          </p:cNvSpPr>
          <p:nvPr/>
        </p:nvSpPr>
        <p:spPr bwMode="auto">
          <a:xfrm>
            <a:off x="1733550" y="3784600"/>
            <a:ext cx="76200" cy="90488"/>
          </a:xfrm>
          <a:custGeom>
            <a:avLst/>
            <a:gdLst>
              <a:gd name="T0" fmla="*/ 2147483647 w 52"/>
              <a:gd name="T1" fmla="*/ 2147483647 h 62"/>
              <a:gd name="T2" fmla="*/ 2147483647 w 52"/>
              <a:gd name="T3" fmla="*/ 2147483647 h 62"/>
              <a:gd name="T4" fmla="*/ 2147483647 w 52"/>
              <a:gd name="T5" fmla="*/ 0 h 62"/>
              <a:gd name="T6" fmla="*/ 2147483647 w 52"/>
              <a:gd name="T7" fmla="*/ 2147483647 h 62"/>
              <a:gd name="T8" fmla="*/ 0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52" y="34"/>
                </a:moveTo>
                <a:cubicBezTo>
                  <a:pt x="52" y="24"/>
                  <a:pt x="52" y="17"/>
                  <a:pt x="45" y="8"/>
                </a:cubicBezTo>
                <a:cubicBezTo>
                  <a:pt x="42" y="4"/>
                  <a:pt x="36" y="1"/>
                  <a:pt x="28"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0" y="26"/>
                </a:moveTo>
                <a:cubicBezTo>
                  <a:pt x="11" y="20"/>
                  <a:pt x="14" y="14"/>
                  <a:pt x="15" y="13"/>
                </a:cubicBezTo>
                <a:cubicBezTo>
                  <a:pt x="18" y="9"/>
                  <a:pt x="23" y="7"/>
                  <a:pt x="28" y="8"/>
                </a:cubicBezTo>
                <a:cubicBezTo>
                  <a:pt x="32" y="8"/>
                  <a:pt x="37" y="10"/>
                  <a:pt x="38" y="13"/>
                </a:cubicBezTo>
                <a:cubicBezTo>
                  <a:pt x="39" y="14"/>
                  <a:pt x="42" y="21"/>
                  <a:pt x="42" y="26"/>
                </a:cubicBezTo>
                <a:lnTo>
                  <a:pt x="10"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1" name="Freeform 68"/>
          <p:cNvSpPr>
            <a:spLocks/>
          </p:cNvSpPr>
          <p:nvPr/>
        </p:nvSpPr>
        <p:spPr bwMode="auto">
          <a:xfrm>
            <a:off x="1819275" y="3762375"/>
            <a:ext cx="38100" cy="112713"/>
          </a:xfrm>
          <a:custGeom>
            <a:avLst/>
            <a:gdLst>
              <a:gd name="T0" fmla="*/ 2147483647 w 26"/>
              <a:gd name="T1" fmla="*/ 2147483647 h 76"/>
              <a:gd name="T2" fmla="*/ 2147483647 w 26"/>
              <a:gd name="T3" fmla="*/ 2147483647 h 76"/>
              <a:gd name="T4" fmla="*/ 2147483647 w 26"/>
              <a:gd name="T5" fmla="*/ 2147483647 h 76"/>
              <a:gd name="T6" fmla="*/ 2147483647 w 26"/>
              <a:gd name="T7" fmla="*/ 2147483647 h 76"/>
              <a:gd name="T8" fmla="*/ 2147483647 w 26"/>
              <a:gd name="T9" fmla="*/ 2147483647 h 76"/>
              <a:gd name="T10" fmla="*/ 2147483647 w 26"/>
              <a:gd name="T11" fmla="*/ 2147483647 h 76"/>
              <a:gd name="T12" fmla="*/ 2147483647 w 26"/>
              <a:gd name="T13" fmla="*/ 2147483647 h 76"/>
              <a:gd name="T14" fmla="*/ 2147483647 w 26"/>
              <a:gd name="T15" fmla="*/ 2147483647 h 76"/>
              <a:gd name="T16" fmla="*/ 2147483647 w 26"/>
              <a:gd name="T17" fmla="*/ 2147483647 h 76"/>
              <a:gd name="T18" fmla="*/ 2147483647 w 26"/>
              <a:gd name="T19" fmla="*/ 2147483647 h 76"/>
              <a:gd name="T20" fmla="*/ 0 w 26"/>
              <a:gd name="T21" fmla="*/ 2147483647 h 76"/>
              <a:gd name="T22" fmla="*/ 0 w 26"/>
              <a:gd name="T23" fmla="*/ 2147483647 h 76"/>
              <a:gd name="T24" fmla="*/ 2147483647 w 26"/>
              <a:gd name="T25" fmla="*/ 2147483647 h 76"/>
              <a:gd name="T26" fmla="*/ 2147483647 w 26"/>
              <a:gd name="T27" fmla="*/ 0 h 76"/>
              <a:gd name="T28" fmla="*/ 2147483647 w 26"/>
              <a:gd name="T29" fmla="*/ 0 h 76"/>
              <a:gd name="T30" fmla="*/ 2147483647 w 26"/>
              <a:gd name="T31" fmla="*/ 2147483647 h 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76">
                <a:moveTo>
                  <a:pt x="17" y="16"/>
                </a:moveTo>
                <a:cubicBezTo>
                  <a:pt x="26" y="16"/>
                  <a:pt x="26" y="16"/>
                  <a:pt x="26" y="16"/>
                </a:cubicBezTo>
                <a:cubicBezTo>
                  <a:pt x="26" y="24"/>
                  <a:pt x="26" y="24"/>
                  <a:pt x="26" y="24"/>
                </a:cubicBezTo>
                <a:cubicBezTo>
                  <a:pt x="17" y="24"/>
                  <a:pt x="17" y="24"/>
                  <a:pt x="17" y="24"/>
                </a:cubicBezTo>
                <a:cubicBezTo>
                  <a:pt x="17" y="64"/>
                  <a:pt x="17" y="64"/>
                  <a:pt x="17" y="64"/>
                </a:cubicBezTo>
                <a:cubicBezTo>
                  <a:pt x="17" y="68"/>
                  <a:pt x="21" y="68"/>
                  <a:pt x="26" y="67"/>
                </a:cubicBezTo>
                <a:cubicBezTo>
                  <a:pt x="26" y="75"/>
                  <a:pt x="26" y="75"/>
                  <a:pt x="26" y="75"/>
                </a:cubicBezTo>
                <a:cubicBezTo>
                  <a:pt x="22" y="76"/>
                  <a:pt x="20" y="76"/>
                  <a:pt x="16" y="76"/>
                </a:cubicBezTo>
                <a:cubicBezTo>
                  <a:pt x="10" y="75"/>
                  <a:pt x="8" y="70"/>
                  <a:pt x="8" y="68"/>
                </a:cubicBezTo>
                <a:cubicBezTo>
                  <a:pt x="8" y="24"/>
                  <a:pt x="8" y="24"/>
                  <a:pt x="8" y="24"/>
                </a:cubicBezTo>
                <a:cubicBezTo>
                  <a:pt x="0" y="24"/>
                  <a:pt x="0" y="24"/>
                  <a:pt x="0" y="24"/>
                </a:cubicBezTo>
                <a:cubicBezTo>
                  <a:pt x="0" y="16"/>
                  <a:pt x="0" y="16"/>
                  <a:pt x="0" y="16"/>
                </a:cubicBezTo>
                <a:cubicBezTo>
                  <a:pt x="8" y="16"/>
                  <a:pt x="8" y="16"/>
                  <a:pt x="8" y="16"/>
                </a:cubicBezTo>
                <a:cubicBezTo>
                  <a:pt x="8" y="0"/>
                  <a:pt x="8" y="0"/>
                  <a:pt x="8" y="0"/>
                </a:cubicBezTo>
                <a:cubicBezTo>
                  <a:pt x="17" y="0"/>
                  <a:pt x="17" y="0"/>
                  <a:pt x="17" y="0"/>
                </a:cubicBezTo>
                <a:cubicBezTo>
                  <a:pt x="17" y="16"/>
                  <a:pt x="17" y="16"/>
                  <a:pt x="17" y="16"/>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2" name="Freeform 69"/>
          <p:cNvSpPr>
            <a:spLocks noEditPoints="1"/>
          </p:cNvSpPr>
          <p:nvPr/>
        </p:nvSpPr>
        <p:spPr bwMode="auto">
          <a:xfrm>
            <a:off x="1873250" y="3754438"/>
            <a:ext cx="12700" cy="117475"/>
          </a:xfrm>
          <a:custGeom>
            <a:avLst/>
            <a:gdLst>
              <a:gd name="T0" fmla="*/ 0 w 8"/>
              <a:gd name="T1" fmla="*/ 0 h 74"/>
              <a:gd name="T2" fmla="*/ 2147483647 w 8"/>
              <a:gd name="T3" fmla="*/ 0 h 74"/>
              <a:gd name="T4" fmla="*/ 2147483647 w 8"/>
              <a:gd name="T5" fmla="*/ 2147483647 h 74"/>
              <a:gd name="T6" fmla="*/ 0 w 8"/>
              <a:gd name="T7" fmla="*/ 2147483647 h 74"/>
              <a:gd name="T8" fmla="*/ 0 w 8"/>
              <a:gd name="T9" fmla="*/ 0 h 74"/>
              <a:gd name="T10" fmla="*/ 0 w 8"/>
              <a:gd name="T11" fmla="*/ 2147483647 h 74"/>
              <a:gd name="T12" fmla="*/ 2147483647 w 8"/>
              <a:gd name="T13" fmla="*/ 2147483647 h 74"/>
              <a:gd name="T14" fmla="*/ 2147483647 w 8"/>
              <a:gd name="T15" fmla="*/ 2147483647 h 74"/>
              <a:gd name="T16" fmla="*/ 0 w 8"/>
              <a:gd name="T17" fmla="*/ 2147483647 h 74"/>
              <a:gd name="T18" fmla="*/ 0 w 8"/>
              <a:gd name="T19" fmla="*/ 2147483647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74">
                <a:moveTo>
                  <a:pt x="0" y="0"/>
                </a:moveTo>
                <a:lnTo>
                  <a:pt x="8" y="0"/>
                </a:lnTo>
                <a:lnTo>
                  <a:pt x="8" y="10"/>
                </a:lnTo>
                <a:lnTo>
                  <a:pt x="0" y="10"/>
                </a:lnTo>
                <a:lnTo>
                  <a:pt x="0" y="0"/>
                </a:lnTo>
                <a:close/>
                <a:moveTo>
                  <a:pt x="0" y="20"/>
                </a:moveTo>
                <a:lnTo>
                  <a:pt x="8" y="20"/>
                </a:lnTo>
                <a:lnTo>
                  <a:pt x="8" y="74"/>
                </a:lnTo>
                <a:lnTo>
                  <a:pt x="0" y="74"/>
                </a:lnTo>
                <a:lnTo>
                  <a:pt x="0" y="20"/>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3" name="Freeform 70"/>
          <p:cNvSpPr>
            <a:spLocks noEditPoints="1"/>
          </p:cNvSpPr>
          <p:nvPr/>
        </p:nvSpPr>
        <p:spPr bwMode="auto">
          <a:xfrm>
            <a:off x="1903413" y="3784600"/>
            <a:ext cx="77787" cy="90488"/>
          </a:xfrm>
          <a:custGeom>
            <a:avLst/>
            <a:gdLst>
              <a:gd name="T0" fmla="*/ 2147483647 w 52"/>
              <a:gd name="T1" fmla="*/ 2147483647 h 62"/>
              <a:gd name="T2" fmla="*/ 2147483647 w 52"/>
              <a:gd name="T3" fmla="*/ 2147483647 h 62"/>
              <a:gd name="T4" fmla="*/ 2147483647 w 52"/>
              <a:gd name="T5" fmla="*/ 0 h 62"/>
              <a:gd name="T6" fmla="*/ 2147483647 w 52"/>
              <a:gd name="T7" fmla="*/ 2147483647 h 62"/>
              <a:gd name="T8" fmla="*/ 0 w 52"/>
              <a:gd name="T9" fmla="*/ 2147483647 h 62"/>
              <a:gd name="T10" fmla="*/ 2147483647 w 52"/>
              <a:gd name="T11" fmla="*/ 2147483647 h 62"/>
              <a:gd name="T12" fmla="*/ 2147483647 w 52"/>
              <a:gd name="T13" fmla="*/ 2147483647 h 62"/>
              <a:gd name="T14" fmla="*/ 2147483647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2147483647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62">
                <a:moveTo>
                  <a:pt x="52" y="34"/>
                </a:moveTo>
                <a:cubicBezTo>
                  <a:pt x="52" y="24"/>
                  <a:pt x="52" y="17"/>
                  <a:pt x="46" y="8"/>
                </a:cubicBezTo>
                <a:cubicBezTo>
                  <a:pt x="42" y="4"/>
                  <a:pt x="36" y="1"/>
                  <a:pt x="29" y="0"/>
                </a:cubicBezTo>
                <a:cubicBezTo>
                  <a:pt x="21" y="0"/>
                  <a:pt x="14" y="2"/>
                  <a:pt x="7" y="9"/>
                </a:cubicBezTo>
                <a:cubicBezTo>
                  <a:pt x="3" y="14"/>
                  <a:pt x="0" y="22"/>
                  <a:pt x="0" y="31"/>
                </a:cubicBezTo>
                <a:cubicBezTo>
                  <a:pt x="0" y="39"/>
                  <a:pt x="2" y="48"/>
                  <a:pt x="6" y="52"/>
                </a:cubicBezTo>
                <a:cubicBezTo>
                  <a:pt x="11" y="59"/>
                  <a:pt x="19" y="62"/>
                  <a:pt x="26" y="62"/>
                </a:cubicBezTo>
                <a:cubicBezTo>
                  <a:pt x="34" y="62"/>
                  <a:pt x="41" y="59"/>
                  <a:pt x="46" y="53"/>
                </a:cubicBezTo>
                <a:cubicBezTo>
                  <a:pt x="49" y="49"/>
                  <a:pt x="50" y="45"/>
                  <a:pt x="51" y="42"/>
                </a:cubicBezTo>
                <a:cubicBezTo>
                  <a:pt x="41" y="42"/>
                  <a:pt x="41" y="42"/>
                  <a:pt x="41" y="42"/>
                </a:cubicBezTo>
                <a:cubicBezTo>
                  <a:pt x="40" y="45"/>
                  <a:pt x="38" y="54"/>
                  <a:pt x="26" y="54"/>
                </a:cubicBezTo>
                <a:cubicBezTo>
                  <a:pt x="20" y="54"/>
                  <a:pt x="16" y="50"/>
                  <a:pt x="13" y="47"/>
                </a:cubicBezTo>
                <a:cubicBezTo>
                  <a:pt x="10" y="41"/>
                  <a:pt x="10" y="38"/>
                  <a:pt x="10" y="34"/>
                </a:cubicBezTo>
                <a:cubicBezTo>
                  <a:pt x="52" y="34"/>
                  <a:pt x="52" y="34"/>
                  <a:pt x="52" y="34"/>
                </a:cubicBezTo>
                <a:moveTo>
                  <a:pt x="11" y="26"/>
                </a:moveTo>
                <a:cubicBezTo>
                  <a:pt x="11" y="20"/>
                  <a:pt x="14" y="14"/>
                  <a:pt x="15" y="13"/>
                </a:cubicBezTo>
                <a:cubicBezTo>
                  <a:pt x="18" y="9"/>
                  <a:pt x="23" y="7"/>
                  <a:pt x="28" y="8"/>
                </a:cubicBezTo>
                <a:cubicBezTo>
                  <a:pt x="33" y="8"/>
                  <a:pt x="37" y="10"/>
                  <a:pt x="38" y="13"/>
                </a:cubicBezTo>
                <a:cubicBezTo>
                  <a:pt x="39" y="14"/>
                  <a:pt x="42" y="21"/>
                  <a:pt x="42" y="26"/>
                </a:cubicBezTo>
                <a:lnTo>
                  <a:pt x="11" y="26"/>
                </a:lnTo>
                <a:close/>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4" name="Freeform 71"/>
          <p:cNvSpPr>
            <a:spLocks/>
          </p:cNvSpPr>
          <p:nvPr/>
        </p:nvSpPr>
        <p:spPr bwMode="auto">
          <a:xfrm>
            <a:off x="1992313" y="3784600"/>
            <a:ext cx="69850" cy="90488"/>
          </a:xfrm>
          <a:custGeom>
            <a:avLst/>
            <a:gdLst>
              <a:gd name="T0" fmla="*/ 2147483647 w 47"/>
              <a:gd name="T1" fmla="*/ 2147483647 h 62"/>
              <a:gd name="T2" fmla="*/ 2147483647 w 47"/>
              <a:gd name="T3" fmla="*/ 2147483647 h 62"/>
              <a:gd name="T4" fmla="*/ 2147483647 w 47"/>
              <a:gd name="T5" fmla="*/ 2147483647 h 62"/>
              <a:gd name="T6" fmla="*/ 2147483647 w 47"/>
              <a:gd name="T7" fmla="*/ 2147483647 h 62"/>
              <a:gd name="T8" fmla="*/ 2147483647 w 47"/>
              <a:gd name="T9" fmla="*/ 2147483647 h 62"/>
              <a:gd name="T10" fmla="*/ 2147483647 w 47"/>
              <a:gd name="T11" fmla="*/ 2147483647 h 62"/>
              <a:gd name="T12" fmla="*/ 2147483647 w 47"/>
              <a:gd name="T13" fmla="*/ 2147483647 h 62"/>
              <a:gd name="T14" fmla="*/ 2147483647 w 47"/>
              <a:gd name="T15" fmla="*/ 2147483647 h 62"/>
              <a:gd name="T16" fmla="*/ 2147483647 w 47"/>
              <a:gd name="T17" fmla="*/ 0 h 62"/>
              <a:gd name="T18" fmla="*/ 2147483647 w 47"/>
              <a:gd name="T19" fmla="*/ 2147483647 h 62"/>
              <a:gd name="T20" fmla="*/ 2147483647 w 47"/>
              <a:gd name="T21" fmla="*/ 2147483647 h 62"/>
              <a:gd name="T22" fmla="*/ 2147483647 w 47"/>
              <a:gd name="T23" fmla="*/ 2147483647 h 62"/>
              <a:gd name="T24" fmla="*/ 2147483647 w 47"/>
              <a:gd name="T25" fmla="*/ 2147483647 h 62"/>
              <a:gd name="T26" fmla="*/ 2147483647 w 47"/>
              <a:gd name="T27" fmla="*/ 2147483647 h 62"/>
              <a:gd name="T28" fmla="*/ 2147483647 w 47"/>
              <a:gd name="T29" fmla="*/ 2147483647 h 62"/>
              <a:gd name="T30" fmla="*/ 2147483647 w 47"/>
              <a:gd name="T31" fmla="*/ 2147483647 h 62"/>
              <a:gd name="T32" fmla="*/ 2147483647 w 47"/>
              <a:gd name="T33" fmla="*/ 2147483647 h 62"/>
              <a:gd name="T34" fmla="*/ 2147483647 w 47"/>
              <a:gd name="T35" fmla="*/ 2147483647 h 62"/>
              <a:gd name="T36" fmla="*/ 2147483647 w 47"/>
              <a:gd name="T37" fmla="*/ 2147483647 h 62"/>
              <a:gd name="T38" fmla="*/ 2147483647 w 47"/>
              <a:gd name="T39" fmla="*/ 2147483647 h 62"/>
              <a:gd name="T40" fmla="*/ 0 w 47"/>
              <a:gd name="T41" fmla="*/ 2147483647 h 62"/>
              <a:gd name="T42" fmla="*/ 2147483647 w 47"/>
              <a:gd name="T43" fmla="*/ 2147483647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62">
                <a:moveTo>
                  <a:pt x="9" y="42"/>
                </a:moveTo>
                <a:cubicBezTo>
                  <a:pt x="10" y="47"/>
                  <a:pt x="10" y="51"/>
                  <a:pt x="19" y="53"/>
                </a:cubicBezTo>
                <a:cubicBezTo>
                  <a:pt x="21" y="54"/>
                  <a:pt x="24" y="54"/>
                  <a:pt x="27" y="54"/>
                </a:cubicBezTo>
                <a:cubicBezTo>
                  <a:pt x="30" y="53"/>
                  <a:pt x="33" y="52"/>
                  <a:pt x="34" y="51"/>
                </a:cubicBezTo>
                <a:cubicBezTo>
                  <a:pt x="36" y="50"/>
                  <a:pt x="38" y="47"/>
                  <a:pt x="38" y="44"/>
                </a:cubicBezTo>
                <a:cubicBezTo>
                  <a:pt x="38" y="41"/>
                  <a:pt x="36" y="39"/>
                  <a:pt x="31" y="37"/>
                </a:cubicBezTo>
                <a:cubicBezTo>
                  <a:pt x="24" y="35"/>
                  <a:pt x="15" y="34"/>
                  <a:pt x="10" y="31"/>
                </a:cubicBezTo>
                <a:cubicBezTo>
                  <a:pt x="6" y="30"/>
                  <a:pt x="2" y="26"/>
                  <a:pt x="2" y="17"/>
                </a:cubicBezTo>
                <a:cubicBezTo>
                  <a:pt x="2" y="6"/>
                  <a:pt x="12" y="0"/>
                  <a:pt x="23" y="0"/>
                </a:cubicBezTo>
                <a:cubicBezTo>
                  <a:pt x="42" y="0"/>
                  <a:pt x="44" y="11"/>
                  <a:pt x="44" y="18"/>
                </a:cubicBezTo>
                <a:cubicBezTo>
                  <a:pt x="35" y="18"/>
                  <a:pt x="35" y="18"/>
                  <a:pt x="35" y="18"/>
                </a:cubicBezTo>
                <a:cubicBezTo>
                  <a:pt x="35" y="16"/>
                  <a:pt x="36" y="9"/>
                  <a:pt x="22" y="9"/>
                </a:cubicBezTo>
                <a:cubicBezTo>
                  <a:pt x="16" y="9"/>
                  <a:pt x="12" y="12"/>
                  <a:pt x="11" y="15"/>
                </a:cubicBezTo>
                <a:cubicBezTo>
                  <a:pt x="10" y="18"/>
                  <a:pt x="11" y="21"/>
                  <a:pt x="14" y="23"/>
                </a:cubicBezTo>
                <a:cubicBezTo>
                  <a:pt x="17" y="24"/>
                  <a:pt x="21" y="26"/>
                  <a:pt x="27" y="27"/>
                </a:cubicBezTo>
                <a:cubicBezTo>
                  <a:pt x="32" y="28"/>
                  <a:pt x="36" y="29"/>
                  <a:pt x="40" y="31"/>
                </a:cubicBezTo>
                <a:cubicBezTo>
                  <a:pt x="45" y="34"/>
                  <a:pt x="47" y="40"/>
                  <a:pt x="47" y="45"/>
                </a:cubicBezTo>
                <a:cubicBezTo>
                  <a:pt x="46" y="51"/>
                  <a:pt x="42" y="56"/>
                  <a:pt x="36" y="59"/>
                </a:cubicBezTo>
                <a:cubicBezTo>
                  <a:pt x="33" y="61"/>
                  <a:pt x="30" y="61"/>
                  <a:pt x="26" y="62"/>
                </a:cubicBezTo>
                <a:cubicBezTo>
                  <a:pt x="22" y="62"/>
                  <a:pt x="18" y="61"/>
                  <a:pt x="15" y="61"/>
                </a:cubicBezTo>
                <a:cubicBezTo>
                  <a:pt x="0" y="57"/>
                  <a:pt x="0" y="44"/>
                  <a:pt x="0" y="42"/>
                </a:cubicBezTo>
                <a:cubicBezTo>
                  <a:pt x="9" y="42"/>
                  <a:pt x="9" y="42"/>
                  <a:pt x="9" y="42"/>
                </a:cubicBezTo>
              </a:path>
            </a:pathLst>
          </a:custGeom>
          <a:solidFill>
            <a:srgbClr val="1C1A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5" name="Freeform 72"/>
          <p:cNvSpPr>
            <a:spLocks/>
          </p:cNvSpPr>
          <p:nvPr/>
        </p:nvSpPr>
        <p:spPr bwMode="auto">
          <a:xfrm>
            <a:off x="1233488" y="3930650"/>
            <a:ext cx="180975" cy="198438"/>
          </a:xfrm>
          <a:custGeom>
            <a:avLst/>
            <a:gdLst>
              <a:gd name="T0" fmla="*/ 2147483647 w 122"/>
              <a:gd name="T1" fmla="*/ 2147483647 h 134"/>
              <a:gd name="T2" fmla="*/ 2147483647 w 122"/>
              <a:gd name="T3" fmla="*/ 2147483647 h 134"/>
              <a:gd name="T4" fmla="*/ 2147483647 w 122"/>
              <a:gd name="T5" fmla="*/ 2147483647 h 134"/>
              <a:gd name="T6" fmla="*/ 2147483647 w 122"/>
              <a:gd name="T7" fmla="*/ 2147483647 h 134"/>
              <a:gd name="T8" fmla="*/ 2147483647 w 122"/>
              <a:gd name="T9" fmla="*/ 0 h 134"/>
              <a:gd name="T10" fmla="*/ 0 w 122"/>
              <a:gd name="T11" fmla="*/ 2147483647 h 134"/>
              <a:gd name="T12" fmla="*/ 2147483647 w 122"/>
              <a:gd name="T13" fmla="*/ 2147483647 h 134"/>
              <a:gd name="T14" fmla="*/ 2147483647 w 122"/>
              <a:gd name="T15" fmla="*/ 2147483647 h 134"/>
              <a:gd name="T16" fmla="*/ 2147483647 w 122"/>
              <a:gd name="T17" fmla="*/ 2147483647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 h="134">
                <a:moveTo>
                  <a:pt x="89" y="117"/>
                </a:moveTo>
                <a:cubicBezTo>
                  <a:pt x="61" y="117"/>
                  <a:pt x="38" y="94"/>
                  <a:pt x="38" y="67"/>
                </a:cubicBezTo>
                <a:cubicBezTo>
                  <a:pt x="38" y="39"/>
                  <a:pt x="61" y="16"/>
                  <a:pt x="89" y="16"/>
                </a:cubicBezTo>
                <a:cubicBezTo>
                  <a:pt x="101" y="16"/>
                  <a:pt x="113" y="21"/>
                  <a:pt x="122" y="28"/>
                </a:cubicBezTo>
                <a:cubicBezTo>
                  <a:pt x="110" y="11"/>
                  <a:pt x="90" y="0"/>
                  <a:pt x="67" y="0"/>
                </a:cubicBezTo>
                <a:cubicBezTo>
                  <a:pt x="30" y="0"/>
                  <a:pt x="0" y="30"/>
                  <a:pt x="0" y="67"/>
                </a:cubicBezTo>
                <a:cubicBezTo>
                  <a:pt x="0" y="104"/>
                  <a:pt x="30" y="134"/>
                  <a:pt x="67" y="134"/>
                </a:cubicBezTo>
                <a:cubicBezTo>
                  <a:pt x="90" y="134"/>
                  <a:pt x="110" y="122"/>
                  <a:pt x="122" y="105"/>
                </a:cubicBezTo>
                <a:cubicBezTo>
                  <a:pt x="113" y="112"/>
                  <a:pt x="101" y="117"/>
                  <a:pt x="89" y="117"/>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6" name="Freeform 73"/>
          <p:cNvSpPr>
            <a:spLocks/>
          </p:cNvSpPr>
          <p:nvPr/>
        </p:nvSpPr>
        <p:spPr bwMode="auto">
          <a:xfrm>
            <a:off x="731838" y="4017963"/>
            <a:ext cx="234950" cy="260350"/>
          </a:xfrm>
          <a:custGeom>
            <a:avLst/>
            <a:gdLst>
              <a:gd name="T0" fmla="*/ 2147483647 w 159"/>
              <a:gd name="T1" fmla="*/ 2147483647 h 175"/>
              <a:gd name="T2" fmla="*/ 2147483647 w 159"/>
              <a:gd name="T3" fmla="*/ 2147483647 h 175"/>
              <a:gd name="T4" fmla="*/ 2147483647 w 159"/>
              <a:gd name="T5" fmla="*/ 2147483647 h 175"/>
              <a:gd name="T6" fmla="*/ 2147483647 w 159"/>
              <a:gd name="T7" fmla="*/ 2147483647 h 175"/>
              <a:gd name="T8" fmla="*/ 2147483647 w 159"/>
              <a:gd name="T9" fmla="*/ 0 h 175"/>
              <a:gd name="T10" fmla="*/ 0 w 159"/>
              <a:gd name="T11" fmla="*/ 2147483647 h 175"/>
              <a:gd name="T12" fmla="*/ 2147483647 w 159"/>
              <a:gd name="T13" fmla="*/ 2147483647 h 175"/>
              <a:gd name="T14" fmla="*/ 2147483647 w 159"/>
              <a:gd name="T15" fmla="*/ 2147483647 h 175"/>
              <a:gd name="T16" fmla="*/ 2147483647 w 159"/>
              <a:gd name="T17" fmla="*/ 2147483647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 h="175">
                <a:moveTo>
                  <a:pt x="116" y="154"/>
                </a:moveTo>
                <a:cubicBezTo>
                  <a:pt x="79" y="154"/>
                  <a:pt x="50" y="124"/>
                  <a:pt x="50" y="88"/>
                </a:cubicBezTo>
                <a:cubicBezTo>
                  <a:pt x="50" y="51"/>
                  <a:pt x="79" y="22"/>
                  <a:pt x="116" y="22"/>
                </a:cubicBezTo>
                <a:cubicBezTo>
                  <a:pt x="132" y="22"/>
                  <a:pt x="147" y="28"/>
                  <a:pt x="159" y="38"/>
                </a:cubicBezTo>
                <a:cubicBezTo>
                  <a:pt x="143" y="15"/>
                  <a:pt x="117" y="0"/>
                  <a:pt x="87" y="0"/>
                </a:cubicBezTo>
                <a:cubicBezTo>
                  <a:pt x="39" y="0"/>
                  <a:pt x="0" y="39"/>
                  <a:pt x="0" y="88"/>
                </a:cubicBezTo>
                <a:cubicBezTo>
                  <a:pt x="0" y="136"/>
                  <a:pt x="39" y="175"/>
                  <a:pt x="87" y="175"/>
                </a:cubicBezTo>
                <a:cubicBezTo>
                  <a:pt x="117" y="175"/>
                  <a:pt x="143" y="160"/>
                  <a:pt x="159" y="137"/>
                </a:cubicBezTo>
                <a:cubicBezTo>
                  <a:pt x="147" y="147"/>
                  <a:pt x="132" y="154"/>
                  <a:pt x="116" y="154"/>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7" name="Freeform 74"/>
          <p:cNvSpPr>
            <a:spLocks/>
          </p:cNvSpPr>
          <p:nvPr/>
        </p:nvSpPr>
        <p:spPr bwMode="auto">
          <a:xfrm>
            <a:off x="1004888" y="4271963"/>
            <a:ext cx="328612" cy="361950"/>
          </a:xfrm>
          <a:custGeom>
            <a:avLst/>
            <a:gdLst>
              <a:gd name="T0" fmla="*/ 2147483647 w 222"/>
              <a:gd name="T1" fmla="*/ 2147483647 h 244"/>
              <a:gd name="T2" fmla="*/ 2147483647 w 222"/>
              <a:gd name="T3" fmla="*/ 2147483647 h 244"/>
              <a:gd name="T4" fmla="*/ 2147483647 w 222"/>
              <a:gd name="T5" fmla="*/ 2147483647 h 244"/>
              <a:gd name="T6" fmla="*/ 2147483647 w 222"/>
              <a:gd name="T7" fmla="*/ 2147483647 h 244"/>
              <a:gd name="T8" fmla="*/ 2147483647 w 222"/>
              <a:gd name="T9" fmla="*/ 0 h 244"/>
              <a:gd name="T10" fmla="*/ 0 w 222"/>
              <a:gd name="T11" fmla="*/ 2147483647 h 244"/>
              <a:gd name="T12" fmla="*/ 2147483647 w 222"/>
              <a:gd name="T13" fmla="*/ 2147483647 h 244"/>
              <a:gd name="T14" fmla="*/ 2147483647 w 222"/>
              <a:gd name="T15" fmla="*/ 2147483647 h 244"/>
              <a:gd name="T16" fmla="*/ 2147483647 w 222"/>
              <a:gd name="T17" fmla="*/ 2147483647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2" h="244">
                <a:moveTo>
                  <a:pt x="162" y="214"/>
                </a:moveTo>
                <a:cubicBezTo>
                  <a:pt x="111" y="214"/>
                  <a:pt x="70" y="173"/>
                  <a:pt x="70" y="122"/>
                </a:cubicBezTo>
                <a:cubicBezTo>
                  <a:pt x="70" y="71"/>
                  <a:pt x="111" y="30"/>
                  <a:pt x="162" y="30"/>
                </a:cubicBezTo>
                <a:cubicBezTo>
                  <a:pt x="185" y="30"/>
                  <a:pt x="206" y="38"/>
                  <a:pt x="222" y="53"/>
                </a:cubicBezTo>
                <a:cubicBezTo>
                  <a:pt x="200" y="21"/>
                  <a:pt x="164" y="0"/>
                  <a:pt x="122" y="0"/>
                </a:cubicBezTo>
                <a:cubicBezTo>
                  <a:pt x="55" y="0"/>
                  <a:pt x="0" y="55"/>
                  <a:pt x="0" y="122"/>
                </a:cubicBezTo>
                <a:cubicBezTo>
                  <a:pt x="0" y="190"/>
                  <a:pt x="55" y="244"/>
                  <a:pt x="122" y="244"/>
                </a:cubicBezTo>
                <a:cubicBezTo>
                  <a:pt x="164" y="244"/>
                  <a:pt x="200" y="223"/>
                  <a:pt x="222" y="192"/>
                </a:cubicBezTo>
                <a:cubicBezTo>
                  <a:pt x="206" y="206"/>
                  <a:pt x="185" y="214"/>
                  <a:pt x="162" y="214"/>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8" name="Freeform 75"/>
          <p:cNvSpPr>
            <a:spLocks/>
          </p:cNvSpPr>
          <p:nvPr/>
        </p:nvSpPr>
        <p:spPr bwMode="auto">
          <a:xfrm>
            <a:off x="892175" y="4605338"/>
            <a:ext cx="136525" cy="149225"/>
          </a:xfrm>
          <a:custGeom>
            <a:avLst/>
            <a:gdLst>
              <a:gd name="T0" fmla="*/ 2147483647 w 92"/>
              <a:gd name="T1" fmla="*/ 2147483647 h 101"/>
              <a:gd name="T2" fmla="*/ 2147483647 w 92"/>
              <a:gd name="T3" fmla="*/ 2147483647 h 101"/>
              <a:gd name="T4" fmla="*/ 2147483647 w 92"/>
              <a:gd name="T5" fmla="*/ 2147483647 h 101"/>
              <a:gd name="T6" fmla="*/ 2147483647 w 92"/>
              <a:gd name="T7" fmla="*/ 2147483647 h 101"/>
              <a:gd name="T8" fmla="*/ 2147483647 w 92"/>
              <a:gd name="T9" fmla="*/ 0 h 101"/>
              <a:gd name="T10" fmla="*/ 0 w 92"/>
              <a:gd name="T11" fmla="*/ 2147483647 h 101"/>
              <a:gd name="T12" fmla="*/ 2147483647 w 92"/>
              <a:gd name="T13" fmla="*/ 2147483647 h 101"/>
              <a:gd name="T14" fmla="*/ 2147483647 w 92"/>
              <a:gd name="T15" fmla="*/ 2147483647 h 101"/>
              <a:gd name="T16" fmla="*/ 2147483647 w 92"/>
              <a:gd name="T17" fmla="*/ 2147483647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01">
                <a:moveTo>
                  <a:pt x="67" y="88"/>
                </a:moveTo>
                <a:cubicBezTo>
                  <a:pt x="46" y="88"/>
                  <a:pt x="29" y="71"/>
                  <a:pt x="29" y="50"/>
                </a:cubicBezTo>
                <a:cubicBezTo>
                  <a:pt x="29" y="30"/>
                  <a:pt x="46" y="13"/>
                  <a:pt x="67" y="13"/>
                </a:cubicBezTo>
                <a:cubicBezTo>
                  <a:pt x="76" y="13"/>
                  <a:pt x="85" y="16"/>
                  <a:pt x="92" y="22"/>
                </a:cubicBezTo>
                <a:cubicBezTo>
                  <a:pt x="82" y="9"/>
                  <a:pt x="67" y="0"/>
                  <a:pt x="50" y="0"/>
                </a:cubicBezTo>
                <a:cubicBezTo>
                  <a:pt x="22" y="0"/>
                  <a:pt x="0" y="23"/>
                  <a:pt x="0" y="50"/>
                </a:cubicBezTo>
                <a:cubicBezTo>
                  <a:pt x="0" y="78"/>
                  <a:pt x="22" y="101"/>
                  <a:pt x="50" y="101"/>
                </a:cubicBezTo>
                <a:cubicBezTo>
                  <a:pt x="67" y="101"/>
                  <a:pt x="82" y="92"/>
                  <a:pt x="92" y="79"/>
                </a:cubicBezTo>
                <a:cubicBezTo>
                  <a:pt x="85" y="85"/>
                  <a:pt x="76" y="88"/>
                  <a:pt x="67" y="88"/>
                </a:cubicBezTo>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59" name="Freeform 76"/>
          <p:cNvSpPr>
            <a:spLocks/>
          </p:cNvSpPr>
          <p:nvPr/>
        </p:nvSpPr>
        <p:spPr bwMode="auto">
          <a:xfrm>
            <a:off x="669925" y="4314825"/>
            <a:ext cx="271463" cy="290513"/>
          </a:xfrm>
          <a:custGeom>
            <a:avLst/>
            <a:gdLst>
              <a:gd name="T0" fmla="*/ 2147483647 w 171"/>
              <a:gd name="T1" fmla="*/ 2147483647 h 183"/>
              <a:gd name="T2" fmla="*/ 2147483647 w 171"/>
              <a:gd name="T3" fmla="*/ 2147483647 h 183"/>
              <a:gd name="T4" fmla="*/ 2147483647 w 171"/>
              <a:gd name="T5" fmla="*/ 0 h 183"/>
              <a:gd name="T6" fmla="*/ 2147483647 w 171"/>
              <a:gd name="T7" fmla="*/ 0 h 183"/>
              <a:gd name="T8" fmla="*/ 2147483647 w 171"/>
              <a:gd name="T9" fmla="*/ 2147483647 h 183"/>
              <a:gd name="T10" fmla="*/ 0 w 171"/>
              <a:gd name="T11" fmla="*/ 2147483647 h 183"/>
              <a:gd name="T12" fmla="*/ 0 w 171"/>
              <a:gd name="T13" fmla="*/ 2147483647 h 183"/>
              <a:gd name="T14" fmla="*/ 2147483647 w 171"/>
              <a:gd name="T15" fmla="*/ 2147483647 h 183"/>
              <a:gd name="T16" fmla="*/ 2147483647 w 171"/>
              <a:gd name="T17" fmla="*/ 2147483647 h 183"/>
              <a:gd name="T18" fmla="*/ 2147483647 w 171"/>
              <a:gd name="T19" fmla="*/ 2147483647 h 183"/>
              <a:gd name="T20" fmla="*/ 2147483647 w 171"/>
              <a:gd name="T21" fmla="*/ 2147483647 h 183"/>
              <a:gd name="T22" fmla="*/ 2147483647 w 171"/>
              <a:gd name="T23" fmla="*/ 2147483647 h 183"/>
              <a:gd name="T24" fmla="*/ 2147483647 w 171"/>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1" h="183">
                <a:moveTo>
                  <a:pt x="171" y="66"/>
                </a:moveTo>
                <a:lnTo>
                  <a:pt x="110" y="66"/>
                </a:lnTo>
                <a:lnTo>
                  <a:pt x="110" y="0"/>
                </a:lnTo>
                <a:lnTo>
                  <a:pt x="61" y="0"/>
                </a:lnTo>
                <a:lnTo>
                  <a:pt x="61" y="66"/>
                </a:lnTo>
                <a:lnTo>
                  <a:pt x="0" y="66"/>
                </a:lnTo>
                <a:lnTo>
                  <a:pt x="0" y="117"/>
                </a:lnTo>
                <a:lnTo>
                  <a:pt x="61" y="117"/>
                </a:lnTo>
                <a:lnTo>
                  <a:pt x="61" y="183"/>
                </a:lnTo>
                <a:lnTo>
                  <a:pt x="110" y="183"/>
                </a:lnTo>
                <a:lnTo>
                  <a:pt x="110" y="117"/>
                </a:lnTo>
                <a:lnTo>
                  <a:pt x="171" y="117"/>
                </a:lnTo>
                <a:lnTo>
                  <a:pt x="171" y="66"/>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0" name="Freeform 77"/>
          <p:cNvSpPr>
            <a:spLocks/>
          </p:cNvSpPr>
          <p:nvPr/>
        </p:nvSpPr>
        <p:spPr bwMode="auto">
          <a:xfrm>
            <a:off x="669925" y="4314825"/>
            <a:ext cx="271463" cy="290513"/>
          </a:xfrm>
          <a:custGeom>
            <a:avLst/>
            <a:gdLst>
              <a:gd name="T0" fmla="*/ 2147483647 w 171"/>
              <a:gd name="T1" fmla="*/ 2147483647 h 183"/>
              <a:gd name="T2" fmla="*/ 2147483647 w 171"/>
              <a:gd name="T3" fmla="*/ 2147483647 h 183"/>
              <a:gd name="T4" fmla="*/ 2147483647 w 171"/>
              <a:gd name="T5" fmla="*/ 0 h 183"/>
              <a:gd name="T6" fmla="*/ 2147483647 w 171"/>
              <a:gd name="T7" fmla="*/ 0 h 183"/>
              <a:gd name="T8" fmla="*/ 2147483647 w 171"/>
              <a:gd name="T9" fmla="*/ 2147483647 h 183"/>
              <a:gd name="T10" fmla="*/ 0 w 171"/>
              <a:gd name="T11" fmla="*/ 2147483647 h 183"/>
              <a:gd name="T12" fmla="*/ 0 w 171"/>
              <a:gd name="T13" fmla="*/ 2147483647 h 183"/>
              <a:gd name="T14" fmla="*/ 2147483647 w 171"/>
              <a:gd name="T15" fmla="*/ 2147483647 h 183"/>
              <a:gd name="T16" fmla="*/ 2147483647 w 171"/>
              <a:gd name="T17" fmla="*/ 2147483647 h 183"/>
              <a:gd name="T18" fmla="*/ 2147483647 w 171"/>
              <a:gd name="T19" fmla="*/ 2147483647 h 183"/>
              <a:gd name="T20" fmla="*/ 2147483647 w 171"/>
              <a:gd name="T21" fmla="*/ 2147483647 h 183"/>
              <a:gd name="T22" fmla="*/ 2147483647 w 171"/>
              <a:gd name="T23" fmla="*/ 2147483647 h 183"/>
              <a:gd name="T24" fmla="*/ 2147483647 w 171"/>
              <a:gd name="T25" fmla="*/ 2147483647 h 1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1" h="183">
                <a:moveTo>
                  <a:pt x="171" y="66"/>
                </a:moveTo>
                <a:lnTo>
                  <a:pt x="110" y="66"/>
                </a:lnTo>
                <a:lnTo>
                  <a:pt x="110" y="0"/>
                </a:lnTo>
                <a:lnTo>
                  <a:pt x="61" y="0"/>
                </a:lnTo>
                <a:lnTo>
                  <a:pt x="61" y="66"/>
                </a:lnTo>
                <a:lnTo>
                  <a:pt x="0" y="66"/>
                </a:lnTo>
                <a:lnTo>
                  <a:pt x="0" y="117"/>
                </a:lnTo>
                <a:lnTo>
                  <a:pt x="61" y="117"/>
                </a:lnTo>
                <a:lnTo>
                  <a:pt x="61" y="183"/>
                </a:lnTo>
                <a:lnTo>
                  <a:pt x="110" y="183"/>
                </a:lnTo>
                <a:lnTo>
                  <a:pt x="110" y="117"/>
                </a:lnTo>
                <a:lnTo>
                  <a:pt x="171" y="117"/>
                </a:lnTo>
                <a:lnTo>
                  <a:pt x="171"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1" name="Freeform 78"/>
          <p:cNvSpPr>
            <a:spLocks/>
          </p:cNvSpPr>
          <p:nvPr/>
        </p:nvSpPr>
        <p:spPr bwMode="auto">
          <a:xfrm>
            <a:off x="1277938" y="4535488"/>
            <a:ext cx="334962" cy="357187"/>
          </a:xfrm>
          <a:custGeom>
            <a:avLst/>
            <a:gdLst>
              <a:gd name="T0" fmla="*/ 2147483647 w 211"/>
              <a:gd name="T1" fmla="*/ 2147483647 h 225"/>
              <a:gd name="T2" fmla="*/ 2147483647 w 211"/>
              <a:gd name="T3" fmla="*/ 2147483647 h 225"/>
              <a:gd name="T4" fmla="*/ 2147483647 w 211"/>
              <a:gd name="T5" fmla="*/ 0 h 225"/>
              <a:gd name="T6" fmla="*/ 2147483647 w 211"/>
              <a:gd name="T7" fmla="*/ 0 h 225"/>
              <a:gd name="T8" fmla="*/ 2147483647 w 211"/>
              <a:gd name="T9" fmla="*/ 2147483647 h 225"/>
              <a:gd name="T10" fmla="*/ 0 w 211"/>
              <a:gd name="T11" fmla="*/ 2147483647 h 225"/>
              <a:gd name="T12" fmla="*/ 0 w 211"/>
              <a:gd name="T13" fmla="*/ 2147483647 h 225"/>
              <a:gd name="T14" fmla="*/ 2147483647 w 211"/>
              <a:gd name="T15" fmla="*/ 2147483647 h 225"/>
              <a:gd name="T16" fmla="*/ 2147483647 w 211"/>
              <a:gd name="T17" fmla="*/ 2147483647 h 225"/>
              <a:gd name="T18" fmla="*/ 2147483647 w 211"/>
              <a:gd name="T19" fmla="*/ 2147483647 h 225"/>
              <a:gd name="T20" fmla="*/ 2147483647 w 211"/>
              <a:gd name="T21" fmla="*/ 2147483647 h 225"/>
              <a:gd name="T22" fmla="*/ 2147483647 w 211"/>
              <a:gd name="T23" fmla="*/ 2147483647 h 225"/>
              <a:gd name="T24" fmla="*/ 2147483647 w 211"/>
              <a:gd name="T25" fmla="*/ 2147483647 h 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25">
                <a:moveTo>
                  <a:pt x="211" y="82"/>
                </a:moveTo>
                <a:lnTo>
                  <a:pt x="137" y="82"/>
                </a:lnTo>
                <a:lnTo>
                  <a:pt x="137" y="0"/>
                </a:lnTo>
                <a:lnTo>
                  <a:pt x="75" y="0"/>
                </a:lnTo>
                <a:lnTo>
                  <a:pt x="75" y="82"/>
                </a:lnTo>
                <a:lnTo>
                  <a:pt x="0" y="82"/>
                </a:lnTo>
                <a:lnTo>
                  <a:pt x="0" y="144"/>
                </a:lnTo>
                <a:lnTo>
                  <a:pt x="75" y="144"/>
                </a:lnTo>
                <a:lnTo>
                  <a:pt x="75" y="225"/>
                </a:lnTo>
                <a:lnTo>
                  <a:pt x="137" y="225"/>
                </a:lnTo>
                <a:lnTo>
                  <a:pt x="137" y="144"/>
                </a:lnTo>
                <a:lnTo>
                  <a:pt x="211" y="144"/>
                </a:lnTo>
                <a:lnTo>
                  <a:pt x="211" y="82"/>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2" name="Freeform 79"/>
          <p:cNvSpPr>
            <a:spLocks/>
          </p:cNvSpPr>
          <p:nvPr/>
        </p:nvSpPr>
        <p:spPr bwMode="auto">
          <a:xfrm>
            <a:off x="1277938" y="4535488"/>
            <a:ext cx="334962" cy="357187"/>
          </a:xfrm>
          <a:custGeom>
            <a:avLst/>
            <a:gdLst>
              <a:gd name="T0" fmla="*/ 2147483647 w 211"/>
              <a:gd name="T1" fmla="*/ 2147483647 h 225"/>
              <a:gd name="T2" fmla="*/ 2147483647 w 211"/>
              <a:gd name="T3" fmla="*/ 2147483647 h 225"/>
              <a:gd name="T4" fmla="*/ 2147483647 w 211"/>
              <a:gd name="T5" fmla="*/ 0 h 225"/>
              <a:gd name="T6" fmla="*/ 2147483647 w 211"/>
              <a:gd name="T7" fmla="*/ 0 h 225"/>
              <a:gd name="T8" fmla="*/ 2147483647 w 211"/>
              <a:gd name="T9" fmla="*/ 2147483647 h 225"/>
              <a:gd name="T10" fmla="*/ 0 w 211"/>
              <a:gd name="T11" fmla="*/ 2147483647 h 225"/>
              <a:gd name="T12" fmla="*/ 0 w 211"/>
              <a:gd name="T13" fmla="*/ 2147483647 h 225"/>
              <a:gd name="T14" fmla="*/ 2147483647 w 211"/>
              <a:gd name="T15" fmla="*/ 2147483647 h 225"/>
              <a:gd name="T16" fmla="*/ 2147483647 w 211"/>
              <a:gd name="T17" fmla="*/ 2147483647 h 225"/>
              <a:gd name="T18" fmla="*/ 2147483647 w 211"/>
              <a:gd name="T19" fmla="*/ 2147483647 h 225"/>
              <a:gd name="T20" fmla="*/ 2147483647 w 211"/>
              <a:gd name="T21" fmla="*/ 2147483647 h 225"/>
              <a:gd name="T22" fmla="*/ 2147483647 w 211"/>
              <a:gd name="T23" fmla="*/ 2147483647 h 225"/>
              <a:gd name="T24" fmla="*/ 2147483647 w 211"/>
              <a:gd name="T25" fmla="*/ 2147483647 h 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25">
                <a:moveTo>
                  <a:pt x="211" y="82"/>
                </a:moveTo>
                <a:lnTo>
                  <a:pt x="137" y="82"/>
                </a:lnTo>
                <a:lnTo>
                  <a:pt x="137" y="0"/>
                </a:lnTo>
                <a:lnTo>
                  <a:pt x="75" y="0"/>
                </a:lnTo>
                <a:lnTo>
                  <a:pt x="75" y="82"/>
                </a:lnTo>
                <a:lnTo>
                  <a:pt x="0" y="82"/>
                </a:lnTo>
                <a:lnTo>
                  <a:pt x="0" y="144"/>
                </a:lnTo>
                <a:lnTo>
                  <a:pt x="75" y="144"/>
                </a:lnTo>
                <a:lnTo>
                  <a:pt x="75" y="225"/>
                </a:lnTo>
                <a:lnTo>
                  <a:pt x="137" y="225"/>
                </a:lnTo>
                <a:lnTo>
                  <a:pt x="137" y="144"/>
                </a:lnTo>
                <a:lnTo>
                  <a:pt x="211" y="144"/>
                </a:lnTo>
                <a:lnTo>
                  <a:pt x="211"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3" name="Freeform 80"/>
          <p:cNvSpPr>
            <a:spLocks/>
          </p:cNvSpPr>
          <p:nvPr/>
        </p:nvSpPr>
        <p:spPr bwMode="auto">
          <a:xfrm>
            <a:off x="1377950" y="4121150"/>
            <a:ext cx="201613" cy="214313"/>
          </a:xfrm>
          <a:custGeom>
            <a:avLst/>
            <a:gdLst>
              <a:gd name="T0" fmla="*/ 2147483647 w 127"/>
              <a:gd name="T1" fmla="*/ 2147483647 h 135"/>
              <a:gd name="T2" fmla="*/ 2147483647 w 127"/>
              <a:gd name="T3" fmla="*/ 2147483647 h 135"/>
              <a:gd name="T4" fmla="*/ 2147483647 w 127"/>
              <a:gd name="T5" fmla="*/ 0 h 135"/>
              <a:gd name="T6" fmla="*/ 2147483647 w 127"/>
              <a:gd name="T7" fmla="*/ 0 h 135"/>
              <a:gd name="T8" fmla="*/ 2147483647 w 127"/>
              <a:gd name="T9" fmla="*/ 2147483647 h 135"/>
              <a:gd name="T10" fmla="*/ 0 w 127"/>
              <a:gd name="T11" fmla="*/ 2147483647 h 135"/>
              <a:gd name="T12" fmla="*/ 0 w 127"/>
              <a:gd name="T13" fmla="*/ 2147483647 h 135"/>
              <a:gd name="T14" fmla="*/ 2147483647 w 127"/>
              <a:gd name="T15" fmla="*/ 2147483647 h 135"/>
              <a:gd name="T16" fmla="*/ 2147483647 w 127"/>
              <a:gd name="T17" fmla="*/ 2147483647 h 135"/>
              <a:gd name="T18" fmla="*/ 2147483647 w 127"/>
              <a:gd name="T19" fmla="*/ 2147483647 h 135"/>
              <a:gd name="T20" fmla="*/ 2147483647 w 127"/>
              <a:gd name="T21" fmla="*/ 2147483647 h 135"/>
              <a:gd name="T22" fmla="*/ 2147483647 w 127"/>
              <a:gd name="T23" fmla="*/ 2147483647 h 135"/>
              <a:gd name="T24" fmla="*/ 2147483647 w 127"/>
              <a:gd name="T25" fmla="*/ 2147483647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49"/>
                </a:moveTo>
                <a:lnTo>
                  <a:pt x="82" y="49"/>
                </a:lnTo>
                <a:lnTo>
                  <a:pt x="82" y="0"/>
                </a:lnTo>
                <a:lnTo>
                  <a:pt x="45" y="0"/>
                </a:lnTo>
                <a:lnTo>
                  <a:pt x="45" y="49"/>
                </a:lnTo>
                <a:lnTo>
                  <a:pt x="0" y="49"/>
                </a:lnTo>
                <a:lnTo>
                  <a:pt x="0" y="85"/>
                </a:lnTo>
                <a:lnTo>
                  <a:pt x="45" y="85"/>
                </a:lnTo>
                <a:lnTo>
                  <a:pt x="45" y="135"/>
                </a:lnTo>
                <a:lnTo>
                  <a:pt x="82" y="135"/>
                </a:lnTo>
                <a:lnTo>
                  <a:pt x="82" y="85"/>
                </a:lnTo>
                <a:lnTo>
                  <a:pt x="127" y="85"/>
                </a:lnTo>
                <a:lnTo>
                  <a:pt x="127" y="49"/>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4" name="Freeform 81"/>
          <p:cNvSpPr>
            <a:spLocks/>
          </p:cNvSpPr>
          <p:nvPr/>
        </p:nvSpPr>
        <p:spPr bwMode="auto">
          <a:xfrm>
            <a:off x="1377950" y="4121150"/>
            <a:ext cx="201613" cy="214313"/>
          </a:xfrm>
          <a:custGeom>
            <a:avLst/>
            <a:gdLst>
              <a:gd name="T0" fmla="*/ 2147483647 w 127"/>
              <a:gd name="T1" fmla="*/ 2147483647 h 135"/>
              <a:gd name="T2" fmla="*/ 2147483647 w 127"/>
              <a:gd name="T3" fmla="*/ 2147483647 h 135"/>
              <a:gd name="T4" fmla="*/ 2147483647 w 127"/>
              <a:gd name="T5" fmla="*/ 0 h 135"/>
              <a:gd name="T6" fmla="*/ 2147483647 w 127"/>
              <a:gd name="T7" fmla="*/ 0 h 135"/>
              <a:gd name="T8" fmla="*/ 2147483647 w 127"/>
              <a:gd name="T9" fmla="*/ 2147483647 h 135"/>
              <a:gd name="T10" fmla="*/ 0 w 127"/>
              <a:gd name="T11" fmla="*/ 2147483647 h 135"/>
              <a:gd name="T12" fmla="*/ 0 w 127"/>
              <a:gd name="T13" fmla="*/ 2147483647 h 135"/>
              <a:gd name="T14" fmla="*/ 2147483647 w 127"/>
              <a:gd name="T15" fmla="*/ 2147483647 h 135"/>
              <a:gd name="T16" fmla="*/ 2147483647 w 127"/>
              <a:gd name="T17" fmla="*/ 2147483647 h 135"/>
              <a:gd name="T18" fmla="*/ 2147483647 w 127"/>
              <a:gd name="T19" fmla="*/ 2147483647 h 135"/>
              <a:gd name="T20" fmla="*/ 2147483647 w 127"/>
              <a:gd name="T21" fmla="*/ 2147483647 h 135"/>
              <a:gd name="T22" fmla="*/ 2147483647 w 127"/>
              <a:gd name="T23" fmla="*/ 2147483647 h 135"/>
              <a:gd name="T24" fmla="*/ 2147483647 w 127"/>
              <a:gd name="T25" fmla="*/ 2147483647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49"/>
                </a:moveTo>
                <a:lnTo>
                  <a:pt x="82" y="49"/>
                </a:lnTo>
                <a:lnTo>
                  <a:pt x="82" y="0"/>
                </a:lnTo>
                <a:lnTo>
                  <a:pt x="45" y="0"/>
                </a:lnTo>
                <a:lnTo>
                  <a:pt x="45" y="49"/>
                </a:lnTo>
                <a:lnTo>
                  <a:pt x="0" y="49"/>
                </a:lnTo>
                <a:lnTo>
                  <a:pt x="0" y="85"/>
                </a:lnTo>
                <a:lnTo>
                  <a:pt x="45" y="85"/>
                </a:lnTo>
                <a:lnTo>
                  <a:pt x="45" y="135"/>
                </a:lnTo>
                <a:lnTo>
                  <a:pt x="82" y="135"/>
                </a:lnTo>
                <a:lnTo>
                  <a:pt x="82" y="85"/>
                </a:lnTo>
                <a:lnTo>
                  <a:pt x="127" y="85"/>
                </a:lnTo>
                <a:lnTo>
                  <a:pt x="12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5" name="Freeform 82"/>
          <p:cNvSpPr>
            <a:spLocks/>
          </p:cNvSpPr>
          <p:nvPr/>
        </p:nvSpPr>
        <p:spPr bwMode="auto">
          <a:xfrm>
            <a:off x="1009650" y="4746625"/>
            <a:ext cx="138113" cy="149225"/>
          </a:xfrm>
          <a:custGeom>
            <a:avLst/>
            <a:gdLst>
              <a:gd name="T0" fmla="*/ 2147483647 w 87"/>
              <a:gd name="T1" fmla="*/ 2147483647 h 94"/>
              <a:gd name="T2" fmla="*/ 2147483647 w 87"/>
              <a:gd name="T3" fmla="*/ 2147483647 h 94"/>
              <a:gd name="T4" fmla="*/ 2147483647 w 87"/>
              <a:gd name="T5" fmla="*/ 0 h 94"/>
              <a:gd name="T6" fmla="*/ 2147483647 w 87"/>
              <a:gd name="T7" fmla="*/ 0 h 94"/>
              <a:gd name="T8" fmla="*/ 2147483647 w 87"/>
              <a:gd name="T9" fmla="*/ 2147483647 h 94"/>
              <a:gd name="T10" fmla="*/ 0 w 87"/>
              <a:gd name="T11" fmla="*/ 2147483647 h 94"/>
              <a:gd name="T12" fmla="*/ 0 w 87"/>
              <a:gd name="T13" fmla="*/ 2147483647 h 94"/>
              <a:gd name="T14" fmla="*/ 2147483647 w 87"/>
              <a:gd name="T15" fmla="*/ 2147483647 h 94"/>
              <a:gd name="T16" fmla="*/ 2147483647 w 87"/>
              <a:gd name="T17" fmla="*/ 2147483647 h 94"/>
              <a:gd name="T18" fmla="*/ 2147483647 w 87"/>
              <a:gd name="T19" fmla="*/ 2147483647 h 94"/>
              <a:gd name="T20" fmla="*/ 2147483647 w 87"/>
              <a:gd name="T21" fmla="*/ 2147483647 h 94"/>
              <a:gd name="T22" fmla="*/ 2147483647 w 87"/>
              <a:gd name="T23" fmla="*/ 2147483647 h 94"/>
              <a:gd name="T24" fmla="*/ 2147483647 w 87"/>
              <a:gd name="T25" fmla="*/ 2147483647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94">
                <a:moveTo>
                  <a:pt x="87" y="34"/>
                </a:moveTo>
                <a:lnTo>
                  <a:pt x="57" y="34"/>
                </a:lnTo>
                <a:lnTo>
                  <a:pt x="57" y="0"/>
                </a:lnTo>
                <a:lnTo>
                  <a:pt x="30" y="0"/>
                </a:lnTo>
                <a:lnTo>
                  <a:pt x="30" y="34"/>
                </a:lnTo>
                <a:lnTo>
                  <a:pt x="0" y="34"/>
                </a:lnTo>
                <a:lnTo>
                  <a:pt x="0" y="59"/>
                </a:lnTo>
                <a:lnTo>
                  <a:pt x="30" y="59"/>
                </a:lnTo>
                <a:lnTo>
                  <a:pt x="30" y="94"/>
                </a:lnTo>
                <a:lnTo>
                  <a:pt x="57" y="94"/>
                </a:lnTo>
                <a:lnTo>
                  <a:pt x="57" y="59"/>
                </a:lnTo>
                <a:lnTo>
                  <a:pt x="87" y="59"/>
                </a:lnTo>
                <a:lnTo>
                  <a:pt x="87" y="34"/>
                </a:lnTo>
                <a:close/>
              </a:path>
            </a:pathLst>
          </a:custGeom>
          <a:solidFill>
            <a:srgbClr val="DF3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966" name="Freeform 83"/>
          <p:cNvSpPr>
            <a:spLocks/>
          </p:cNvSpPr>
          <p:nvPr/>
        </p:nvSpPr>
        <p:spPr bwMode="auto">
          <a:xfrm>
            <a:off x="1009650" y="4746625"/>
            <a:ext cx="138113" cy="149225"/>
          </a:xfrm>
          <a:custGeom>
            <a:avLst/>
            <a:gdLst>
              <a:gd name="T0" fmla="*/ 2147483647 w 87"/>
              <a:gd name="T1" fmla="*/ 2147483647 h 94"/>
              <a:gd name="T2" fmla="*/ 2147483647 w 87"/>
              <a:gd name="T3" fmla="*/ 2147483647 h 94"/>
              <a:gd name="T4" fmla="*/ 2147483647 w 87"/>
              <a:gd name="T5" fmla="*/ 0 h 94"/>
              <a:gd name="T6" fmla="*/ 2147483647 w 87"/>
              <a:gd name="T7" fmla="*/ 0 h 94"/>
              <a:gd name="T8" fmla="*/ 2147483647 w 87"/>
              <a:gd name="T9" fmla="*/ 2147483647 h 94"/>
              <a:gd name="T10" fmla="*/ 0 w 87"/>
              <a:gd name="T11" fmla="*/ 2147483647 h 94"/>
              <a:gd name="T12" fmla="*/ 0 w 87"/>
              <a:gd name="T13" fmla="*/ 2147483647 h 94"/>
              <a:gd name="T14" fmla="*/ 2147483647 w 87"/>
              <a:gd name="T15" fmla="*/ 2147483647 h 94"/>
              <a:gd name="T16" fmla="*/ 2147483647 w 87"/>
              <a:gd name="T17" fmla="*/ 2147483647 h 94"/>
              <a:gd name="T18" fmla="*/ 2147483647 w 87"/>
              <a:gd name="T19" fmla="*/ 2147483647 h 94"/>
              <a:gd name="T20" fmla="*/ 2147483647 w 87"/>
              <a:gd name="T21" fmla="*/ 2147483647 h 94"/>
              <a:gd name="T22" fmla="*/ 2147483647 w 87"/>
              <a:gd name="T23" fmla="*/ 2147483647 h 94"/>
              <a:gd name="T24" fmla="*/ 2147483647 w 87"/>
              <a:gd name="T25" fmla="*/ 2147483647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94">
                <a:moveTo>
                  <a:pt x="87" y="34"/>
                </a:moveTo>
                <a:lnTo>
                  <a:pt x="57" y="34"/>
                </a:lnTo>
                <a:lnTo>
                  <a:pt x="57" y="0"/>
                </a:lnTo>
                <a:lnTo>
                  <a:pt x="30" y="0"/>
                </a:lnTo>
                <a:lnTo>
                  <a:pt x="30" y="34"/>
                </a:lnTo>
                <a:lnTo>
                  <a:pt x="0" y="34"/>
                </a:lnTo>
                <a:lnTo>
                  <a:pt x="0" y="59"/>
                </a:lnTo>
                <a:lnTo>
                  <a:pt x="30" y="59"/>
                </a:lnTo>
                <a:lnTo>
                  <a:pt x="30" y="94"/>
                </a:lnTo>
                <a:lnTo>
                  <a:pt x="57" y="94"/>
                </a:lnTo>
                <a:lnTo>
                  <a:pt x="57" y="59"/>
                </a:lnTo>
                <a:lnTo>
                  <a:pt x="87" y="59"/>
                </a:lnTo>
                <a:lnTo>
                  <a:pt x="87"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pic>
        <p:nvPicPr>
          <p:cNvPr id="87" name="図 1">
            <a:extLst>
              <a:ext uri="{FF2B5EF4-FFF2-40B4-BE49-F238E27FC236}">
                <a16:creationId xmlns:a16="http://schemas.microsoft.com/office/drawing/2014/main" id="{AA938F0B-25BF-46CC-97F9-328554314F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B706F65-D9F7-4E7C-95B5-4A840CD40216}"/>
              </a:ext>
            </a:extLst>
          </p:cNvPr>
          <p:cNvSpPr/>
          <p:nvPr/>
        </p:nvSpPr>
        <p:spPr bwMode="auto">
          <a:xfrm>
            <a:off x="0" y="692635"/>
            <a:ext cx="9144000" cy="685008"/>
          </a:xfrm>
          <a:prstGeom prst="rect">
            <a:avLst/>
          </a:prstGeom>
          <a:gradFill flip="none" rotWithShape="1">
            <a:gsLst>
              <a:gs pos="0">
                <a:srgbClr val="FA6400"/>
              </a:gs>
              <a:gs pos="80000">
                <a:srgbClr val="FFCC66"/>
              </a:gs>
              <a:gs pos="100000">
                <a:schemeClr val="bg1"/>
              </a:gs>
            </a:gsLst>
            <a:lin ang="0" scaled="1"/>
            <a:tileRect/>
          </a:gradFill>
          <a:ln w="38100" cap="flat" cmpd="sng" algn="ctr">
            <a:noFill/>
            <a:prstDash val="solid"/>
            <a:round/>
            <a:headEnd type="none" w="med" len="med"/>
            <a:tailEnd type="none" w="med" len="med"/>
          </a:ln>
          <a:effectLst/>
        </p:spPr>
        <p:txBody>
          <a:bodyPr lIns="90000" tIns="0" rIns="90000" bIns="0" anchor="ctr" anchorCtr="0">
            <a:noAutofit/>
          </a:bodyPr>
          <a:lstStyle/>
          <a:p>
            <a:pPr algn="ctr" eaLnBrk="1" hangingPunct="1">
              <a:defRPr/>
            </a:pPr>
            <a:endParaRPr lang="ja-JP" altLang="en-US">
              <a:ea typeface="HGPｺﾞｼｯｸE" pitchFamily="50" charset="-128"/>
            </a:endParaRPr>
          </a:p>
        </p:txBody>
      </p:sp>
      <p:sp>
        <p:nvSpPr>
          <p:cNvPr id="3" name="Text Box 12">
            <a:extLst>
              <a:ext uri="{FF2B5EF4-FFF2-40B4-BE49-F238E27FC236}">
                <a16:creationId xmlns:a16="http://schemas.microsoft.com/office/drawing/2014/main" id="{BB7D0369-FC0D-411A-A9F3-D66B73B66A0E}"/>
              </a:ext>
            </a:extLst>
          </p:cNvPr>
          <p:cNvSpPr txBox="1">
            <a:spLocks noChangeArrowheads="1"/>
          </p:cNvSpPr>
          <p:nvPr/>
        </p:nvSpPr>
        <p:spPr bwMode="auto">
          <a:xfrm>
            <a:off x="321515" y="823541"/>
            <a:ext cx="53864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7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buFontTx/>
              <a:buNone/>
            </a:pPr>
            <a:r>
              <a:rPr lang="en-US" altLang="ja-JP" b="1" dirty="0">
                <a:solidFill>
                  <a:schemeClr val="bg1"/>
                </a:solidFill>
                <a:latin typeface="メイリオ" pitchFamily="50" charset="-128"/>
                <a:ea typeface="メイリオ" pitchFamily="50" charset="-128"/>
                <a:cs typeface="メイリオ" pitchFamily="50" charset="-128"/>
              </a:rPr>
              <a:t>1</a:t>
            </a:r>
            <a:r>
              <a:rPr lang="ja-JP" altLang="en-US" b="1" dirty="0">
                <a:solidFill>
                  <a:schemeClr val="bg1"/>
                </a:solidFill>
                <a:latin typeface="メイリオ" pitchFamily="50" charset="-128"/>
                <a:ea typeface="メイリオ" pitchFamily="50" charset="-128"/>
                <a:cs typeface="メイリオ" pitchFamily="50" charset="-128"/>
              </a:rPr>
              <a:t>円玉募金で実現できること</a:t>
            </a:r>
          </a:p>
        </p:txBody>
      </p:sp>
      <p:sp>
        <p:nvSpPr>
          <p:cNvPr id="4" name="右矢印 24">
            <a:extLst>
              <a:ext uri="{FF2B5EF4-FFF2-40B4-BE49-F238E27FC236}">
                <a16:creationId xmlns:a16="http://schemas.microsoft.com/office/drawing/2014/main" id="{C7F3079D-A25B-498A-9113-45FAE3438971}"/>
              </a:ext>
            </a:extLst>
          </p:cNvPr>
          <p:cNvSpPr/>
          <p:nvPr/>
        </p:nvSpPr>
        <p:spPr>
          <a:xfrm>
            <a:off x="1996546" y="3731770"/>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image18.png">
            <a:extLst>
              <a:ext uri="{FF2B5EF4-FFF2-40B4-BE49-F238E27FC236}">
                <a16:creationId xmlns:a16="http://schemas.microsoft.com/office/drawing/2014/main" id="{272722BB-4413-4C23-99A2-95A7C7532A74}"/>
              </a:ext>
            </a:extLst>
          </p:cNvPr>
          <p:cNvPicPr/>
          <p:nvPr/>
        </p:nvPicPr>
        <p:blipFill rotWithShape="1">
          <a:blip r:embed="rId3" cstate="print"/>
          <a:srcRect l="1230" t="13762" r="53779" b="33968"/>
          <a:stretch/>
        </p:blipFill>
        <p:spPr>
          <a:xfrm>
            <a:off x="5622295" y="5345508"/>
            <a:ext cx="3045678" cy="1224243"/>
          </a:xfrm>
          <a:prstGeom prst="rect">
            <a:avLst/>
          </a:prstGeom>
        </p:spPr>
      </p:pic>
      <p:pic>
        <p:nvPicPr>
          <p:cNvPr id="6" name="図 1">
            <a:extLst>
              <a:ext uri="{FF2B5EF4-FFF2-40B4-BE49-F238E27FC236}">
                <a16:creationId xmlns:a16="http://schemas.microsoft.com/office/drawing/2014/main" id="{E1E13D22-A51B-4858-9543-762B7F3CDC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19356" y="670697"/>
            <a:ext cx="728885" cy="7288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1\ADMINI~1\LOCALS~1\Temp\VMwareDnD\c4eb5694\26_ネパールほうきやせっけんなどの設置.png">
            <a:extLst>
              <a:ext uri="{FF2B5EF4-FFF2-40B4-BE49-F238E27FC236}">
                <a16:creationId xmlns:a16="http://schemas.microsoft.com/office/drawing/2014/main" id="{660A527B-299A-4054-B8A0-9243EF5B89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14980" y="1621770"/>
            <a:ext cx="1628818" cy="12242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DOCUME~1\ADMINI~1\LOCALS~1\Temp\VMwareDnD\c6e9503a\26_一人１円でも…ファーストエイド.JPG">
            <a:extLst>
              <a:ext uri="{FF2B5EF4-FFF2-40B4-BE49-F238E27FC236}">
                <a16:creationId xmlns:a16="http://schemas.microsoft.com/office/drawing/2014/main" id="{522EF364-4AC1-4680-AA3F-17C5ED4DACB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622295" y="4122927"/>
            <a:ext cx="1281144" cy="1171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DOCUME~1\ADMINI~1\LOCALS~1\Temp\VMwareDnD\c4eb5615\26_一人１円でも…ファーストエイド単品.jpg">
            <a:extLst>
              <a:ext uri="{FF2B5EF4-FFF2-40B4-BE49-F238E27FC236}">
                <a16:creationId xmlns:a16="http://schemas.microsoft.com/office/drawing/2014/main" id="{E5320930-2813-4F19-A15F-DA5F816DFA1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958480" y="4135371"/>
            <a:ext cx="1685318" cy="1158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DOCUME~1\ADMINI~1\LOCALS~1\Temp\VMwareDnD\991efb84\26_一人一円でも…ファーストエイド使用中.JPG">
            <a:extLst>
              <a:ext uri="{FF2B5EF4-FFF2-40B4-BE49-F238E27FC236}">
                <a16:creationId xmlns:a16="http://schemas.microsoft.com/office/drawing/2014/main" id="{CFDFCFE1-EA9F-4947-ABB1-97044E22737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365609" y="2892368"/>
            <a:ext cx="1278189" cy="117329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CEB7F8AB-31B3-40C0-B1EA-80FE06EF6FBC}"/>
              </a:ext>
            </a:extLst>
          </p:cNvPr>
          <p:cNvSpPr/>
          <p:nvPr/>
        </p:nvSpPr>
        <p:spPr>
          <a:xfrm>
            <a:off x="2690598" y="5738002"/>
            <a:ext cx="6668690" cy="387798"/>
          </a:xfrm>
          <a:prstGeom prst="rect">
            <a:avLst/>
          </a:prstGeom>
        </p:spPr>
        <p:txBody>
          <a:bodyPr wrap="square">
            <a:spAutoFit/>
          </a:bodyPr>
          <a:lstStyle/>
          <a:p>
            <a:pPr>
              <a:lnSpc>
                <a:spcPct val="120000"/>
              </a:lnSpc>
              <a:buFontTx/>
              <a:buNone/>
            </a:pPr>
            <a:r>
              <a:rPr lang="ja-JP" altLang="en-US" sz="1600" b="1" dirty="0">
                <a:latin typeface="メイリオ" pitchFamily="50" charset="-128"/>
                <a:ea typeface="メイリオ" pitchFamily="50" charset="-128"/>
                <a:cs typeface="メイリオ" pitchFamily="50" charset="-128"/>
              </a:rPr>
              <a:t>簡易手洗い場の設置</a:t>
            </a:r>
            <a:endParaRPr lang="en-US" altLang="ja-JP" sz="1600" b="1" dirty="0">
              <a:latin typeface="メイリオ" pitchFamily="50" charset="-128"/>
              <a:ea typeface="メイリオ" pitchFamily="50" charset="-128"/>
              <a:cs typeface="メイリオ" pitchFamily="50" charset="-128"/>
            </a:endParaRPr>
          </a:p>
        </p:txBody>
      </p:sp>
      <p:sp>
        <p:nvSpPr>
          <p:cNvPr id="13" name="正方形/長方形 12">
            <a:extLst>
              <a:ext uri="{FF2B5EF4-FFF2-40B4-BE49-F238E27FC236}">
                <a16:creationId xmlns:a16="http://schemas.microsoft.com/office/drawing/2014/main" id="{2AD5AE0E-24DC-4F25-9A91-579C6ABB06F2}"/>
              </a:ext>
            </a:extLst>
          </p:cNvPr>
          <p:cNvSpPr/>
          <p:nvPr/>
        </p:nvSpPr>
        <p:spPr>
          <a:xfrm>
            <a:off x="2605947" y="2650332"/>
            <a:ext cx="2803664" cy="670953"/>
          </a:xfrm>
          <a:prstGeom prst="rect">
            <a:avLst/>
          </a:prstGeom>
        </p:spPr>
        <p:txBody>
          <a:bodyPr wrap="square">
            <a:spAutoFit/>
          </a:bodyPr>
          <a:lstStyle/>
          <a:p>
            <a:pPr>
              <a:lnSpc>
                <a:spcPct val="120000"/>
              </a:lnSpc>
              <a:buFontTx/>
              <a:buNone/>
            </a:pPr>
            <a:r>
              <a:rPr lang="en-US" altLang="ja-JP" sz="1600" b="1" dirty="0">
                <a:latin typeface="メイリオ" pitchFamily="50" charset="-128"/>
                <a:ea typeface="メイリオ" pitchFamily="50" charset="-128"/>
                <a:cs typeface="メイリオ" pitchFamily="50" charset="-128"/>
              </a:rPr>
              <a:t>13</a:t>
            </a:r>
            <a:r>
              <a:rPr lang="ja-JP" altLang="en-US" sz="1600" b="1" dirty="0">
                <a:latin typeface="メイリオ" pitchFamily="50" charset="-128"/>
                <a:ea typeface="メイリオ" pitchFamily="50" charset="-128"/>
                <a:cs typeface="メイリオ" pitchFamily="50" charset="-128"/>
              </a:rPr>
              <a:t>人の生徒が学校で月経に</a:t>
            </a:r>
            <a:endParaRPr lang="en-US" altLang="ja-JP" sz="1600" b="1" dirty="0">
              <a:latin typeface="メイリオ" pitchFamily="50" charset="-128"/>
              <a:ea typeface="メイリオ" pitchFamily="50" charset="-128"/>
              <a:cs typeface="メイリオ" pitchFamily="50" charset="-128"/>
            </a:endParaRPr>
          </a:p>
          <a:p>
            <a:pPr>
              <a:lnSpc>
                <a:spcPct val="120000"/>
              </a:lnSpc>
              <a:buFontTx/>
              <a:buNone/>
            </a:pPr>
            <a:r>
              <a:rPr lang="ja-JP" altLang="en-US" sz="1600" b="1" dirty="0">
                <a:latin typeface="メイリオ" pitchFamily="50" charset="-128"/>
                <a:ea typeface="メイリオ" pitchFamily="50" charset="-128"/>
                <a:cs typeface="メイリオ" pitchFamily="50" charset="-128"/>
              </a:rPr>
              <a:t>ついて正しい知識を学べる</a:t>
            </a:r>
            <a:endParaRPr lang="en-US" altLang="ja-JP" sz="1600" b="1" dirty="0">
              <a:latin typeface="メイリオ" pitchFamily="50" charset="-128"/>
              <a:ea typeface="メイリオ" pitchFamily="50" charset="-128"/>
              <a:cs typeface="メイリオ" pitchFamily="50" charset="-128"/>
            </a:endParaRPr>
          </a:p>
        </p:txBody>
      </p:sp>
      <p:sp>
        <p:nvSpPr>
          <p:cNvPr id="14" name="正方形/長方形 13">
            <a:extLst>
              <a:ext uri="{FF2B5EF4-FFF2-40B4-BE49-F238E27FC236}">
                <a16:creationId xmlns:a16="http://schemas.microsoft.com/office/drawing/2014/main" id="{12D4F946-1F6F-4C5A-9E27-4F81498E2ABD}"/>
              </a:ext>
            </a:extLst>
          </p:cNvPr>
          <p:cNvSpPr/>
          <p:nvPr/>
        </p:nvSpPr>
        <p:spPr>
          <a:xfrm>
            <a:off x="2666915" y="3652882"/>
            <a:ext cx="3109912" cy="670953"/>
          </a:xfrm>
          <a:prstGeom prst="rect">
            <a:avLst/>
          </a:prstGeom>
        </p:spPr>
        <p:txBody>
          <a:bodyPr wrap="square">
            <a:spAutoFit/>
          </a:bodyPr>
          <a:lstStyle/>
          <a:p>
            <a:pPr>
              <a:lnSpc>
                <a:spcPct val="120000"/>
              </a:lnSpc>
              <a:buFontTx/>
              <a:buNone/>
            </a:pPr>
            <a:r>
              <a:rPr lang="ja-JP" altLang="en-US" sz="1600" b="1" dirty="0">
                <a:latin typeface="メイリオ" pitchFamily="50" charset="-128"/>
                <a:ea typeface="メイリオ" pitchFamily="50" charset="-128"/>
                <a:cs typeface="メイリオ" pitchFamily="50" charset="-128"/>
              </a:rPr>
              <a:t>学校１校にせっけん、</a:t>
            </a:r>
            <a:endParaRPr lang="en-US" altLang="ja-JP" sz="1600" b="1" dirty="0">
              <a:latin typeface="メイリオ" pitchFamily="50" charset="-128"/>
              <a:ea typeface="メイリオ" pitchFamily="50" charset="-128"/>
              <a:cs typeface="メイリオ" pitchFamily="50" charset="-128"/>
            </a:endParaRPr>
          </a:p>
          <a:p>
            <a:pPr>
              <a:lnSpc>
                <a:spcPct val="120000"/>
              </a:lnSpc>
              <a:buFontTx/>
              <a:buNone/>
            </a:pPr>
            <a:r>
              <a:rPr lang="ja-JP" altLang="en-US" sz="1600" b="1" dirty="0">
                <a:latin typeface="メイリオ" pitchFamily="50" charset="-128"/>
                <a:ea typeface="メイリオ" pitchFamily="50" charset="-128"/>
                <a:cs typeface="メイリオ" pitchFamily="50" charset="-128"/>
              </a:rPr>
              <a:t>ほうき、ごみ箱を設置</a:t>
            </a:r>
            <a:endParaRPr lang="en-US" altLang="ja-JP" sz="1600" b="1" dirty="0">
              <a:latin typeface="メイリオ" pitchFamily="50" charset="-128"/>
              <a:ea typeface="メイリオ" pitchFamily="50" charset="-128"/>
              <a:cs typeface="メイリオ" pitchFamily="50" charset="-128"/>
            </a:endParaRPr>
          </a:p>
        </p:txBody>
      </p:sp>
      <p:sp>
        <p:nvSpPr>
          <p:cNvPr id="15" name="正方形/長方形 14">
            <a:extLst>
              <a:ext uri="{FF2B5EF4-FFF2-40B4-BE49-F238E27FC236}">
                <a16:creationId xmlns:a16="http://schemas.microsoft.com/office/drawing/2014/main" id="{40940958-59D3-486D-B5EC-27226F477258}"/>
              </a:ext>
            </a:extLst>
          </p:cNvPr>
          <p:cNvSpPr/>
          <p:nvPr/>
        </p:nvSpPr>
        <p:spPr>
          <a:xfrm>
            <a:off x="286101" y="4101035"/>
            <a:ext cx="1713019"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1,000</a:t>
            </a:r>
            <a:r>
              <a:rPr lang="ja-JP" altLang="en-US" sz="1400" b="1" dirty="0">
                <a:latin typeface="メイリオ" pitchFamily="50" charset="-128"/>
                <a:ea typeface="メイリオ" pitchFamily="50" charset="-128"/>
                <a:cs typeface="メイリオ" pitchFamily="50" charset="-128"/>
              </a:rPr>
              <a:t>円</a:t>
            </a:r>
            <a:r>
              <a:rPr lang="ja-JP" altLang="en-US" sz="1400" b="1" dirty="0">
                <a:solidFill>
                  <a:srgbClr val="000000"/>
                </a:solidFill>
                <a:latin typeface="メイリオ" pitchFamily="50" charset="-128"/>
                <a:ea typeface="メイリオ" pitchFamily="50" charset="-128"/>
                <a:cs typeface="メイリオ" pitchFamily="50" charset="-128"/>
              </a:rPr>
              <a:t>あれば</a:t>
            </a:r>
            <a:endParaRPr lang="en-US" altLang="ja-JP" sz="1400" b="1" dirty="0">
              <a:latin typeface="メイリオ" pitchFamily="50" charset="-128"/>
              <a:ea typeface="メイリオ" pitchFamily="50" charset="-128"/>
              <a:cs typeface="メイリオ" pitchFamily="50" charset="-128"/>
            </a:endParaRPr>
          </a:p>
        </p:txBody>
      </p:sp>
      <p:sp>
        <p:nvSpPr>
          <p:cNvPr id="16" name="正方形/長方形 15">
            <a:extLst>
              <a:ext uri="{FF2B5EF4-FFF2-40B4-BE49-F238E27FC236}">
                <a16:creationId xmlns:a16="http://schemas.microsoft.com/office/drawing/2014/main" id="{930039C3-3222-424F-AD61-8F0680F5C602}"/>
              </a:ext>
            </a:extLst>
          </p:cNvPr>
          <p:cNvSpPr/>
          <p:nvPr/>
        </p:nvSpPr>
        <p:spPr>
          <a:xfrm>
            <a:off x="229006" y="6224031"/>
            <a:ext cx="1830908"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10,000</a:t>
            </a:r>
            <a:r>
              <a:rPr lang="ja-JP" altLang="en-US" sz="1400" b="1" dirty="0">
                <a:latin typeface="メイリオ" pitchFamily="50" charset="-128"/>
                <a:ea typeface="メイリオ" pitchFamily="50" charset="-128"/>
                <a:cs typeface="メイリオ" pitchFamily="50" charset="-128"/>
              </a:rPr>
              <a:t>円</a:t>
            </a:r>
            <a:r>
              <a:rPr lang="ja-JP" altLang="en-US" sz="1400" b="1" dirty="0">
                <a:solidFill>
                  <a:srgbClr val="000000"/>
                </a:solidFill>
                <a:latin typeface="メイリオ" pitchFamily="50" charset="-128"/>
                <a:ea typeface="メイリオ" pitchFamily="50" charset="-128"/>
                <a:cs typeface="メイリオ" pitchFamily="50" charset="-128"/>
              </a:rPr>
              <a:t>あれば</a:t>
            </a:r>
            <a:endParaRPr lang="en-US" altLang="ja-JP" sz="1400" b="1" dirty="0">
              <a:latin typeface="メイリオ" pitchFamily="50" charset="-128"/>
              <a:ea typeface="メイリオ" pitchFamily="50" charset="-128"/>
              <a:cs typeface="メイリオ" pitchFamily="50" charset="-128"/>
            </a:endParaRPr>
          </a:p>
        </p:txBody>
      </p:sp>
      <p:sp>
        <p:nvSpPr>
          <p:cNvPr id="17" name="右矢印 46">
            <a:extLst>
              <a:ext uri="{FF2B5EF4-FFF2-40B4-BE49-F238E27FC236}">
                <a16:creationId xmlns:a16="http://schemas.microsoft.com/office/drawing/2014/main" id="{D9694FF1-B679-47EB-89B7-BE0C0555010F}"/>
              </a:ext>
            </a:extLst>
          </p:cNvPr>
          <p:cNvSpPr/>
          <p:nvPr/>
        </p:nvSpPr>
        <p:spPr>
          <a:xfrm>
            <a:off x="2000889" y="2739319"/>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右矢印 47">
            <a:extLst>
              <a:ext uri="{FF2B5EF4-FFF2-40B4-BE49-F238E27FC236}">
                <a16:creationId xmlns:a16="http://schemas.microsoft.com/office/drawing/2014/main" id="{F5516B9A-2962-41B2-980F-104815F185FD}"/>
              </a:ext>
            </a:extLst>
          </p:cNvPr>
          <p:cNvSpPr/>
          <p:nvPr/>
        </p:nvSpPr>
        <p:spPr>
          <a:xfrm>
            <a:off x="1996546" y="4701762"/>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右矢印 52">
            <a:extLst>
              <a:ext uri="{FF2B5EF4-FFF2-40B4-BE49-F238E27FC236}">
                <a16:creationId xmlns:a16="http://schemas.microsoft.com/office/drawing/2014/main" id="{8434BE92-AFFD-4364-A320-49959AAB417F}"/>
              </a:ext>
            </a:extLst>
          </p:cNvPr>
          <p:cNvSpPr/>
          <p:nvPr/>
        </p:nvSpPr>
        <p:spPr>
          <a:xfrm>
            <a:off x="1996546" y="5685360"/>
            <a:ext cx="558800" cy="484187"/>
          </a:xfrm>
          <a:prstGeom prst="rightArrow">
            <a:avLst>
              <a:gd name="adj1" fmla="val 50000"/>
              <a:gd name="adj2" fmla="val 77583"/>
            </a:avLst>
          </a:prstGeom>
          <a:solidFill>
            <a:srgbClr val="FF97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a:extLst>
              <a:ext uri="{FF2B5EF4-FFF2-40B4-BE49-F238E27FC236}">
                <a16:creationId xmlns:a16="http://schemas.microsoft.com/office/drawing/2014/main" id="{60C011C9-08DE-4FE1-945F-31EBFCBDFA32}"/>
              </a:ext>
            </a:extLst>
          </p:cNvPr>
          <p:cNvSpPr/>
          <p:nvPr/>
        </p:nvSpPr>
        <p:spPr>
          <a:xfrm>
            <a:off x="2643344" y="4782321"/>
            <a:ext cx="2889225" cy="375487"/>
          </a:xfrm>
          <a:prstGeom prst="rect">
            <a:avLst/>
          </a:prstGeom>
        </p:spPr>
        <p:txBody>
          <a:bodyPr wrap="square">
            <a:spAutoFit/>
          </a:bodyPr>
          <a:lstStyle/>
          <a:p>
            <a:pPr>
              <a:lnSpc>
                <a:spcPct val="120000"/>
              </a:lnSpc>
              <a:buFontTx/>
              <a:buNone/>
            </a:pPr>
            <a:r>
              <a:rPr lang="ja-JP" altLang="en-US" sz="1600" b="1" dirty="0">
                <a:latin typeface="メイリオ" pitchFamily="50" charset="-128"/>
                <a:ea typeface="メイリオ" pitchFamily="50" charset="-128"/>
                <a:cs typeface="メイリオ" pitchFamily="50" charset="-128"/>
              </a:rPr>
              <a:t>学校１校分の防災教材を作成</a:t>
            </a:r>
            <a:endParaRPr lang="en-US" altLang="ja-JP" sz="1600" b="1" dirty="0">
              <a:latin typeface="メイリオ" pitchFamily="50" charset="-128"/>
              <a:ea typeface="メイリオ" pitchFamily="50" charset="-128"/>
              <a:cs typeface="メイリオ" pitchFamily="50" charset="-128"/>
            </a:endParaRPr>
          </a:p>
        </p:txBody>
      </p:sp>
      <p:pic>
        <p:nvPicPr>
          <p:cNvPr id="22" name="Picture 11" descr="C:\DOCUME~1\ADMINI~1\LOCALS~1\Temp\VMwareDnD\5770e23f\26_ネパール手洗い場の設置.png">
            <a:extLst>
              <a:ext uri="{FF2B5EF4-FFF2-40B4-BE49-F238E27FC236}">
                <a16:creationId xmlns:a16="http://schemas.microsoft.com/office/drawing/2014/main" id="{6CD0ACFD-1A5F-4CF3-A6FA-8105311226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1" t="21273" r="-1" b="27711"/>
          <a:stretch/>
        </p:blipFill>
        <p:spPr bwMode="auto">
          <a:xfrm>
            <a:off x="5622295" y="1621770"/>
            <a:ext cx="1350366" cy="12242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DOCUME~1\ADMINI~1\LOCALS~1\Temp\VMwareDnD\57f3e33b\26_ネパール月経について学ぶ.png">
            <a:extLst>
              <a:ext uri="{FF2B5EF4-FFF2-40B4-BE49-F238E27FC236}">
                <a16:creationId xmlns:a16="http://schemas.microsoft.com/office/drawing/2014/main" id="{3E0FDC68-9133-41F6-A1D7-9002E42A2EF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622295" y="2892368"/>
            <a:ext cx="1695521" cy="1173290"/>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a:extLst>
              <a:ext uri="{FF2B5EF4-FFF2-40B4-BE49-F238E27FC236}">
                <a16:creationId xmlns:a16="http://schemas.microsoft.com/office/drawing/2014/main" id="{EC16CB98-A3F5-41F9-91F9-F6283F7CAFB6}"/>
              </a:ext>
            </a:extLst>
          </p:cNvPr>
          <p:cNvSpPr/>
          <p:nvPr/>
        </p:nvSpPr>
        <p:spPr bwMode="auto">
          <a:xfrm>
            <a:off x="423578" y="1621770"/>
            <a:ext cx="4970291" cy="734943"/>
          </a:xfrm>
          <a:prstGeom prst="rect">
            <a:avLst/>
          </a:prstGeom>
          <a:noFill/>
          <a:ln w="38100" cap="flat" cmpd="sng" algn="ctr">
            <a:solidFill>
              <a:srgbClr val="FF8C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HGPｺﾞｼｯｸE" pitchFamily="50" charset="-128"/>
            </a:endParaRPr>
          </a:p>
        </p:txBody>
      </p:sp>
      <p:sp>
        <p:nvSpPr>
          <p:cNvPr id="25" name="正方形/長方形 1">
            <a:extLst>
              <a:ext uri="{FF2B5EF4-FFF2-40B4-BE49-F238E27FC236}">
                <a16:creationId xmlns:a16="http://schemas.microsoft.com/office/drawing/2014/main" id="{639D1CDF-7E36-43DC-9192-32ABFA0E16F8}"/>
              </a:ext>
            </a:extLst>
          </p:cNvPr>
          <p:cNvSpPr>
            <a:spLocks noChangeArrowheads="1"/>
          </p:cNvSpPr>
          <p:nvPr/>
        </p:nvSpPr>
        <p:spPr bwMode="auto">
          <a:xfrm>
            <a:off x="567267" y="1860507"/>
            <a:ext cx="5546576" cy="403225"/>
          </a:xfrm>
          <a:prstGeom prst="rect">
            <a:avLst/>
          </a:prstGeom>
          <a:noFill/>
          <a:ln>
            <a:noFill/>
          </a:ln>
        </p:spPr>
        <p:txBody>
          <a:bodyPr tIns="144000" anchor="b"/>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37931725" indent="-37474525">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eaLnBrk="1" hangingPunct="1">
              <a:lnSpc>
                <a:spcPct val="100000"/>
              </a:lnSpc>
              <a:spcBef>
                <a:spcPct val="0"/>
              </a:spcBef>
              <a:buFontTx/>
              <a:buNone/>
            </a:pPr>
            <a:r>
              <a:rPr lang="ja-JP" altLang="en-US" sz="2400" b="1" dirty="0">
                <a:latin typeface="メイリオ" pitchFamily="50" charset="-128"/>
                <a:ea typeface="メイリオ" pitchFamily="50" charset="-128"/>
                <a:cs typeface="メイリオ" pitchFamily="50" charset="-128"/>
              </a:rPr>
              <a:t>もしみんなで募金したら</a:t>
            </a:r>
            <a:r>
              <a:rPr lang="en-US" altLang="ja-JP" sz="2400" b="1" dirty="0">
                <a:latin typeface="メイリオ" pitchFamily="50" charset="-128"/>
                <a:ea typeface="メイリオ" pitchFamily="50" charset="-128"/>
                <a:cs typeface="メイリオ" pitchFamily="50" charset="-128"/>
              </a:rPr>
              <a:t>…</a:t>
            </a:r>
            <a:endParaRPr lang="ja-JP" altLang="en-US" sz="2400" b="1" dirty="0">
              <a:latin typeface="メイリオ" pitchFamily="50" charset="-128"/>
              <a:ea typeface="メイリオ" pitchFamily="50" charset="-128"/>
              <a:cs typeface="メイリオ" pitchFamily="50" charset="-128"/>
            </a:endParaRPr>
          </a:p>
        </p:txBody>
      </p:sp>
      <p:sp>
        <p:nvSpPr>
          <p:cNvPr id="33" name="正方形/長方形 32">
            <a:extLst>
              <a:ext uri="{FF2B5EF4-FFF2-40B4-BE49-F238E27FC236}">
                <a16:creationId xmlns:a16="http://schemas.microsoft.com/office/drawing/2014/main" id="{73FF85B5-99AF-4D17-9D68-93151F80272C}"/>
              </a:ext>
            </a:extLst>
          </p:cNvPr>
          <p:cNvSpPr/>
          <p:nvPr/>
        </p:nvSpPr>
        <p:spPr>
          <a:xfrm>
            <a:off x="312798" y="3141001"/>
            <a:ext cx="1663324"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100</a:t>
            </a:r>
            <a:r>
              <a:rPr lang="ja-JP" altLang="en-US" sz="1400" b="1" dirty="0">
                <a:latin typeface="メイリオ" pitchFamily="50" charset="-128"/>
                <a:ea typeface="メイリオ" pitchFamily="50" charset="-128"/>
                <a:cs typeface="メイリオ" pitchFamily="50" charset="-128"/>
              </a:rPr>
              <a:t>円あれば</a:t>
            </a:r>
            <a:endParaRPr lang="en-US" altLang="ja-JP" sz="1400" b="1" dirty="0">
              <a:latin typeface="メイリオ" pitchFamily="50" charset="-128"/>
              <a:ea typeface="メイリオ" pitchFamily="50" charset="-128"/>
              <a:cs typeface="メイリオ" pitchFamily="50" charset="-128"/>
            </a:endParaRPr>
          </a:p>
        </p:txBody>
      </p:sp>
      <p:pic>
        <p:nvPicPr>
          <p:cNvPr id="34" name="Picture 7">
            <a:extLst>
              <a:ext uri="{FF2B5EF4-FFF2-40B4-BE49-F238E27FC236}">
                <a16:creationId xmlns:a16="http://schemas.microsoft.com/office/drawing/2014/main" id="{D7310C8E-B01B-4EFB-95A2-C984FF4C939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1177" y="2611324"/>
            <a:ext cx="506566" cy="50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図 25">
            <a:extLst>
              <a:ext uri="{FF2B5EF4-FFF2-40B4-BE49-F238E27FC236}">
                <a16:creationId xmlns:a16="http://schemas.microsoft.com/office/drawing/2014/main" id="{FC5F793A-5009-4085-91D6-3C58C7B130A2}"/>
              </a:ext>
            </a:extLst>
          </p:cNvPr>
          <p:cNvPicPr>
            <a:picLocks noChangeAspect="1"/>
          </p:cNvPicPr>
          <p:nvPr/>
        </p:nvPicPr>
        <p:blipFill>
          <a:blip r:embed="rId13"/>
          <a:stretch>
            <a:fillRect/>
          </a:stretch>
        </p:blipFill>
        <p:spPr>
          <a:xfrm>
            <a:off x="621628" y="5644263"/>
            <a:ext cx="1045664" cy="539002"/>
          </a:xfrm>
          <a:prstGeom prst="rect">
            <a:avLst/>
          </a:prstGeom>
        </p:spPr>
      </p:pic>
      <p:grpSp>
        <p:nvGrpSpPr>
          <p:cNvPr id="27" name="グループ化 26">
            <a:extLst>
              <a:ext uri="{FF2B5EF4-FFF2-40B4-BE49-F238E27FC236}">
                <a16:creationId xmlns:a16="http://schemas.microsoft.com/office/drawing/2014/main" id="{3D3463B9-64B3-4351-99BA-453A669EB562}"/>
              </a:ext>
            </a:extLst>
          </p:cNvPr>
          <p:cNvGrpSpPr/>
          <p:nvPr/>
        </p:nvGrpSpPr>
        <p:grpSpPr>
          <a:xfrm>
            <a:off x="523442" y="4553457"/>
            <a:ext cx="1242036" cy="621231"/>
            <a:chOff x="500202" y="4209340"/>
            <a:chExt cx="1242036" cy="621231"/>
          </a:xfrm>
        </p:grpSpPr>
        <p:pic>
          <p:nvPicPr>
            <p:cNvPr id="36" name="Picture 9">
              <a:extLst>
                <a:ext uri="{FF2B5EF4-FFF2-40B4-BE49-F238E27FC236}">
                  <a16:creationId xmlns:a16="http://schemas.microsoft.com/office/drawing/2014/main" id="{D09F1955-93E9-4A65-B912-3CFE1EE7A67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202" y="4209340"/>
              <a:ext cx="879517" cy="45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9">
              <a:extLst>
                <a:ext uri="{FF2B5EF4-FFF2-40B4-BE49-F238E27FC236}">
                  <a16:creationId xmlns:a16="http://schemas.microsoft.com/office/drawing/2014/main" id="{2EBE120E-12AF-44B7-9326-4CEABBF7772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0814" y="4290130"/>
              <a:ext cx="879517" cy="45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9">
              <a:extLst>
                <a:ext uri="{FF2B5EF4-FFF2-40B4-BE49-F238E27FC236}">
                  <a16:creationId xmlns:a16="http://schemas.microsoft.com/office/drawing/2014/main" id="{FC6C130B-E495-470B-AC71-AE3FE9DABD5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2721" y="4376480"/>
              <a:ext cx="879517" cy="45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正方形/長方形 43">
            <a:extLst>
              <a:ext uri="{FF2B5EF4-FFF2-40B4-BE49-F238E27FC236}">
                <a16:creationId xmlns:a16="http://schemas.microsoft.com/office/drawing/2014/main" id="{147C7F9C-4329-4C65-8863-B3534E5DFE6A}"/>
              </a:ext>
            </a:extLst>
          </p:cNvPr>
          <p:cNvSpPr/>
          <p:nvPr/>
        </p:nvSpPr>
        <p:spPr>
          <a:xfrm>
            <a:off x="229005" y="5204937"/>
            <a:ext cx="1830910" cy="275460"/>
          </a:xfrm>
          <a:prstGeom prst="rect">
            <a:avLst/>
          </a:prstGeom>
        </p:spPr>
        <p:txBody>
          <a:bodyPr wrap="square">
            <a:spAutoFit/>
          </a:bodyPr>
          <a:lstStyle/>
          <a:p>
            <a:pPr algn="ctr">
              <a:lnSpc>
                <a:spcPct val="80000"/>
              </a:lnSpc>
              <a:buFontTx/>
              <a:buNone/>
            </a:pPr>
            <a:r>
              <a:rPr lang="en-US" altLang="ja-JP" sz="1400" b="1" dirty="0">
                <a:latin typeface="メイリオ" pitchFamily="50" charset="-128"/>
                <a:ea typeface="メイリオ" pitchFamily="50" charset="-128"/>
                <a:cs typeface="メイリオ" pitchFamily="50" charset="-128"/>
              </a:rPr>
              <a:t>3,000</a:t>
            </a:r>
            <a:r>
              <a:rPr lang="ja-JP" altLang="en-US" sz="1400" b="1" dirty="0">
                <a:latin typeface="メイリオ" pitchFamily="50" charset="-128"/>
                <a:ea typeface="メイリオ" pitchFamily="50" charset="-128"/>
                <a:cs typeface="メイリオ" pitchFamily="50" charset="-128"/>
              </a:rPr>
              <a:t>円</a:t>
            </a:r>
            <a:r>
              <a:rPr lang="ja-JP" altLang="en-US" sz="1400" b="1" dirty="0">
                <a:solidFill>
                  <a:srgbClr val="000000"/>
                </a:solidFill>
                <a:latin typeface="メイリオ" pitchFamily="50" charset="-128"/>
                <a:ea typeface="メイリオ" pitchFamily="50" charset="-128"/>
                <a:cs typeface="メイリオ" pitchFamily="50" charset="-128"/>
              </a:rPr>
              <a:t>あれば</a:t>
            </a:r>
            <a:endParaRPr lang="en-US" altLang="ja-JP" sz="1400" b="1" dirty="0">
              <a:latin typeface="メイリオ" pitchFamily="50" charset="-128"/>
              <a:ea typeface="メイリオ" pitchFamily="50" charset="-128"/>
              <a:cs typeface="メイリオ" pitchFamily="50" charset="-128"/>
            </a:endParaRPr>
          </a:p>
        </p:txBody>
      </p:sp>
      <p:pic>
        <p:nvPicPr>
          <p:cNvPr id="48" name="Picture 9">
            <a:extLst>
              <a:ext uri="{FF2B5EF4-FFF2-40B4-BE49-F238E27FC236}">
                <a16:creationId xmlns:a16="http://schemas.microsoft.com/office/drawing/2014/main" id="{1EC2BB5E-EA18-467D-B3F1-6973163E53D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956" y="3573710"/>
            <a:ext cx="955009" cy="493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07660"/>
      </p:ext>
    </p:extLst>
  </p:cSld>
  <p:clrMapOvr>
    <a:masterClrMapping/>
  </p:clrMapOvr>
  <p:transition spd="slow"/>
</p:sld>
</file>

<file path=ppt/theme/theme1.xml><?xml version="1.0" encoding="utf-8"?>
<a:theme xmlns:a="http://schemas.openxmlformats.org/drawingml/2006/main" name="2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8C00"/>
          </a:solidFill>
          <a:prstDash val="solid"/>
          <a:round/>
          <a:headEnd type="none" w="med" len="med"/>
          <a:tailEnd type="none" w="med" len="med"/>
        </a:ln>
        <a:effectLst/>
      </a:spPr>
      <a:bodyPr vert="horz" wrap="square" lIns="90000" tIns="46800" rIns="90000" bIns="4680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1800" b="0" i="0" u="none" strike="noStrike" cap="none" normalizeH="0" baseline="0" smtClean="0">
            <a:ln>
              <a:noFill/>
            </a:ln>
            <a:solidFill>
              <a:schemeClr val="tx1"/>
            </a:solidFill>
            <a:effectLst/>
            <a:latin typeface="Arial" charset="0"/>
            <a:ea typeface="HGPｺﾞｼｯｸE" pitchFamily="50" charset="-128"/>
          </a:defRPr>
        </a:defPPr>
      </a:lstStyle>
    </a:spDef>
    <a:lnDef>
      <a:spPr bwMode="auto">
        <a:noFill/>
        <a:ln w="15875" cap="flat" cmpd="sng" algn="ctr">
          <a:solidFill>
            <a:srgbClr val="C00000"/>
          </a:solidFill>
          <a:prstDash val="sysDash"/>
          <a:round/>
          <a:headEnd type="none" w="med" len="med"/>
          <a:tailEnd type="oval" w="lg" len="lg"/>
        </a:ln>
        <a:effectLst/>
      </a:spPr>
      <a:bodyPr/>
      <a:lstStyle/>
    </a:lnDef>
    <a:txDef>
      <a:spPr/>
      <a:bodyPr>
        <a:normAutofit/>
      </a:bodyPr>
      <a:lstStyle>
        <a:defPPr>
          <a:buFontTx/>
          <a:buNone/>
          <a:defRPr sz="5200" dirty="0" smtClean="0">
            <a:solidFill>
              <a:schemeClr val="bg1">
                <a:lumMod val="50000"/>
              </a:schemeClr>
            </a:solidFill>
          </a:defRPr>
        </a:defPPr>
      </a:lstStyle>
    </a:tx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10246</Words>
  <Application>Microsoft Office PowerPoint</Application>
  <PresentationFormat>画面に合わせる (4:3)</PresentationFormat>
  <Paragraphs>1075</Paragraphs>
  <Slides>73</Slides>
  <Notes>73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73</vt:i4>
      </vt:variant>
    </vt:vector>
  </HeadingPairs>
  <TitlesOfParts>
    <vt:vector size="80" baseType="lpstr">
      <vt:lpstr>ＭＳ Ｐゴシック</vt:lpstr>
      <vt:lpstr>メイリオ</vt:lpstr>
      <vt:lpstr>Arial</vt:lpstr>
      <vt:lpstr>Calibri</vt:lpstr>
      <vt:lpstr>Tahoma</vt:lpstr>
      <vt:lpstr>Wingdings</vt:lpstr>
      <vt:lpstr>2_標準デザイン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IYCP 2nd phase</dc:title>
  <dc:creator/>
  <cp:lastModifiedBy/>
  <cp:revision>1</cp:revision>
  <dcterms:created xsi:type="dcterms:W3CDTF">2021-05-06T05:08:00Z</dcterms:created>
  <dcterms:modified xsi:type="dcterms:W3CDTF">2021-05-06T05:14:46Z</dcterms:modified>
</cp:coreProperties>
</file>