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F737"/>
    <a:srgbClr val="FF0000"/>
    <a:srgbClr val="FF66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94660" autoAdjust="0"/>
  </p:normalViewPr>
  <p:slideViewPr>
    <p:cSldViewPr>
      <p:cViewPr>
        <p:scale>
          <a:sx n="66" d="100"/>
          <a:sy n="66" d="100"/>
        </p:scale>
        <p:origin x="-1968" y="-7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B6A5-2F76-4A57-80CD-09EABCAB1AB0}" type="datetimeFigureOut">
              <a:rPr kumimoji="1" lang="ja-JP" altLang="en-US" smtClean="0"/>
              <a:pPr/>
              <a:t>2017/10/24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30B9-90C7-4BB4-B414-C4A1B4D7F95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B6A5-2F76-4A57-80CD-09EABCAB1AB0}" type="datetimeFigureOut">
              <a:rPr kumimoji="1" lang="ja-JP" altLang="en-US" smtClean="0"/>
              <a:pPr/>
              <a:t>2017/10/24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30B9-90C7-4BB4-B414-C4A1B4D7F95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B6A5-2F76-4A57-80CD-09EABCAB1AB0}" type="datetimeFigureOut">
              <a:rPr kumimoji="1" lang="ja-JP" altLang="en-US" smtClean="0"/>
              <a:pPr/>
              <a:t>2017/10/24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30B9-90C7-4BB4-B414-C4A1B4D7F95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B6A5-2F76-4A57-80CD-09EABCAB1AB0}" type="datetimeFigureOut">
              <a:rPr kumimoji="1" lang="ja-JP" altLang="en-US" smtClean="0"/>
              <a:pPr/>
              <a:t>2017/10/24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30B9-90C7-4BB4-B414-C4A1B4D7F95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B6A5-2F76-4A57-80CD-09EABCAB1AB0}" type="datetimeFigureOut">
              <a:rPr kumimoji="1" lang="ja-JP" altLang="en-US" smtClean="0"/>
              <a:pPr/>
              <a:t>2017/10/24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30B9-90C7-4BB4-B414-C4A1B4D7F95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B6A5-2F76-4A57-80CD-09EABCAB1AB0}" type="datetimeFigureOut">
              <a:rPr kumimoji="1" lang="ja-JP" altLang="en-US" smtClean="0"/>
              <a:pPr/>
              <a:t>2017/10/24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30B9-90C7-4BB4-B414-C4A1B4D7F95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B6A5-2F76-4A57-80CD-09EABCAB1AB0}" type="datetimeFigureOut">
              <a:rPr kumimoji="1" lang="ja-JP" altLang="en-US" smtClean="0"/>
              <a:pPr/>
              <a:t>2017/10/24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30B9-90C7-4BB4-B414-C4A1B4D7F95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B6A5-2F76-4A57-80CD-09EABCAB1AB0}" type="datetimeFigureOut">
              <a:rPr kumimoji="1" lang="ja-JP" altLang="en-US" smtClean="0"/>
              <a:pPr/>
              <a:t>2017/10/24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30B9-90C7-4BB4-B414-C4A1B4D7F95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B6A5-2F76-4A57-80CD-09EABCAB1AB0}" type="datetimeFigureOut">
              <a:rPr kumimoji="1" lang="ja-JP" altLang="en-US" smtClean="0"/>
              <a:pPr/>
              <a:t>2017/10/24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30B9-90C7-4BB4-B414-C4A1B4D7F95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B6A5-2F76-4A57-80CD-09EABCAB1AB0}" type="datetimeFigureOut">
              <a:rPr kumimoji="1" lang="ja-JP" altLang="en-US" smtClean="0"/>
              <a:pPr/>
              <a:t>2017/10/24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30B9-90C7-4BB4-B414-C4A1B4D7F95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B6A5-2F76-4A57-80CD-09EABCAB1AB0}" type="datetimeFigureOut">
              <a:rPr kumimoji="1" lang="ja-JP" altLang="en-US" smtClean="0"/>
              <a:pPr/>
              <a:t>2017/10/24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30B9-90C7-4BB4-B414-C4A1B4D7F95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BB6A5-2F76-4A57-80CD-09EABCAB1AB0}" type="datetimeFigureOut">
              <a:rPr kumimoji="1" lang="ja-JP" altLang="en-US" smtClean="0"/>
              <a:pPr/>
              <a:t>2017/10/24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D30B9-90C7-4BB4-B414-C4A1B4D7F95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0101 nissek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648" y="-87560"/>
            <a:ext cx="1085850" cy="1468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テキスト ボックス 4"/>
          <p:cNvSpPr txBox="1"/>
          <p:nvPr/>
        </p:nvSpPr>
        <p:spPr>
          <a:xfrm>
            <a:off x="908720" y="128464"/>
            <a:ext cx="5805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latin typeface="HGPｺﾞｼｯｸE" pitchFamily="50" charset="-128"/>
                <a:ea typeface="HGPｺﾞｼｯｸE" pitchFamily="50" charset="-128"/>
              </a:rPr>
              <a:t>救急法基礎講習会・</a:t>
            </a:r>
            <a:endParaRPr lang="en-US" altLang="ja-JP" sz="2000" dirty="0" smtClean="0">
              <a:latin typeface="HGPｺﾞｼｯｸE" pitchFamily="50" charset="-128"/>
              <a:ea typeface="HGPｺﾞｼｯｸE" pitchFamily="50" charset="-128"/>
            </a:endParaRPr>
          </a:p>
          <a:p>
            <a:pPr algn="ctr"/>
            <a:r>
              <a:rPr lang="ja-JP" altLang="en-US" sz="2000" dirty="0" smtClean="0">
                <a:latin typeface="HGPｺﾞｼｯｸE" pitchFamily="50" charset="-128"/>
                <a:ea typeface="HGPｺﾞｼｯｸE" pitchFamily="50" charset="-128"/>
              </a:rPr>
              <a:t>救急員養成講習会開催のお知らせ</a:t>
            </a:r>
            <a:endParaRPr kumimoji="1" lang="ja-JP" altLang="en-US" sz="2000" dirty="0"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26776" y="1208584"/>
            <a:ext cx="639856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苦しんでいる人を助けたいという思いは、誰もが持っている優しい心です。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思わぬ事故や災害から大切な人を守るために、心肺蘇生の方法やケガ の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手当などを学ぶ講習会を下記のとおり開催します。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lang="en-US" altLang="ja-JP" sz="8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日時：平成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29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11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11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土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1200" dirty="0" err="1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、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12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1200" dirty="0" err="1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、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18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土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9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時～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17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時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会場：宇部市総合福祉会館（宇部市琴芝町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2-4-20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）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定員：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30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名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対象：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15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歳以上の方ならどなたでも（資格は必要ありません）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内容：以下の内容を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3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日間で学びます。最終日に行う検定に合格されると赤十字救急法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         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救急員認定証が交付されます。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なお、基礎講習会部分（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11/11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9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時～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15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時）のみの受講も可能です。</a:t>
            </a:r>
            <a:endParaRPr lang="ja-JP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lang="ja-JP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564904" y="776536"/>
            <a:ext cx="20162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solidFill>
                  <a:srgbClr val="FF0000"/>
                </a:solidFill>
              </a:rPr>
              <a:t>あなたの愛をみんなのために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548680" y="3913059"/>
            <a:ext cx="3960000" cy="115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一次救命処置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・心肺蘇生（心臓マッサージ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+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人工呼吸）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・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AED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の使い方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・のどに異物を詰まらせたときの対処の仕方　など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548680" y="5673208"/>
            <a:ext cx="3960000" cy="1152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三角巾を利用した包帯法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kumimoji="1"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・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頭のけが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・腕のけが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・肩のけが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・膝（肘）のけが　など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548680" y="8409512"/>
            <a:ext cx="3960000" cy="11520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搬送法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・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人、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人、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3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人、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6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～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8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人で運ぶ方法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・担架で運ぶ方法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・毛布を使って運ぶ方法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-1755576" y="300878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1026" name="Picture 2" descr="\\Kyouyu_hdd\事業推進課\公式マスコットキャラクターハートラちゃん\ハートラちゃんイラスト集２\PNG（透過有）\ハート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38890" y="128464"/>
            <a:ext cx="819110" cy="1008298"/>
          </a:xfrm>
          <a:prstGeom prst="rect">
            <a:avLst/>
          </a:prstGeom>
          <a:noFill/>
        </p:spPr>
      </p:pic>
      <p:pic>
        <p:nvPicPr>
          <p:cNvPr id="23" name="Picture 2" descr="\\Kyouyu_hdd\事業推進課\統一フォルダ\講習\救急法競技大会\救急法競技大会_H26\26.12.14_救急法競技大会\白カメラ\CIMG1656.JPG"/>
          <p:cNvPicPr>
            <a:picLocks noChangeAspect="1" noChangeArrowheads="1"/>
          </p:cNvPicPr>
          <p:nvPr/>
        </p:nvPicPr>
        <p:blipFill>
          <a:blip r:embed="rId4" cstate="print"/>
          <a:srcRect l="23099" t="11642" r="12992" b="23097"/>
          <a:stretch>
            <a:fillRect/>
          </a:stretch>
        </p:blipFill>
        <p:spPr bwMode="auto">
          <a:xfrm>
            <a:off x="4805193" y="8409512"/>
            <a:ext cx="1504127" cy="1152000"/>
          </a:xfrm>
          <a:prstGeom prst="round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2" name="Picture 3" descr="\\Kyouyu_hdd\事業推進課\統一フォルダ\講習\救急法競技大会\救急法競技大会_H26\26.12.14_救急法競技大会\黒カメラ\IMG_5076.JPG"/>
          <p:cNvPicPr>
            <a:picLocks noChangeAspect="1" noChangeArrowheads="1"/>
          </p:cNvPicPr>
          <p:nvPr/>
        </p:nvPicPr>
        <p:blipFill>
          <a:blip r:embed="rId5" cstate="print"/>
          <a:srcRect l="20667" t="8624"/>
          <a:stretch>
            <a:fillRect/>
          </a:stretch>
        </p:blipFill>
        <p:spPr bwMode="auto">
          <a:xfrm>
            <a:off x="4809080" y="5673208"/>
            <a:ext cx="1500240" cy="1152000"/>
          </a:xfrm>
          <a:prstGeom prst="round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3" name="Picture 2" descr="\\Kyouyu_hdd\事業推進課\統一フォルダ\講習\救急法競技大会\救急法競技大会_H26\26.12.14_救急法競技大会\黒カメラ\IMG_4929.JPG"/>
          <p:cNvPicPr>
            <a:picLocks noChangeAspect="1" noChangeArrowheads="1"/>
          </p:cNvPicPr>
          <p:nvPr/>
        </p:nvPicPr>
        <p:blipFill>
          <a:blip r:embed="rId6" cstate="print"/>
          <a:srcRect l="8644" t="3312" r="6839"/>
          <a:stretch>
            <a:fillRect/>
          </a:stretch>
        </p:blipFill>
        <p:spPr bwMode="auto">
          <a:xfrm>
            <a:off x="4725144" y="3945016"/>
            <a:ext cx="1510447" cy="1152000"/>
          </a:xfrm>
          <a:prstGeom prst="round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9" name="テキスト ボックス 18"/>
          <p:cNvSpPr txBox="1"/>
          <p:nvPr/>
        </p:nvSpPr>
        <p:spPr>
          <a:xfrm>
            <a:off x="2024844" y="3512840"/>
            <a:ext cx="3204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u="sng" dirty="0" smtClean="0"/>
              <a:t>救急法基礎講習会（</a:t>
            </a:r>
            <a:r>
              <a:rPr lang="en-US" altLang="ja-JP" sz="1200" b="1" u="sng" dirty="0" smtClean="0"/>
              <a:t>11</a:t>
            </a:r>
            <a:r>
              <a:rPr kumimoji="1" lang="en-US" altLang="ja-JP" sz="1200" b="1" u="sng" dirty="0" smtClean="0"/>
              <a:t>/11</a:t>
            </a:r>
            <a:r>
              <a:rPr kumimoji="1" lang="ja-JP" altLang="en-US" sz="1200" b="1" u="sng" dirty="0" smtClean="0"/>
              <a:t>　</a:t>
            </a:r>
            <a:r>
              <a:rPr kumimoji="1" lang="en-US" altLang="ja-JP" sz="1200" b="1" u="sng" dirty="0" smtClean="0"/>
              <a:t>9</a:t>
            </a:r>
            <a:r>
              <a:rPr kumimoji="1" lang="ja-JP" altLang="en-US" sz="1200" b="1" u="sng" dirty="0" smtClean="0"/>
              <a:t>時～</a:t>
            </a:r>
            <a:r>
              <a:rPr kumimoji="1" lang="en-US" altLang="ja-JP" sz="1200" b="1" u="sng" dirty="0" smtClean="0"/>
              <a:t>15</a:t>
            </a:r>
            <a:r>
              <a:rPr kumimoji="1" lang="ja-JP" altLang="en-US" sz="1200" b="1" u="sng" dirty="0" smtClean="0"/>
              <a:t>時　）</a:t>
            </a:r>
            <a:endParaRPr kumimoji="1" lang="ja-JP" altLang="en-US" sz="1200" b="1" u="sng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944724" y="5252065"/>
            <a:ext cx="4968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u="sng" dirty="0" smtClean="0"/>
              <a:t>救急法救急員講習会（</a:t>
            </a:r>
            <a:r>
              <a:rPr lang="en-US" altLang="ja-JP" sz="1200" b="1" u="sng" dirty="0" smtClean="0"/>
              <a:t>11</a:t>
            </a:r>
            <a:r>
              <a:rPr kumimoji="1" lang="en-US" altLang="ja-JP" sz="1200" b="1" u="sng" dirty="0" smtClean="0"/>
              <a:t>/11</a:t>
            </a:r>
            <a:r>
              <a:rPr kumimoji="1" lang="ja-JP" altLang="en-US" sz="1200" b="1" u="sng" dirty="0" smtClean="0"/>
              <a:t>　</a:t>
            </a:r>
            <a:r>
              <a:rPr lang="en-US" altLang="ja-JP" sz="1200" b="1" u="sng" dirty="0" smtClean="0"/>
              <a:t>15</a:t>
            </a:r>
            <a:r>
              <a:rPr kumimoji="1" lang="ja-JP" altLang="en-US" sz="1200" b="1" u="sng" dirty="0" smtClean="0"/>
              <a:t>時～</a:t>
            </a:r>
            <a:r>
              <a:rPr kumimoji="1" lang="en-US" altLang="ja-JP" sz="1200" b="1" u="sng" dirty="0" smtClean="0"/>
              <a:t>17</a:t>
            </a:r>
            <a:r>
              <a:rPr kumimoji="1" lang="ja-JP" altLang="en-US" sz="1200" b="1" u="sng" dirty="0" smtClean="0"/>
              <a:t>時、</a:t>
            </a:r>
            <a:r>
              <a:rPr lang="en-US" altLang="ja-JP" sz="1200" b="1" u="sng" dirty="0" smtClean="0"/>
              <a:t>11</a:t>
            </a:r>
            <a:r>
              <a:rPr kumimoji="1" lang="en-US" altLang="ja-JP" sz="1200" b="1" u="sng" dirty="0" smtClean="0"/>
              <a:t>/12</a:t>
            </a:r>
            <a:r>
              <a:rPr kumimoji="1" lang="ja-JP" altLang="en-US" sz="1200" b="1" u="sng" dirty="0" smtClean="0"/>
              <a:t>・</a:t>
            </a:r>
            <a:r>
              <a:rPr lang="en-US" altLang="ja-JP" sz="1200" b="1" u="sng" dirty="0" smtClean="0"/>
              <a:t>11</a:t>
            </a:r>
            <a:r>
              <a:rPr kumimoji="1" lang="en-US" altLang="ja-JP" sz="1200" b="1" u="sng" dirty="0" smtClean="0"/>
              <a:t>/18</a:t>
            </a:r>
            <a:r>
              <a:rPr lang="ja-JP" altLang="en-US" sz="1200" b="1" u="sng" dirty="0" smtClean="0"/>
              <a:t>　</a:t>
            </a:r>
            <a:r>
              <a:rPr kumimoji="1" lang="en-US" altLang="ja-JP" sz="1200" b="1" u="sng" dirty="0" smtClean="0"/>
              <a:t>9</a:t>
            </a:r>
            <a:r>
              <a:rPr kumimoji="1" lang="ja-JP" altLang="en-US" sz="1200" b="1" u="sng" dirty="0" smtClean="0"/>
              <a:t>時～</a:t>
            </a:r>
            <a:r>
              <a:rPr kumimoji="1" lang="en-US" altLang="ja-JP" sz="1200" b="1" u="sng" dirty="0" smtClean="0"/>
              <a:t>17</a:t>
            </a:r>
            <a:r>
              <a:rPr kumimoji="1" lang="ja-JP" altLang="en-US" sz="1200" b="1" u="sng" dirty="0" smtClean="0"/>
              <a:t>時</a:t>
            </a:r>
            <a:r>
              <a:rPr lang="ja-JP" altLang="en-US" sz="1200" b="1" u="sng" dirty="0" smtClean="0"/>
              <a:t>）</a:t>
            </a:r>
            <a:endParaRPr kumimoji="1" lang="ja-JP" altLang="en-US" sz="1200" b="1" u="sng" dirty="0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7" cstate="print"/>
          <a:srcRect l="11335" t="-5381"/>
          <a:stretch>
            <a:fillRect/>
          </a:stretch>
        </p:blipFill>
        <p:spPr bwMode="auto">
          <a:xfrm>
            <a:off x="4797152" y="7005360"/>
            <a:ext cx="1502880" cy="1188000"/>
          </a:xfrm>
          <a:prstGeom prst="round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2" name="テキスト ボックス 21"/>
          <p:cNvSpPr txBox="1"/>
          <p:nvPr/>
        </p:nvSpPr>
        <p:spPr>
          <a:xfrm>
            <a:off x="548680" y="7041360"/>
            <a:ext cx="3960440" cy="115200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三角巾を利用した骨折の手当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・腕の骨折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・鎖骨の骨折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・脚の骨折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・足首捻挫　　など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8" name="テキスト ボックス 3"/>
          <p:cNvSpPr txBox="1">
            <a:spLocks noChangeArrowheads="1"/>
          </p:cNvSpPr>
          <p:nvPr/>
        </p:nvSpPr>
        <p:spPr bwMode="auto">
          <a:xfrm>
            <a:off x="0" y="6897216"/>
            <a:ext cx="6858000" cy="646331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お申し込み先 </a:t>
            </a:r>
            <a:endParaRPr lang="en-US" altLang="ja-JP" sz="12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日本赤十字社山口県支部　〒</a:t>
            </a:r>
            <a:r>
              <a:rPr lang="en-US" altLang="ja-JP" sz="12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753-0094</a:t>
            </a:r>
            <a:r>
              <a:rPr lang="ja-JP" altLang="en-US" sz="12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12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山口市</a:t>
            </a:r>
            <a:r>
              <a:rPr lang="ja-JP" altLang="en-US" sz="12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野田</a:t>
            </a:r>
            <a:r>
              <a:rPr lang="en-US" altLang="ja-JP" sz="12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172-5</a:t>
            </a:r>
            <a:r>
              <a:rPr lang="ja-JP" altLang="en-US" sz="12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 </a:t>
            </a:r>
            <a:r>
              <a:rPr lang="en-US" altLang="ja-JP" sz="12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TEL:083-922-0102    </a:t>
            </a:r>
          </a:p>
          <a:p>
            <a:r>
              <a:rPr lang="en-US" altLang="ja-JP" sz="12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  FAX:083-932-3615    </a:t>
            </a:r>
            <a:r>
              <a:rPr lang="ja-JP" altLang="en-US" sz="12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メール：</a:t>
            </a:r>
            <a:r>
              <a:rPr lang="en-US" altLang="ja-JP" sz="12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jrc@c-able.ne.jp </a:t>
            </a:r>
            <a:r>
              <a:rPr lang="ja-JP" altLang="en-US" sz="12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12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担当：事業推進課</a:t>
            </a:r>
            <a:endParaRPr lang="en-US" altLang="ja-JP" sz="12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9240" y="0"/>
            <a:ext cx="1074175" cy="1712640"/>
          </a:xfrm>
          <a:prstGeom prst="rect">
            <a:avLst/>
          </a:prstGeom>
          <a:ln>
            <a:noFill/>
          </a:ln>
          <a:effectLst/>
        </p:spPr>
      </p:pic>
      <p:sp>
        <p:nvSpPr>
          <p:cNvPr id="78" name="正方形/長方形 77"/>
          <p:cNvSpPr/>
          <p:nvPr/>
        </p:nvSpPr>
        <p:spPr>
          <a:xfrm>
            <a:off x="144016" y="2792760"/>
            <a:ext cx="5085184" cy="83099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日程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11/11(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土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手当の基本、心肺蘇生と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AED</a:t>
            </a:r>
            <a:r>
              <a:rPr lang="ja-JP" altLang="en-US" sz="1200" dirty="0" err="1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、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気道異物除去、急病、けが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11/12(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きず・骨折の手当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11/18(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土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搬送、救護、検定</a:t>
            </a:r>
            <a:endParaRPr lang="ja-JP" altLang="en-US" sz="1200" dirty="0"/>
          </a:p>
        </p:txBody>
      </p:sp>
      <p:sp>
        <p:nvSpPr>
          <p:cNvPr id="91" name="正方形/長方形 90"/>
          <p:cNvSpPr/>
          <p:nvPr/>
        </p:nvSpPr>
        <p:spPr>
          <a:xfrm>
            <a:off x="144016" y="1208584"/>
            <a:ext cx="67139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申込締切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：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11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8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水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ja-JP" sz="1200" b="1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必要事項</a:t>
            </a:r>
            <a:r>
              <a:rPr lang="ja-JP" altLang="ja-JP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を記入し、郵送又はＦＡＸ</a:t>
            </a:r>
            <a:r>
              <a:rPr lang="ja-JP" altLang="en-US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r>
              <a:rPr lang="ja-JP" altLang="ja-JP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メールにてお申込み</a:t>
            </a:r>
            <a:r>
              <a:rPr lang="ja-JP" altLang="en-US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いただくか、</a:t>
            </a:r>
            <a:endParaRPr lang="en-US" altLang="ja-JP" sz="1200" b="1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お電話にて</a:t>
            </a:r>
            <a:r>
              <a:rPr lang="ja-JP" altLang="en-US" sz="1200" b="1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必要事項</a:t>
            </a:r>
            <a:r>
              <a:rPr lang="ja-JP" altLang="en-US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をお伝え</a:t>
            </a:r>
            <a:r>
              <a:rPr lang="ja-JP" altLang="ja-JP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ください</a:t>
            </a:r>
            <a:endParaRPr lang="en-US" altLang="ja-JP" sz="1200" b="1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lang="ja-JP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177800" indent="-177800"/>
            <a:r>
              <a:rPr lang="ja-JP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※講習定員を超えた場合は、申込書の受付順とし、お断りの通知をしない場合は、受付けたものとします。ただし、定員に達した場合は受付を終了させて頂きます。予めご了承ください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。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☆</a:t>
            </a:r>
            <a:r>
              <a:rPr lang="ja-JP" altLang="ja-JP" sz="1200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お申込後、</a:t>
            </a:r>
            <a:r>
              <a:rPr lang="ja-JP" altLang="en-US" sz="1200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開催が近づきましたら詳細についてご連絡いたします</a:t>
            </a:r>
            <a:r>
              <a:rPr lang="ja-JP" altLang="ja-JP" sz="1200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。</a:t>
            </a:r>
            <a:endParaRPr lang="ja-JP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 </a:t>
            </a:r>
            <a:endParaRPr lang="ja-JP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144016" y="272480"/>
            <a:ext cx="65973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受講費</a:t>
            </a:r>
            <a:r>
              <a:rPr lang="ja-JP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：教材費等として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3,200</a:t>
            </a:r>
            <a:r>
              <a:rPr lang="ja-JP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円を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初日の受付時にお支払いください</a:t>
            </a:r>
            <a:r>
              <a:rPr lang="ja-JP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。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         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（基礎講習会のみ受講の方は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1,500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円）</a:t>
            </a:r>
            <a:endParaRPr lang="ja-JP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 </a:t>
            </a:r>
            <a:endParaRPr lang="ja-JP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ja-JP" sz="1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携行品</a:t>
            </a:r>
            <a:r>
              <a:rPr lang="ja-JP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：筆記用具、動きやすい服装、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フェイスタオル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枚</a:t>
            </a:r>
            <a:r>
              <a:rPr lang="ja-JP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、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受講費、昼食</a:t>
            </a:r>
            <a:endParaRPr lang="ja-JP" altLang="en-US" sz="12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95" name="直線コネクタ 94"/>
          <p:cNvCxnSpPr/>
          <p:nvPr/>
        </p:nvCxnSpPr>
        <p:spPr>
          <a:xfrm>
            <a:off x="0" y="7689304"/>
            <a:ext cx="7101408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テキスト ボックス 95"/>
          <p:cNvSpPr txBox="1"/>
          <p:nvPr/>
        </p:nvSpPr>
        <p:spPr>
          <a:xfrm>
            <a:off x="3068960" y="7617296"/>
            <a:ext cx="720080" cy="14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800" dirty="0" smtClean="0"/>
              <a:t>キリトリセン</a:t>
            </a:r>
            <a:endParaRPr kumimoji="1" lang="ja-JP" altLang="en-US" sz="800" dirty="0"/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0" y="7833320"/>
            <a:ext cx="6858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 smtClean="0"/>
              <a:t>赤十字救急法基礎講習会・救急員養成講習会申込用紙（</a:t>
            </a:r>
            <a:r>
              <a:rPr lang="en-US" altLang="ja-JP" sz="1600" dirty="0" smtClean="0"/>
              <a:t>11</a:t>
            </a:r>
            <a:r>
              <a:rPr lang="ja-JP" altLang="en-US" sz="1600" dirty="0" smtClean="0"/>
              <a:t>月宇部市）</a:t>
            </a:r>
            <a:endParaRPr lang="en-US" altLang="ja-JP" sz="1600" dirty="0" smtClean="0"/>
          </a:p>
          <a:p>
            <a:pPr algn="ctr"/>
            <a:r>
              <a:rPr lang="ja-JP" altLang="en-US" sz="1600" dirty="0" smtClean="0"/>
              <a:t>（切り取ってお申し込みください。）</a:t>
            </a:r>
            <a:endParaRPr lang="en-US" altLang="ja-JP" sz="900" dirty="0" smtClean="0"/>
          </a:p>
          <a:p>
            <a:r>
              <a:rPr kumimoji="1" lang="ja-JP" altLang="en-US" sz="1400" dirty="0" smtClean="0"/>
              <a:t>①氏　　　名</a:t>
            </a:r>
            <a:r>
              <a:rPr lang="ja-JP" altLang="en-US" sz="1400" dirty="0" smtClean="0"/>
              <a:t>　　　　　　</a:t>
            </a:r>
            <a:endParaRPr lang="en-US" altLang="ja-JP" sz="1400" dirty="0" smtClean="0"/>
          </a:p>
          <a:p>
            <a:r>
              <a:rPr lang="ja-JP" altLang="en-US" sz="1400" dirty="0" smtClean="0"/>
              <a:t>②ふりがな　　　　　　　　　　　</a:t>
            </a:r>
            <a:endParaRPr lang="en-US" altLang="ja-JP" sz="1400" dirty="0" smtClean="0"/>
          </a:p>
          <a:p>
            <a:r>
              <a:rPr kumimoji="1" lang="ja-JP" altLang="en-US" sz="1400" dirty="0" smtClean="0"/>
              <a:t>③生年月日　　　　　　西暦　　　　　　年　　　　　　月　　　　　　日</a:t>
            </a:r>
            <a:endParaRPr kumimoji="1" lang="en-US" altLang="ja-JP" sz="1400" dirty="0" smtClean="0"/>
          </a:p>
          <a:p>
            <a:r>
              <a:rPr lang="ja-JP" altLang="en-US" sz="1400" dirty="0" smtClean="0"/>
              <a:t>④住　　　所　　　　　　〒</a:t>
            </a:r>
            <a:endParaRPr lang="en-US" altLang="ja-JP" sz="1400" dirty="0" smtClean="0"/>
          </a:p>
          <a:p>
            <a:r>
              <a:rPr lang="ja-JP" altLang="en-US" sz="1400" dirty="0" smtClean="0"/>
              <a:t>⑤</a:t>
            </a:r>
            <a:r>
              <a:rPr kumimoji="1" lang="ja-JP" altLang="en-US" sz="1400" dirty="0" smtClean="0"/>
              <a:t>電話番号</a:t>
            </a:r>
            <a:r>
              <a:rPr lang="ja-JP" altLang="en-US" sz="1400" dirty="0" smtClean="0"/>
              <a:t>　　　　　　</a:t>
            </a:r>
            <a:r>
              <a:rPr kumimoji="1" lang="en-US" altLang="ja-JP" sz="1400" dirty="0" smtClean="0"/>
              <a:t>(</a:t>
            </a:r>
            <a:r>
              <a:rPr kumimoji="1" lang="ja-JP" altLang="en-US" sz="1400" dirty="0" smtClean="0"/>
              <a:t>　　　　　</a:t>
            </a:r>
            <a:r>
              <a:rPr kumimoji="1" lang="en-US" altLang="ja-JP" sz="1400" dirty="0" smtClean="0"/>
              <a:t>)</a:t>
            </a:r>
          </a:p>
          <a:p>
            <a:r>
              <a:rPr lang="ja-JP" altLang="en-US" sz="1400" dirty="0" smtClean="0"/>
              <a:t>⑥緊急連絡先　　　　 </a:t>
            </a:r>
            <a:r>
              <a:rPr lang="en-US" altLang="ja-JP" sz="1400" dirty="0" smtClean="0"/>
              <a:t>(</a:t>
            </a:r>
            <a:r>
              <a:rPr lang="ja-JP" altLang="en-US" sz="1400" dirty="0" smtClean="0"/>
              <a:t>　　　　　</a:t>
            </a:r>
            <a:r>
              <a:rPr lang="en-US" altLang="ja-JP" sz="1400" dirty="0" smtClean="0"/>
              <a:t>)</a:t>
            </a:r>
            <a:r>
              <a:rPr lang="ja-JP" altLang="en-US" sz="1400" dirty="0" smtClean="0"/>
              <a:t>　</a:t>
            </a:r>
            <a:endParaRPr lang="en-US" altLang="ja-JP" sz="1400" dirty="0" smtClean="0"/>
          </a:p>
          <a:p>
            <a:r>
              <a:rPr lang="ja-JP" altLang="en-US" sz="1400" dirty="0" smtClean="0"/>
              <a:t>⑦受講する講習会　　・基礎講習会のみ　　・基礎講習会・救急員養成講習会どちらも受講</a:t>
            </a:r>
            <a:endParaRPr lang="en-US" altLang="ja-JP" sz="1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9160" y="3601711"/>
            <a:ext cx="1741663" cy="2431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正方形/長方形 13"/>
          <p:cNvSpPr/>
          <p:nvPr/>
        </p:nvSpPr>
        <p:spPr>
          <a:xfrm>
            <a:off x="0" y="4244241"/>
            <a:ext cx="6858000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この他にも、下記講習会を今後開催予定です。</a:t>
            </a:r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詳しくはお問い合わせください。</a:t>
            </a:r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○救急法基礎講習会・救急員養成講習会（別日程）</a:t>
            </a:r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日時：平成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29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12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土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3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9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土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サンフレッシュ山口</a:t>
            </a:r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　平成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30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3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23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金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～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25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110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サンフレッシュ山口</a:t>
            </a:r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内容：一次救命処置（心肺蘇生や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AED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を用いた除細動、気道異物除去）、</a:t>
            </a:r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　急病や出血、骨折などのけがの手当など。</a:t>
            </a:r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○健康生活支援講習支援員養成講習会</a:t>
            </a:r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日時：平成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29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11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25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土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～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26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小野田赤十字病院　</a:t>
            </a:r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内容：高齢者との接し方、介護の仕方、自身が高齢期をすこやかに迎えるための知識や技術など。</a:t>
            </a:r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3870</TotalTime>
  <Words>138</Words>
  <Application>Microsoft Office PowerPoint</Application>
  <PresentationFormat>A4 210 x 297 mm</PresentationFormat>
  <Paragraphs>79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yasumatsu</dc:creator>
  <cp:lastModifiedBy>sibu</cp:lastModifiedBy>
  <cp:revision>417</cp:revision>
  <dcterms:created xsi:type="dcterms:W3CDTF">2015-03-12T00:45:09Z</dcterms:created>
  <dcterms:modified xsi:type="dcterms:W3CDTF">2017-10-24T00:54:29Z</dcterms:modified>
</cp:coreProperties>
</file>