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8" r:id="rId5"/>
    <p:sldMasterId id="2147483732" r:id="rId6"/>
    <p:sldMasterId id="2147483744" r:id="rId7"/>
  </p:sldMasterIdLst>
  <p:notesMasterIdLst>
    <p:notesMasterId r:id="rId25"/>
  </p:notesMasterIdLst>
  <p:handoutMasterIdLst>
    <p:handoutMasterId r:id="rId26"/>
  </p:handoutMasterIdLst>
  <p:sldIdLst>
    <p:sldId id="277" r:id="rId8"/>
    <p:sldId id="256" r:id="rId9"/>
    <p:sldId id="258" r:id="rId10"/>
    <p:sldId id="267" r:id="rId11"/>
    <p:sldId id="265" r:id="rId12"/>
    <p:sldId id="266" r:id="rId13"/>
    <p:sldId id="260" r:id="rId14"/>
    <p:sldId id="271" r:id="rId15"/>
    <p:sldId id="257" r:id="rId16"/>
    <p:sldId id="259" r:id="rId17"/>
    <p:sldId id="262" r:id="rId18"/>
    <p:sldId id="263" r:id="rId19"/>
    <p:sldId id="261" r:id="rId20"/>
    <p:sldId id="276" r:id="rId21"/>
    <p:sldId id="364" r:id="rId22"/>
    <p:sldId id="286" r:id="rId23"/>
    <p:sldId id="365" r:id="rId24"/>
  </p:sldIdLst>
  <p:sldSz cx="9144000" cy="6858000" type="screen4x3"/>
  <p:notesSz cx="7053263" cy="10180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07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00E"/>
    <a:srgbClr val="F85E08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3" autoAdjust="0"/>
    <p:restoredTop sz="56876" autoAdjust="0"/>
  </p:normalViewPr>
  <p:slideViewPr>
    <p:cSldViewPr>
      <p:cViewPr varScale="1">
        <p:scale>
          <a:sx n="45" d="100"/>
          <a:sy n="45" d="100"/>
        </p:scale>
        <p:origin x="82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2"/>
      </p:cViewPr>
      <p:guideLst>
        <p:guide orient="horz" pos="3207"/>
        <p:guide pos="22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09032"/>
          </a:xfrm>
          <a:prstGeom prst="rect">
            <a:avLst/>
          </a:prstGeom>
        </p:spPr>
        <p:txBody>
          <a:bodyPr vert="horz" lIns="98508" tIns="49254" rIns="98508" bIns="4925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509032"/>
          </a:xfrm>
          <a:prstGeom prst="rect">
            <a:avLst/>
          </a:prstGeom>
        </p:spPr>
        <p:txBody>
          <a:bodyPr vert="horz" lIns="98508" tIns="49254" rIns="98508" bIns="49254" rtlCol="0"/>
          <a:lstStyle>
            <a:lvl1pPr algn="r">
              <a:defRPr sz="1300"/>
            </a:lvl1pPr>
          </a:lstStyle>
          <a:p>
            <a:fld id="{00F412EE-30B6-42E8-9B1F-2AB7CD754265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669840"/>
            <a:ext cx="3056414" cy="509032"/>
          </a:xfrm>
          <a:prstGeom prst="rect">
            <a:avLst/>
          </a:prstGeom>
        </p:spPr>
        <p:txBody>
          <a:bodyPr vert="horz" lIns="98508" tIns="49254" rIns="98508" bIns="4925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95217" y="9669840"/>
            <a:ext cx="3056414" cy="509032"/>
          </a:xfrm>
          <a:prstGeom prst="rect">
            <a:avLst/>
          </a:prstGeom>
        </p:spPr>
        <p:txBody>
          <a:bodyPr vert="horz" lIns="98508" tIns="49254" rIns="98508" bIns="49254" rtlCol="0" anchor="b"/>
          <a:lstStyle>
            <a:lvl1pPr algn="r">
              <a:defRPr sz="1300"/>
            </a:lvl1pPr>
          </a:lstStyle>
          <a:p>
            <a:fld id="{BB0D0399-81A3-4030-8AF3-E277787E9F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261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09032"/>
          </a:xfrm>
          <a:prstGeom prst="rect">
            <a:avLst/>
          </a:prstGeom>
        </p:spPr>
        <p:txBody>
          <a:bodyPr vert="horz" lIns="98508" tIns="49254" rIns="98508" bIns="4925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509032"/>
          </a:xfrm>
          <a:prstGeom prst="rect">
            <a:avLst/>
          </a:prstGeom>
        </p:spPr>
        <p:txBody>
          <a:bodyPr vert="horz" lIns="98508" tIns="49254" rIns="98508" bIns="49254" rtlCol="0"/>
          <a:lstStyle>
            <a:lvl1pPr algn="r">
              <a:defRPr sz="1300"/>
            </a:lvl1pPr>
          </a:lstStyle>
          <a:p>
            <a:fld id="{6402F0FB-6DAF-447F-A2B2-88720348CADD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763588"/>
            <a:ext cx="5089525" cy="381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508" tIns="49254" rIns="98508" bIns="4925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5327" y="4835803"/>
            <a:ext cx="5642610" cy="4581287"/>
          </a:xfrm>
          <a:prstGeom prst="rect">
            <a:avLst/>
          </a:prstGeom>
        </p:spPr>
        <p:txBody>
          <a:bodyPr vert="horz" lIns="98508" tIns="49254" rIns="98508" bIns="4925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669840"/>
            <a:ext cx="3056414" cy="509032"/>
          </a:xfrm>
          <a:prstGeom prst="rect">
            <a:avLst/>
          </a:prstGeom>
        </p:spPr>
        <p:txBody>
          <a:bodyPr vert="horz" lIns="98508" tIns="49254" rIns="98508" bIns="4925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95217" y="9669840"/>
            <a:ext cx="3056414" cy="509032"/>
          </a:xfrm>
          <a:prstGeom prst="rect">
            <a:avLst/>
          </a:prstGeom>
        </p:spPr>
        <p:txBody>
          <a:bodyPr vert="horz" lIns="98508" tIns="49254" rIns="98508" bIns="49254" rtlCol="0" anchor="b"/>
          <a:lstStyle>
            <a:lvl1pPr algn="r">
              <a:defRPr sz="1300"/>
            </a:lvl1pPr>
          </a:lstStyle>
          <a:p>
            <a:fld id="{3C83A718-08F6-48B6-9E9D-02961CDB8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25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スライド イメージ プレースホルダー 1">
            <a:extLst>
              <a:ext uri="{FF2B5EF4-FFF2-40B4-BE49-F238E27FC236}">
                <a16:creationId xmlns:a16="http://schemas.microsoft.com/office/drawing/2014/main" id="{B3D2F070-54B4-4798-BFF1-AFE9E5844E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ノート プレースホルダー 2">
            <a:extLst>
              <a:ext uri="{FF2B5EF4-FFF2-40B4-BE49-F238E27FC236}">
                <a16:creationId xmlns:a16="http://schemas.microsoft.com/office/drawing/2014/main" id="{3D5C00D7-4358-4133-8B0C-399D0D7EB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104452" name="スライド番号プレースホルダー 3">
            <a:extLst>
              <a:ext uri="{FF2B5EF4-FFF2-40B4-BE49-F238E27FC236}">
                <a16:creationId xmlns:a16="http://schemas.microsoft.com/office/drawing/2014/main" id="{941B8D18-6A75-4D38-904F-31BC35DEA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7819ACB6-5801-4829-880E-C6B69A5EB6FA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①　スタッフとして、</a:t>
            </a:r>
          </a:p>
          <a:p>
            <a:r>
              <a:rPr kumimoji="1" lang="ja-JP" altLang="en-US" dirty="0"/>
              <a:t>　　　　　トレセンの基本方針をまず理解しておきましょう。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②　</a:t>
            </a:r>
            <a:r>
              <a:rPr kumimoji="1" lang="en-US" altLang="ja-JP" dirty="0"/>
              <a:t>5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基本方針がありますが、</a:t>
            </a:r>
          </a:p>
          <a:p>
            <a:r>
              <a:rPr kumimoji="1" lang="ja-JP" altLang="en-US" dirty="0"/>
              <a:t>③</a:t>
            </a:r>
          </a:p>
          <a:p>
            <a:r>
              <a:rPr kumimoji="1" lang="ja-JP" altLang="en-US" dirty="0"/>
              <a:t>④</a:t>
            </a:r>
          </a:p>
          <a:p>
            <a:r>
              <a:rPr kumimoji="1" lang="ja-JP" altLang="en-US" dirty="0"/>
              <a:t>⑤</a:t>
            </a:r>
          </a:p>
          <a:p>
            <a:r>
              <a:rPr kumimoji="1" lang="ja-JP" altLang="en-US" dirty="0"/>
              <a:t>⑥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⑦　要は、自主・自律の態度を育成するための方針です。</a:t>
            </a:r>
          </a:p>
          <a:p>
            <a:r>
              <a:rPr kumimoji="1" lang="ja-JP" altLang="en-US" dirty="0"/>
              <a:t>⑧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718-08F6-48B6-9E9D-02961CDB84F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301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①　トレセンの生活運営で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②　よく聞かれるのは　５分前行動　です。</a:t>
            </a:r>
          </a:p>
          <a:p>
            <a:r>
              <a:rPr kumimoji="1" lang="ja-JP" altLang="en-US" dirty="0"/>
              <a:t>　　　　　運動会前になると、急に　５分前行動を</a:t>
            </a:r>
          </a:p>
          <a:p>
            <a:r>
              <a:rPr kumimoji="1" lang="ja-JP" altLang="en-US" dirty="0"/>
              <a:t>　　口にする先生を見かけます。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　　５分前行動はこのトレセンから、全国の学校に広まったものですが、</a:t>
            </a:r>
          </a:p>
          <a:p>
            <a:r>
              <a:rPr kumimoji="1" lang="ja-JP" altLang="en-US" dirty="0"/>
              <a:t>　　　　たまに、　５分前に集まらないとダメと勘違いされている方もいます。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　　</a:t>
            </a:r>
            <a:r>
              <a:rPr kumimoji="1" lang="en-US" altLang="ja-JP" dirty="0"/>
              <a:t>5</a:t>
            </a:r>
            <a:r>
              <a:rPr kumimoji="1" lang="ja-JP" altLang="en-US" dirty="0"/>
              <a:t>分前に集まらなければならないとなると、</a:t>
            </a:r>
          </a:p>
          <a:p>
            <a:r>
              <a:rPr kumimoji="1" lang="ja-JP" altLang="en-US" dirty="0"/>
              <a:t>　　　　それは、先生が勝手にプログラムを変更したこと。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③　ノーチャイムも、トレセンの「注意深い生活」から始まりました。</a:t>
            </a:r>
          </a:p>
          <a:p>
            <a:r>
              <a:rPr kumimoji="1" lang="ja-JP" altLang="en-US" dirty="0"/>
              <a:t>　　　　毎日学校で　笛やチャイムで子どもを動かしていれば</a:t>
            </a:r>
          </a:p>
          <a:p>
            <a:r>
              <a:rPr kumimoji="1" lang="ja-JP" altLang="en-US" dirty="0"/>
              <a:t>　　自主性も自律性も育ってはいきません。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④　新たな自分を発見し、</a:t>
            </a:r>
          </a:p>
          <a:p>
            <a:r>
              <a:rPr kumimoji="1" lang="ja-JP" altLang="en-US" dirty="0"/>
              <a:t>⑤　積極的に表現すること</a:t>
            </a:r>
          </a:p>
          <a:p>
            <a:r>
              <a:rPr kumimoji="1" lang="ja-JP" altLang="en-US" dirty="0"/>
              <a:t>⑥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718-08F6-48B6-9E9D-02961CDB84F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660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①　トレセンは大勢で生活する場です。</a:t>
            </a:r>
          </a:p>
          <a:p>
            <a:r>
              <a:rPr kumimoji="1" lang="ja-JP" altLang="en-US" dirty="0"/>
              <a:t>　　　　ともすれば、集団の中で自分自身を見失うことも児童・生徒</a:t>
            </a:r>
          </a:p>
          <a:p>
            <a:r>
              <a:rPr kumimoji="1" lang="ja-JP" altLang="en-US" dirty="0"/>
              <a:t>　　だけでなく、大人でも見かけられる風景です。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　　先見は、自分自身を取り戻し、</a:t>
            </a:r>
          </a:p>
          <a:p>
            <a:r>
              <a:rPr kumimoji="1" lang="ja-JP" altLang="en-US" dirty="0"/>
              <a:t>　　　　　反省とともに　今後に取り組む段取りと余裕を得る時間です。</a:t>
            </a:r>
          </a:p>
          <a:p>
            <a:r>
              <a:rPr kumimoji="1" lang="ja-JP" altLang="en-US" dirty="0"/>
              <a:t>　　</a:t>
            </a:r>
          </a:p>
          <a:p>
            <a:r>
              <a:rPr kumimoji="1" lang="ja-JP" altLang="en-US" dirty="0"/>
              <a:t>　　トレセンは先見が身に付くように、</a:t>
            </a:r>
          </a:p>
          <a:p>
            <a:r>
              <a:rPr kumimoji="1" lang="ja-JP" altLang="en-US" dirty="0"/>
              <a:t>　　　　　　　自分自身を訓練する場といっても　過言ではありません。</a:t>
            </a:r>
          </a:p>
          <a:p>
            <a:r>
              <a:rPr kumimoji="1" lang="ja-JP" altLang="en-US" dirty="0"/>
              <a:t>②</a:t>
            </a:r>
          </a:p>
          <a:p>
            <a:r>
              <a:rPr kumimoji="1" lang="ja-JP" altLang="en-US" dirty="0"/>
              <a:t>③</a:t>
            </a:r>
          </a:p>
          <a:p>
            <a:r>
              <a:rPr kumimoji="1" lang="ja-JP" altLang="en-US" dirty="0"/>
              <a:t>④　こうしたトレセンの生活運営は</a:t>
            </a:r>
          </a:p>
          <a:p>
            <a:r>
              <a:rPr kumimoji="1" lang="ja-JP" altLang="en-US" dirty="0"/>
              <a:t>　　　　人道的な価値観を　身に付けるためのものです。</a:t>
            </a:r>
          </a:p>
          <a:p>
            <a:r>
              <a:rPr kumimoji="1" lang="ja-JP" altLang="en-US" dirty="0"/>
              <a:t>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718-08F6-48B6-9E9D-02961CDB84F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12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①　トレセンの企画・運営を主に行う基幹校は、</a:t>
            </a:r>
          </a:p>
          <a:p>
            <a:r>
              <a:rPr kumimoji="1" lang="ja-JP" altLang="en-US" dirty="0"/>
              <a:t>　　　　　　おおまかに言えば、</a:t>
            </a:r>
          </a:p>
          <a:p>
            <a:r>
              <a:rPr kumimoji="1" lang="ja-JP" altLang="en-US" dirty="0"/>
              <a:t>　　　　以下の手順で仕事を進めていきます。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　　参考にしてください。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718-08F6-48B6-9E9D-02961CDB84F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302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①　トレセンの目的を初めに　確認したいと思います。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②　青少年赤十字を理解する　こと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③　ボランティア精神を身に付ける　こと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④　思いやりの心で、人のためにつくす　こと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⑤　そして、リーダー性とフォロアー性を身に付ける　ことです。</a:t>
            </a:r>
          </a:p>
          <a:p>
            <a:r>
              <a:rPr kumimoji="1" lang="ja-JP" altLang="en-US" dirty="0"/>
              <a:t>　</a:t>
            </a:r>
          </a:p>
          <a:p>
            <a:r>
              <a:rPr kumimoji="1" lang="ja-JP" altLang="en-US" dirty="0"/>
              <a:t>　そうです　　　リーダーシップ・トレーニング・センター　　ですから。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⑥　初めて会う者同士、</a:t>
            </a:r>
          </a:p>
          <a:p>
            <a:r>
              <a:rPr kumimoji="1" lang="ja-JP" altLang="en-US" dirty="0"/>
              <a:t>　　　　　　集団の中で　自分自身の訓練をする場です。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⑦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718-08F6-48B6-9E9D-02961CDB84F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729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スライド イメージ プレースホルダー 1">
            <a:extLst>
              <a:ext uri="{FF2B5EF4-FFF2-40B4-BE49-F238E27FC236}">
                <a16:creationId xmlns:a16="http://schemas.microsoft.com/office/drawing/2014/main" id="{4CDFA540-49ED-42FF-B55E-F9FC49D98D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ノート プレースホルダー 2">
            <a:extLst>
              <a:ext uri="{FF2B5EF4-FFF2-40B4-BE49-F238E27FC236}">
                <a16:creationId xmlns:a16="http://schemas.microsoft.com/office/drawing/2014/main" id="{B3F949D1-D374-4DEA-923B-406C8BD06A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168964" name="スライド番号プレースホルダー 3">
            <a:extLst>
              <a:ext uri="{FF2B5EF4-FFF2-40B4-BE49-F238E27FC236}">
                <a16:creationId xmlns:a16="http://schemas.microsoft.com/office/drawing/2014/main" id="{898316F5-2234-4F76-9044-AED23CEE6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DBC7A17D-4F34-48AE-B674-A663EAAA42F8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15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>
            <a:extLst>
              <a:ext uri="{FF2B5EF4-FFF2-40B4-BE49-F238E27FC236}">
                <a16:creationId xmlns:a16="http://schemas.microsoft.com/office/drawing/2014/main" id="{C49EF454-99D3-439D-9B1B-0040ADE71A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539CD57F-7C7C-4F77-962A-630D97C055FA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E78EED4C-F964-4E1B-B7D6-2569D108A7C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>
            <a:extLst>
              <a:ext uri="{FF2B5EF4-FFF2-40B4-BE49-F238E27FC236}">
                <a16:creationId xmlns:a16="http://schemas.microsoft.com/office/drawing/2014/main" id="{1A786356-B88C-46A6-BA84-41BD530B2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z="1400" b="1">
                <a:latin typeface="Arial" panose="020B0604020202020204" pitchFamily="34" charset="0"/>
              </a:rPr>
              <a:t>最後に　</a:t>
            </a:r>
            <a:r>
              <a:rPr lang="en-US" altLang="ja-JP" sz="1400" b="1">
                <a:latin typeface="Arial" panose="020B0604020202020204" pitchFamily="34" charset="0"/>
              </a:rPr>
              <a:t>『</a:t>
            </a:r>
            <a:r>
              <a:rPr lang="ja-JP" altLang="en-US" sz="1400" b="1">
                <a:latin typeface="Arial" panose="020B0604020202020204" pitchFamily="34" charset="0"/>
              </a:rPr>
              <a:t>青少年赤十字のマーク</a:t>
            </a:r>
            <a:r>
              <a:rPr lang="en-US" altLang="ja-JP" sz="1400" b="1">
                <a:latin typeface="Arial" panose="020B0604020202020204" pitchFamily="34" charset="0"/>
              </a:rPr>
              <a:t>』</a:t>
            </a:r>
            <a:r>
              <a:rPr lang="ja-JP" altLang="en-US" sz="1400" b="1">
                <a:latin typeface="Arial" panose="020B0604020202020204" pitchFamily="34" charset="0"/>
              </a:rPr>
              <a:t>を見てください。</a:t>
            </a:r>
            <a:endParaRPr lang="en-US" altLang="ja-JP" sz="1400" b="1">
              <a:latin typeface="Arial" panose="020B0604020202020204" pitchFamily="34" charset="0"/>
            </a:endParaRPr>
          </a:p>
          <a:p>
            <a:pPr eaLnBrk="1" hangingPunct="1"/>
            <a:endParaRPr lang="en-US" altLang="ja-JP" sz="1400" b="1">
              <a:latin typeface="Arial" panose="020B0604020202020204" pitchFamily="34" charset="0"/>
            </a:endParaRPr>
          </a:p>
          <a:p>
            <a:pPr eaLnBrk="1" hangingPunct="1"/>
            <a:r>
              <a:rPr lang="ja-JP" altLang="en-US" sz="1400" b="1">
                <a:latin typeface="Arial" panose="020B0604020202020204" pitchFamily="34" charset="0"/>
              </a:rPr>
              <a:t>このマークの意味を知っていますか？</a:t>
            </a:r>
          </a:p>
          <a:p>
            <a:pPr eaLnBrk="1" hangingPunct="1"/>
            <a:endParaRPr lang="ja-JP" altLang="en-US" sz="1400" b="1">
              <a:latin typeface="Arial" panose="020B0604020202020204" pitchFamily="34" charset="0"/>
            </a:endParaRPr>
          </a:p>
          <a:p>
            <a:pPr eaLnBrk="1" hangingPunct="1"/>
            <a:r>
              <a:rPr lang="ja-JP" altLang="en-US" sz="1400" b="1">
                <a:latin typeface="Arial" panose="020B0604020202020204" pitchFamily="34" charset="0"/>
              </a:rPr>
              <a:t>①赤十字の周りの　青は　世界に続いている</a:t>
            </a:r>
            <a:r>
              <a:rPr lang="en-US" altLang="ja-JP" sz="1400" b="1">
                <a:latin typeface="Arial" panose="020B0604020202020204" pitchFamily="34" charset="0"/>
              </a:rPr>
              <a:t>『</a:t>
            </a:r>
            <a:r>
              <a:rPr lang="ja-JP" altLang="en-US" sz="1400" b="1">
                <a:latin typeface="Arial" panose="020B0604020202020204" pitchFamily="34" charset="0"/>
              </a:rPr>
              <a:t>空</a:t>
            </a:r>
            <a:r>
              <a:rPr lang="en-US" altLang="ja-JP" sz="1400" b="1">
                <a:latin typeface="Arial" panose="020B0604020202020204" pitchFamily="34" charset="0"/>
              </a:rPr>
              <a:t>』</a:t>
            </a:r>
            <a:r>
              <a:rPr lang="ja-JP" altLang="en-US" sz="1400" b="1">
                <a:latin typeface="Arial" panose="020B0604020202020204" pitchFamily="34" charset="0"/>
              </a:rPr>
              <a:t>をあらわしています。</a:t>
            </a:r>
          </a:p>
          <a:p>
            <a:pPr eaLnBrk="1" hangingPunct="1"/>
            <a:endParaRPr lang="ja-JP" altLang="en-US" sz="1400" b="1">
              <a:latin typeface="Arial" panose="020B0604020202020204" pitchFamily="34" charset="0"/>
            </a:endParaRPr>
          </a:p>
          <a:p>
            <a:pPr eaLnBrk="1" hangingPunct="1"/>
            <a:r>
              <a:rPr lang="ja-JP" altLang="en-US" sz="1400" b="1">
                <a:latin typeface="Arial" panose="020B0604020202020204" pitchFamily="34" charset="0"/>
              </a:rPr>
              <a:t>②上の１３個のサクラの花は、</a:t>
            </a:r>
          </a:p>
          <a:p>
            <a:pPr eaLnBrk="1" hangingPunct="1"/>
            <a:r>
              <a:rPr lang="ja-JP" altLang="en-US" sz="1400" b="1">
                <a:latin typeface="Arial" panose="020B0604020202020204" pitchFamily="34" charset="0"/>
              </a:rPr>
              <a:t>　　　　　健康な子供たちが仲良く手をとりあっている様子です。</a:t>
            </a:r>
          </a:p>
          <a:p>
            <a:pPr eaLnBrk="1" hangingPunct="1"/>
            <a:endParaRPr lang="ja-JP" altLang="en-US" sz="1400" b="1">
              <a:latin typeface="Arial" panose="020B0604020202020204" pitchFamily="34" charset="0"/>
            </a:endParaRPr>
          </a:p>
          <a:p>
            <a:pPr eaLnBrk="1" hangingPunct="1"/>
            <a:r>
              <a:rPr lang="ja-JP" altLang="en-US" sz="1400" b="1">
                <a:latin typeface="Arial" panose="020B0604020202020204" pitchFamily="34" charset="0"/>
              </a:rPr>
              <a:t>③リボンは、その結びつきの強さを示します。</a:t>
            </a:r>
          </a:p>
          <a:p>
            <a:pPr eaLnBrk="1" hangingPunct="1"/>
            <a:r>
              <a:rPr lang="ja-JP" altLang="en-US" sz="1400" b="1">
                <a:latin typeface="Arial" panose="020B0604020202020204" pitchFamily="34" charset="0"/>
              </a:rPr>
              <a:t>④その下の　一個のサクラは、一人一人を大切にする</a:t>
            </a:r>
          </a:p>
          <a:p>
            <a:pPr eaLnBrk="1" hangingPunct="1"/>
            <a:r>
              <a:rPr lang="ja-JP" altLang="en-US" sz="1400" b="1">
                <a:latin typeface="Arial" panose="020B0604020202020204" pitchFamily="34" charset="0"/>
              </a:rPr>
              <a:t>　　　　</a:t>
            </a:r>
            <a:r>
              <a:rPr lang="en-US" altLang="ja-JP" sz="1400" b="1">
                <a:latin typeface="Arial" panose="020B0604020202020204" pitchFamily="34" charset="0"/>
              </a:rPr>
              <a:t>『</a:t>
            </a:r>
            <a:r>
              <a:rPr lang="ja-JP" altLang="en-US" sz="1400" b="1">
                <a:latin typeface="Arial" panose="020B0604020202020204" pitchFamily="34" charset="0"/>
              </a:rPr>
              <a:t>人間の尊（とうと）さ</a:t>
            </a:r>
            <a:r>
              <a:rPr lang="en-US" altLang="ja-JP" sz="1400" b="1">
                <a:latin typeface="Arial" panose="020B0604020202020204" pitchFamily="34" charset="0"/>
              </a:rPr>
              <a:t>』</a:t>
            </a:r>
            <a:r>
              <a:rPr lang="ja-JP" altLang="en-US" sz="1400" b="1">
                <a:latin typeface="Arial" panose="020B0604020202020204" pitchFamily="34" charset="0"/>
              </a:rPr>
              <a:t>　をあらわしています。</a:t>
            </a:r>
          </a:p>
          <a:p>
            <a:pPr eaLnBrk="1" hangingPunct="1"/>
            <a:r>
              <a:rPr lang="ja-JP" altLang="en-US" sz="1400" b="1">
                <a:latin typeface="Arial" panose="020B0604020202020204" pitchFamily="34" charset="0"/>
              </a:rPr>
              <a:t>⑤白地は、今にも大地を離（はな）れて</a:t>
            </a:r>
          </a:p>
          <a:p>
            <a:pPr eaLnBrk="1" hangingPunct="1"/>
            <a:r>
              <a:rPr lang="ja-JP" altLang="en-US" sz="1400" b="1">
                <a:latin typeface="Arial" panose="020B0604020202020204" pitchFamily="34" charset="0"/>
              </a:rPr>
              <a:t>　　　　　　　空に浮かぶ太陽をあらわしています。</a:t>
            </a:r>
          </a:p>
          <a:p>
            <a:pPr eaLnBrk="1" hangingPunct="1"/>
            <a:endParaRPr lang="ja-JP" altLang="en-US" sz="1400" b="1">
              <a:latin typeface="Arial" panose="020B0604020202020204" pitchFamily="34" charset="0"/>
            </a:endParaRPr>
          </a:p>
          <a:p>
            <a:pPr eaLnBrk="1" hangingPunct="1"/>
            <a:r>
              <a:rPr lang="ja-JP" altLang="en-US" sz="1400" b="1">
                <a:latin typeface="Arial" panose="020B0604020202020204" pitchFamily="34" charset="0"/>
              </a:rPr>
              <a:t>⑥この太陽と同じように、私たち青少年赤十字のメンバーも、</a:t>
            </a:r>
          </a:p>
          <a:p>
            <a:pPr eaLnBrk="1" hangingPunct="1"/>
            <a:r>
              <a:rPr lang="ja-JP" altLang="en-US" sz="1400" b="1">
                <a:latin typeface="Arial" panose="020B0604020202020204" pitchFamily="34" charset="0"/>
              </a:rPr>
              <a:t>　世界の平和のために、元気よく立ち上がる　</a:t>
            </a:r>
            <a:r>
              <a:rPr lang="en-US" altLang="ja-JP" sz="1400" b="1">
                <a:latin typeface="Arial" panose="020B0604020202020204" pitchFamily="34" charset="0"/>
              </a:rPr>
              <a:t>『</a:t>
            </a:r>
            <a:r>
              <a:rPr lang="ja-JP" altLang="en-US" sz="1400" b="1">
                <a:latin typeface="Arial" panose="020B0604020202020204" pitchFamily="34" charset="0"/>
              </a:rPr>
              <a:t>勇気と英知</a:t>
            </a:r>
            <a:r>
              <a:rPr lang="en-US" altLang="ja-JP" sz="1400" b="1">
                <a:latin typeface="Arial" panose="020B0604020202020204" pitchFamily="34" charset="0"/>
              </a:rPr>
              <a:t>』</a:t>
            </a:r>
            <a:r>
              <a:rPr lang="ja-JP" altLang="en-US" sz="1400" b="1">
                <a:latin typeface="Arial" panose="020B0604020202020204" pitchFamily="34" charset="0"/>
              </a:rPr>
              <a:t>　をもって</a:t>
            </a:r>
          </a:p>
          <a:p>
            <a:pPr eaLnBrk="1" hangingPunct="1"/>
            <a:r>
              <a:rPr lang="ja-JP" altLang="en-US" sz="1400" b="1">
                <a:latin typeface="Arial" panose="020B0604020202020204" pitchFamily="34" charset="0"/>
              </a:rPr>
              <a:t>　これからの活動を進めていきましょう。</a:t>
            </a:r>
          </a:p>
          <a:p>
            <a:pPr eaLnBrk="1" hangingPunct="1"/>
            <a:r>
              <a:rPr lang="ja-JP" altLang="en-US" sz="1400" b="1">
                <a:latin typeface="Arial" panose="020B0604020202020204" pitchFamily="34" charset="0"/>
              </a:rPr>
              <a:t>⑦</a:t>
            </a:r>
          </a:p>
          <a:p>
            <a:pPr eaLnBrk="1" hangingPunct="1"/>
            <a:endParaRPr lang="ja-JP" altLang="en-US" sz="1400" b="1">
              <a:latin typeface="Arial" panose="020B0604020202020204" pitchFamily="34" charset="0"/>
            </a:endParaRPr>
          </a:p>
          <a:p>
            <a:pPr eaLnBrk="1" hangingPunct="1"/>
            <a:endParaRPr lang="en-US" altLang="ja-JP" sz="14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スライド イメージ プレースホルダー 1">
            <a:extLst>
              <a:ext uri="{FF2B5EF4-FFF2-40B4-BE49-F238E27FC236}">
                <a16:creationId xmlns:a16="http://schemas.microsoft.com/office/drawing/2014/main" id="{35920937-784D-41C2-B0D8-F6782C2A1F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ノート プレースホルダー 2">
            <a:extLst>
              <a:ext uri="{FF2B5EF4-FFF2-40B4-BE49-F238E27FC236}">
                <a16:creationId xmlns:a16="http://schemas.microsoft.com/office/drawing/2014/main" id="{60454F60-7E51-4B80-A435-0C70FD688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>
              <a:latin typeface="Arial" panose="020B0604020202020204" pitchFamily="34" charset="0"/>
            </a:endParaRPr>
          </a:p>
        </p:txBody>
      </p:sp>
      <p:sp>
        <p:nvSpPr>
          <p:cNvPr id="173060" name="スライド番号プレースホルダー 3">
            <a:extLst>
              <a:ext uri="{FF2B5EF4-FFF2-40B4-BE49-F238E27FC236}">
                <a16:creationId xmlns:a16="http://schemas.microsoft.com/office/drawing/2014/main" id="{01B6F65C-BB98-48E0-9C02-5BF884254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275FC10D-D027-4F16-8260-9AEDE5EE61BE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①　今からトレセンについてのプレゼンテーションをさせていただきます。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718-08F6-48B6-9E9D-02961CDB84F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191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①　トレセンの目的を初めに　確認したいと思います。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②　青少年赤十字を理解する　こと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③　ボランティア精神を身に付ける　こと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④　思いやりの心で、人のためにつくす　こと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⑤　そして、リーダー性とフォロアー性を身に付ける　ことです。</a:t>
            </a:r>
          </a:p>
          <a:p>
            <a:r>
              <a:rPr kumimoji="1" lang="ja-JP" altLang="en-US" dirty="0"/>
              <a:t>　</a:t>
            </a:r>
          </a:p>
          <a:p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718-08F6-48B6-9E9D-02961CDB84F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72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①初めて会う者同士、</a:t>
            </a:r>
          </a:p>
          <a:p>
            <a:r>
              <a:rPr kumimoji="1" lang="ja-JP" altLang="en-US" dirty="0"/>
              <a:t>　　　　　　集団の中で　自分自身の訓練をする場です。</a:t>
            </a:r>
          </a:p>
          <a:p>
            <a:r>
              <a:rPr kumimoji="1" lang="ja-JP" altLang="en-US" dirty="0"/>
              <a:t>　</a:t>
            </a:r>
          </a:p>
          <a:p>
            <a:r>
              <a:rPr kumimoji="1" lang="ja-JP" altLang="en-US" dirty="0"/>
              <a:t>②つまり、自分をさらに成長させる（ステップアップ）手立てとして</a:t>
            </a:r>
          </a:p>
          <a:p>
            <a:r>
              <a:rPr kumimoji="1" lang="ja-JP" altLang="en-US" dirty="0"/>
              <a:t>　　　　　　　　トレセンが　あります。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718-08F6-48B6-9E9D-02961CDB84F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78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　トレセンでは、通常、二重指導制をとっています。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①　キャンプ長をトップに、</a:t>
            </a:r>
          </a:p>
          <a:p>
            <a:r>
              <a:rPr kumimoji="1" lang="ja-JP" altLang="en-US" dirty="0"/>
              <a:t>　　　　全体の意思確認をする場が　指導者会議です。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②　主に、スタッフ主任が司会を務めます。</a:t>
            </a:r>
          </a:p>
          <a:p>
            <a:r>
              <a:rPr kumimoji="1" lang="ja-JP" altLang="en-US" dirty="0"/>
              <a:t>③</a:t>
            </a:r>
          </a:p>
          <a:p>
            <a:r>
              <a:rPr kumimoji="1" lang="ja-JP" altLang="en-US" dirty="0"/>
              <a:t>④　一つの指導の場が、ホームルームで、引率指導者が担当します。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⑤　もう一つの指導の場が、</a:t>
            </a:r>
          </a:p>
          <a:p>
            <a:r>
              <a:rPr kumimoji="1" lang="ja-JP" altLang="en-US" dirty="0"/>
              <a:t>　　　　生活運営と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⑥　学習で、</a:t>
            </a:r>
          </a:p>
          <a:p>
            <a:r>
              <a:rPr kumimoji="1" lang="ja-JP" altLang="en-US" dirty="0"/>
              <a:t>⑦　これをスタッフが担当します。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⑧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718-08F6-48B6-9E9D-02961CDB84F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750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①　ホームルームは、学級活動のような時間です。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　参加者が自分の考え、反省・疑問を自由に出し合い、</a:t>
            </a:r>
          </a:p>
          <a:p>
            <a:r>
              <a:rPr kumimoji="1" lang="ja-JP" altLang="en-US" dirty="0"/>
              <a:t>　　　それをまとめていく過程で、自発的な生活態度を促します。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　・この時間を設けるか否かで、受け身的生活で終わるのか、</a:t>
            </a:r>
          </a:p>
          <a:p>
            <a:r>
              <a:rPr kumimoji="1" lang="ja-JP" altLang="en-US" dirty="0"/>
              <a:t>　　　自発的生活を送るかの決めてであり、</a:t>
            </a:r>
          </a:p>
          <a:p>
            <a:r>
              <a:rPr kumimoji="1" lang="ja-JP" altLang="en-US" dirty="0"/>
              <a:t>　　　　　トレセンの狙いが達成できるかどうかにも関係してきます。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②　最初の出会いの場では、</a:t>
            </a:r>
          </a:p>
          <a:p>
            <a:r>
              <a:rPr kumimoji="1" lang="ja-JP" altLang="en-US" dirty="0"/>
              <a:t>③　自己紹介、</a:t>
            </a:r>
          </a:p>
          <a:p>
            <a:r>
              <a:rPr kumimoji="1" lang="ja-JP" altLang="en-US" dirty="0"/>
              <a:t>④　ＨＲ連絡員・記録係の選出</a:t>
            </a:r>
          </a:p>
          <a:p>
            <a:r>
              <a:rPr kumimoji="1" lang="ja-JP" altLang="en-US" dirty="0"/>
              <a:t>⑤　オリエンテーションの確認</a:t>
            </a:r>
          </a:p>
          <a:p>
            <a:r>
              <a:rPr kumimoji="1" lang="ja-JP" altLang="en-US" dirty="0"/>
              <a:t>⑥　そして　Ｖ・Ｓ活動の奨励　をします。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　　このＶ・Ｓ活動について、</a:t>
            </a:r>
          </a:p>
          <a:p>
            <a:r>
              <a:rPr kumimoji="1" lang="ja-JP" altLang="en-US" dirty="0"/>
              <a:t>　　　　　取りまとめていくのがスタッフの仕事</a:t>
            </a:r>
          </a:p>
          <a:p>
            <a:r>
              <a:rPr kumimoji="1" lang="ja-JP" altLang="en-US" dirty="0"/>
              <a:t>　　　つまり　生活運営担当の仕事　となります。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⑦　二回目以降は、一日の反省をしたり、</a:t>
            </a:r>
          </a:p>
          <a:p>
            <a:r>
              <a:rPr kumimoji="1" lang="ja-JP" altLang="en-US" dirty="0"/>
              <a:t>　　　　　ＨＲ連絡会議への要望を聞いたりします。</a:t>
            </a:r>
          </a:p>
          <a:p>
            <a:r>
              <a:rPr kumimoji="1" lang="ja-JP" altLang="en-US" dirty="0"/>
              <a:t>⑧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718-08F6-48B6-9E9D-02961CDB84F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694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①　スタッフの役割ですが、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②　スタッフは「教える人」で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③　参加者は「教わる人」という関係ではありません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④　共にトレセンを作り上げていく</a:t>
            </a:r>
          </a:p>
          <a:p>
            <a:r>
              <a:rPr kumimoji="1" lang="ja-JP" altLang="en-US" dirty="0"/>
              <a:t>　　　　　パートナー　です。</a:t>
            </a:r>
          </a:p>
          <a:p>
            <a:r>
              <a:rPr kumimoji="1" lang="ja-JP" altLang="en-US" dirty="0"/>
              <a:t>⑤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718-08F6-48B6-9E9D-02961CDB84F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726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①　トレセンを開催する側では、</a:t>
            </a:r>
          </a:p>
          <a:p>
            <a:r>
              <a:rPr kumimoji="1" lang="ja-JP" altLang="en-US" dirty="0"/>
              <a:t>　　　　　Ｖ・Ｓとして考えられる仕事の内容を分析し、</a:t>
            </a:r>
          </a:p>
          <a:p>
            <a:r>
              <a:rPr kumimoji="1" lang="ja-JP" altLang="en-US" dirty="0"/>
              <a:t>　　その相談にあたるスタッフを決めておきます。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②　ＨＲ担当者から、</a:t>
            </a:r>
          </a:p>
          <a:p>
            <a:r>
              <a:rPr kumimoji="1" lang="ja-JP" altLang="en-US" dirty="0"/>
              <a:t>　　　　　〇〇先生の所に相談に行くように言われた</a:t>
            </a:r>
          </a:p>
          <a:p>
            <a:r>
              <a:rPr kumimoji="1" lang="ja-JP" altLang="en-US" dirty="0"/>
              <a:t>　　　児童・生徒が集まり、</a:t>
            </a:r>
          </a:p>
          <a:p>
            <a:r>
              <a:rPr kumimoji="1" lang="ja-JP" altLang="en-US" dirty="0"/>
              <a:t>　　</a:t>
            </a:r>
          </a:p>
          <a:p>
            <a:r>
              <a:rPr kumimoji="1" lang="ja-JP" altLang="en-US" dirty="0"/>
              <a:t>　　同じ考えを持っている人がいたら自主的にグループを作り、</a:t>
            </a:r>
          </a:p>
          <a:p>
            <a:r>
              <a:rPr kumimoji="1" lang="ja-JP" altLang="en-US" dirty="0"/>
              <a:t>　　　　一緒に行動します。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　　スタッフは、その児童・生徒と一緒に考え、</a:t>
            </a:r>
          </a:p>
          <a:p>
            <a:r>
              <a:rPr kumimoji="1" lang="ja-JP" altLang="en-US" dirty="0"/>
              <a:t>　　　　　　　　　　　　　　自主性を促すようにします。</a:t>
            </a:r>
          </a:p>
          <a:p>
            <a:r>
              <a:rPr kumimoji="1" lang="ja-JP" altLang="en-US" dirty="0"/>
              <a:t>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718-08F6-48B6-9E9D-02961CDB84F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145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運営スタッフは、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①　常に</a:t>
            </a:r>
            <a:r>
              <a:rPr kumimoji="1" lang="en-US" altLang="ja-JP" dirty="0"/>
              <a:t>『</a:t>
            </a:r>
            <a:r>
              <a:rPr kumimoji="1" lang="ja-JP" altLang="en-US" dirty="0"/>
              <a:t>待ち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の姿勢を持つことが大切です。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②　手をかけるより、目をかけましょう。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③　自分で動けるように教え、</a:t>
            </a:r>
          </a:p>
          <a:p>
            <a:r>
              <a:rPr kumimoji="1" lang="ja-JP" altLang="en-US" dirty="0"/>
              <a:t>　　　　　　あとは</a:t>
            </a:r>
            <a:r>
              <a:rPr kumimoji="1" lang="en-US" altLang="ja-JP" dirty="0"/>
              <a:t>『</a:t>
            </a:r>
            <a:r>
              <a:rPr kumimoji="1" lang="ja-JP" altLang="en-US" dirty="0"/>
              <a:t>待つ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のです。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④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718-08F6-48B6-9E9D-02961CDB84F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26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円/楕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円/楕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D129B-D9C1-4D32-A065-C8FFB7618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C5F3614-B21D-4F33-9751-C45CD1F6D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07E101-107D-44CD-B3ED-89803386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96349F-29D2-49D8-8E7C-B753D40E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6F6600-99B3-49DF-8E9E-34489F1E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066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DD9D9E-E395-4AB4-92DE-C742FAC4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877721-6AB2-4269-A17B-7DB74C8B6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D1A74E-4E42-41EE-ADFD-FDC55AA6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B56DA-7C65-4F9C-A522-01BC2CC6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AAF648-041B-4BEE-8C9D-2B268A62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403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25152-09B4-4961-BBEA-E80C2E7E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C92902-5B27-4838-913A-5CDE1EED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0AA39D-7AD8-4708-B291-72D8F72C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8A4F1A-A7BB-4096-B7CC-D43857EF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69C5BA-246D-48F6-BC51-4EE95BFC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911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8A71E8-28CC-4AFD-B5FD-BCDE36F80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AA29BB-3BDA-4D8B-9DBE-49CDA2552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47622F0-645F-44EA-BF82-43055F399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F669CE7-8827-4E50-A354-D8FC45B64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2D8360-F839-4DA8-9821-3B25AF1E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D3381E-B76D-4E10-AECA-D57B71587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108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3F5207-C312-4A93-A808-EBEFBD07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6091C7-3BC1-40E9-8C7D-35913FD54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D82C621-CC95-4923-B39E-CCEECA515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C46D7CA-6620-40A2-9ABF-9A1869D30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6C23AA3-4668-4C2D-93C6-EAB585884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61298D0-40C3-4053-AC96-AE4B91398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F473EFE-FCB8-4584-B670-40BAA529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BCAE106-AE82-4BC7-8CE3-59282E68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072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43BFA1-1B50-4F68-9A77-A7A81A860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FB34A9D-6D52-44D4-A806-1778E944B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A3DC814-1A37-4A25-9F2B-154016B1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75BB78-1DCD-4DAC-9077-7B8447B1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900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F06C4CA-62B2-45B1-8E5E-B9FDBF9F8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45D67D3-C307-4D6A-8490-EC6E45E6E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E3DFF5-4550-4E7A-B5A6-32605AB14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55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正方形/長方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円/楕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円/楕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32074F-6B3F-4BA4-B65B-16615293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316ED0-7AD2-4045-BAFC-61A806B5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F7DBA1D-DF92-4B63-BA5C-08B652939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A4C383-5AB6-4F6E-8057-02150584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379C5B-9B56-4635-A362-ADC99A08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AEF7CDE-9D88-4003-8735-CF036CAD1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673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5081F3-D4DF-40B8-A667-C6007B9C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3BCD9FD-608C-4784-A9DE-77CB538A8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E323A0-CE2A-438B-B75E-7587FC5A1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34DE88-BB5A-4168-83FF-155E0BAFC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9D14B0-998A-43A7-9B50-C07A37DF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884AEC-6F23-4611-9F32-76FDE60D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673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15D8C6-50CD-4B96-BA83-1AF6A3FA8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A1B085-A100-4F7A-84ED-368B1D535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A4B7FE-FE01-4094-BFAC-5E0A344E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A375F7-57DF-48E8-B51F-9C6FC187E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B617C3-90E2-446D-90EF-697639BC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827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3418B0F-1D66-422C-98E9-401CDEDF3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21B69A2-ED5A-48C8-9F3E-FF485D308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C45385-36C2-43C1-95B9-E1CE37CF3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B6D44-53B1-49EE-8911-67B860103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83E225-E372-48A1-851D-7EA8A516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347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482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087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2862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119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001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20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6778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3666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623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79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447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3648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6532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0169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7807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99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正方形/長方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コンテンツ プレースホルダー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6" name="コンテンツ プレースホルダー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5" name="円/楕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円/楕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57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正方形/長方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コンテンツ プレースホルダー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0" name="円/楕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円/楕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コネクタ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円/楕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22" name="正方形/長方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円/楕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1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1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554B695-D1BA-400D-A860-B8E9387A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7D9D802-6259-453F-910D-059CD9153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D8A775-7D3B-434B-8D3F-A6566D7F1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CE3D6E-B6B1-4878-88FF-1E8074071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C9DF83-E24A-41BB-BB3C-0F294C77C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18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31F9166-8538-4E0A-8EFA-F1D4543D0912}" type="datetimeFigureOut">
              <a:rPr kumimoji="1" lang="ja-JP" altLang="en-US" smtClean="0"/>
              <a:t>2020/2/27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87E5146-C611-4985-AC6B-DC88F73E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221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kumimoji="1"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コンテンツ プレースホルダー 3">
            <a:extLst>
              <a:ext uri="{FF2B5EF4-FFF2-40B4-BE49-F238E27FC236}">
                <a16:creationId xmlns:a16="http://schemas.microsoft.com/office/drawing/2014/main" id="{DD19D4B2-593F-427E-B1C6-F3204E9F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351088"/>
            <a:ext cx="9378950" cy="661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28">
            <a:extLst>
              <a:ext uri="{FF2B5EF4-FFF2-40B4-BE49-F238E27FC236}">
                <a16:creationId xmlns:a16="http://schemas.microsoft.com/office/drawing/2014/main" id="{581E1321-4747-4B59-85D5-D1FC83D4F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2101850"/>
            <a:ext cx="42481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626968" cy="922114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5400" b="1" dirty="0">
                <a:solidFill>
                  <a:srgbClr val="F2800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トレセンの基本方針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83568" y="1520788"/>
            <a:ext cx="9937104" cy="3348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　「気づき、考え、実行する」で動く</a:t>
            </a:r>
            <a:endParaRPr kumimoji="1" lang="en-US" altLang="ja-JP" sz="36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　異なった生活体験者との共同生活</a:t>
            </a:r>
          </a:p>
          <a:p>
            <a:pPr marL="0" indent="0">
              <a:buNone/>
            </a:pPr>
            <a:r>
              <a:rPr kumimoji="1" lang="ja-JP" altLang="en-US" sz="36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　尊重し合い、共通意識を持つ</a:t>
            </a:r>
          </a:p>
          <a:p>
            <a:pPr marL="0" indent="0">
              <a:buNone/>
            </a:pPr>
            <a:r>
              <a:rPr kumimoji="1" lang="ja-JP" altLang="en-US" sz="36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　運営は自主的なボランティア</a:t>
            </a:r>
          </a:p>
          <a:p>
            <a:pPr marL="0" indent="0">
              <a:buNone/>
            </a:pPr>
            <a:r>
              <a:rPr kumimoji="1" lang="ja-JP" altLang="en-US" sz="36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　新しい生活の設計を試みる</a:t>
            </a: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39552" y="4869160"/>
            <a:ext cx="8208912" cy="12961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集団生活の体験をとおして</a:t>
            </a:r>
          </a:p>
          <a:p>
            <a:pPr algn="ctr"/>
            <a:r>
              <a:rPr lang="ja-JP" altLang="en-US" sz="36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自ら進んで行動する態度を育てる機会</a:t>
            </a:r>
          </a:p>
        </p:txBody>
      </p:sp>
    </p:spTree>
    <p:extLst>
      <p:ext uri="{BB962C8B-B14F-4D97-AF65-F5344CB8AC3E}">
        <p14:creationId xmlns:p14="http://schemas.microsoft.com/office/powerpoint/2010/main" val="15608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083501" y="260648"/>
            <a:ext cx="6851104" cy="92211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5400" b="1" dirty="0">
                <a:solidFill>
                  <a:srgbClr val="F28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トレセンの生活運営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1520" y="1600200"/>
            <a:ext cx="9649072" cy="964704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1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ja-JP" altLang="en-US" sz="5100" b="1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１　指示のない生活　→　掲示板</a:t>
            </a:r>
          </a:p>
          <a:p>
            <a:pPr marL="0" indent="0">
              <a:buFont typeface="Wingdings"/>
              <a:buNone/>
            </a:pPr>
            <a:r>
              <a:rPr lang="ja-JP" altLang="en-US" sz="51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自主的な生活　連絡は掲示板で ５分前行動</a:t>
            </a:r>
          </a:p>
          <a:p>
            <a:pPr marL="0" indent="0">
              <a:buFont typeface="Wingdings"/>
              <a:buNone/>
            </a:pPr>
            <a:endParaRPr lang="ja-JP" altLang="en-US" b="1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51520" y="2738937"/>
            <a:ext cx="10009112" cy="12661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1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ja-JP" altLang="en-US" sz="3200" b="1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２　注意深い生活　→　ノーチャイム</a:t>
            </a:r>
          </a:p>
          <a:p>
            <a:pPr marL="0" indent="0">
              <a:buFont typeface="Wingdings"/>
              <a:buNone/>
            </a:pPr>
            <a:r>
              <a:rPr lang="ja-JP" altLang="en-US" sz="32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時計や掲示板　身の回りの観察  気づく</a:t>
            </a:r>
          </a:p>
          <a:p>
            <a:pPr marL="0" indent="0">
              <a:buFont typeface="Wingdings"/>
              <a:buNone/>
            </a:pPr>
            <a:endParaRPr lang="ja-JP" altLang="en-US" sz="2600" b="1" dirty="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81964" y="4005064"/>
            <a:ext cx="10009112" cy="1627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1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b="1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３　自分にチャレンジする生活　→　自己管理</a:t>
            </a:r>
            <a:endParaRPr lang="en-US" altLang="ja-JP" sz="3200" b="1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3200" b="1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32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考え、行動する　新しい自分の発見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51520" y="5087786"/>
            <a:ext cx="11377264" cy="143755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1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ja-JP" altLang="en-US" sz="3200" b="1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４　考えを表現する生活　→　ホームルーム</a:t>
            </a:r>
          </a:p>
          <a:p>
            <a:pPr marL="0" indent="0">
              <a:buFont typeface="Wingdings"/>
              <a:buNone/>
            </a:pPr>
            <a:r>
              <a:rPr lang="ja-JP" altLang="en-US" sz="32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言葉や行動で積極的に表現する</a:t>
            </a:r>
          </a:p>
        </p:txBody>
      </p:sp>
    </p:spTree>
    <p:extLst>
      <p:ext uri="{BB962C8B-B14F-4D97-AF65-F5344CB8AC3E}">
        <p14:creationId xmlns:p14="http://schemas.microsoft.com/office/powerpoint/2010/main" val="87655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383506" y="1702799"/>
            <a:ext cx="8941022" cy="13681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1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６　他のために自分を生かす生活　→　実行　</a:t>
            </a:r>
            <a:r>
              <a:rPr lang="ja-JP" altLang="en-US" sz="3600" b="1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ｖｓ</a:t>
            </a:r>
          </a:p>
          <a:p>
            <a:pPr marL="0" indent="0">
              <a:buFont typeface="Wingdings"/>
              <a:buNone/>
            </a:pPr>
            <a:r>
              <a:rPr lang="ja-JP" altLang="en-US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　　進んで役割を担う</a:t>
            </a:r>
          </a:p>
          <a:p>
            <a:pPr marL="0" indent="0">
              <a:buFont typeface="Wingdings"/>
              <a:buNone/>
            </a:pPr>
            <a:r>
              <a:rPr lang="ja-JP" altLang="en-US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　　能力を生かし、他の参加者のために行動する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09523" y="188640"/>
            <a:ext cx="9141016" cy="11521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1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５　自分の考えを持つ生活　　→　先見</a:t>
            </a:r>
          </a:p>
          <a:p>
            <a:pPr marL="0" indent="0">
              <a:buNone/>
            </a:pPr>
            <a:r>
              <a:rPr lang="ja-JP" altLang="en-US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　　短時間でも一人になって考える時間を大切にする</a:t>
            </a:r>
            <a:r>
              <a:rPr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</a:p>
        </p:txBody>
      </p:sp>
      <p:sp>
        <p:nvSpPr>
          <p:cNvPr id="6" name="下矢印 5"/>
          <p:cNvSpPr/>
          <p:nvPr/>
        </p:nvSpPr>
        <p:spPr>
          <a:xfrm>
            <a:off x="4133937" y="3197722"/>
            <a:ext cx="1440160" cy="9361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409523" y="4249966"/>
            <a:ext cx="8410949" cy="191533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リーダーシップとは？</a:t>
            </a:r>
            <a:endParaRPr kumimoji="1" lang="en-US" altLang="ja-JP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気づき、考えさせる</a:t>
            </a:r>
          </a:p>
        </p:txBody>
      </p:sp>
    </p:spTree>
    <p:extLst>
      <p:ext uri="{BB962C8B-B14F-4D97-AF65-F5344CB8AC3E}">
        <p14:creationId xmlns:p14="http://schemas.microsoft.com/office/powerpoint/2010/main" val="270128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626968" cy="92211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5400" b="1" dirty="0">
                <a:solidFill>
                  <a:srgbClr val="F28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基幹校の手順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827584" y="1412776"/>
            <a:ext cx="9587408" cy="58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①　施設と実施日を決める</a:t>
            </a:r>
          </a:p>
          <a:p>
            <a:pPr marL="0" indent="0">
              <a:buNone/>
            </a:pPr>
            <a:r>
              <a:rPr kumimoji="1" lang="ja-JP" altLang="en-US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②　県支部に伝える</a:t>
            </a:r>
          </a:p>
          <a:p>
            <a:pPr marL="0" indent="0">
              <a:buNone/>
            </a:pPr>
            <a:r>
              <a:rPr kumimoji="1" lang="ja-JP" altLang="en-US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③　実施要綱、参加申込書の送付と集約</a:t>
            </a:r>
          </a:p>
          <a:p>
            <a:pPr marL="0" indent="0">
              <a:buNone/>
            </a:pPr>
            <a:r>
              <a:rPr kumimoji="1" lang="ja-JP" altLang="en-US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④　スタッフ会議</a:t>
            </a:r>
          </a:p>
          <a:p>
            <a:pPr marL="0" indent="0">
              <a:buNone/>
            </a:pPr>
            <a:r>
              <a:rPr lang="ja-JP" altLang="en-US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・プログラムの検討</a:t>
            </a:r>
          </a:p>
          <a:p>
            <a:pPr marL="0" indent="0">
              <a:buNone/>
            </a:pPr>
            <a:r>
              <a:rPr kumimoji="1" lang="ja-JP" altLang="en-US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・役割分担（スタッフ主任、ＶＳ、ＦＷ、</a:t>
            </a:r>
            <a:endParaRPr kumimoji="1" lang="en-US" altLang="ja-JP" b="1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　　　　　　　</a:t>
            </a:r>
            <a:r>
              <a:rPr kumimoji="1" lang="ja-JP" altLang="en-US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講義、会計　他）</a:t>
            </a:r>
          </a:p>
          <a:p>
            <a:pPr marL="0" indent="0">
              <a:buNone/>
            </a:pPr>
            <a:r>
              <a:rPr lang="ja-JP" altLang="en-US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・物品準備、交通機関の案内</a:t>
            </a:r>
            <a:endParaRPr kumimoji="1" lang="ja-JP" altLang="en-US" b="1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⑤　トレセンの実施</a:t>
            </a:r>
          </a:p>
          <a:p>
            <a:pPr marL="0" indent="0">
              <a:buNone/>
            </a:pPr>
            <a:r>
              <a:rPr lang="ja-JP" altLang="en-US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⑥　終了後、礼状や写真・感想文の送付</a:t>
            </a:r>
            <a:endParaRPr kumimoji="1" lang="ja-JP" altLang="en-US" b="1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kumimoji="1" lang="ja-JP" altLang="en-US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059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52536" y="188640"/>
            <a:ext cx="9865096" cy="922114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目的にかなっているか検討しよう！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11560" y="1808820"/>
            <a:ext cx="8280920" cy="3240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１　青少年赤十字を理解する</a:t>
            </a:r>
          </a:p>
          <a:p>
            <a:pPr marL="0" indent="0">
              <a:buNone/>
            </a:pPr>
            <a:r>
              <a:rPr kumimoji="1" lang="ja-JP" altLang="en-US" sz="36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２　</a:t>
            </a:r>
            <a:r>
              <a:rPr kumimoji="1" lang="en-US" altLang="ja-JP" sz="36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VS</a:t>
            </a:r>
            <a:r>
              <a:rPr kumimoji="1" lang="ja-JP" altLang="en-US" sz="36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の精神を身に付ける</a:t>
            </a:r>
          </a:p>
          <a:p>
            <a:pPr marL="0" indent="0">
              <a:buNone/>
            </a:pPr>
            <a:r>
              <a:rPr kumimoji="1" lang="ja-JP" altLang="en-US" sz="36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３　思いやりの心で、人のためにつくす</a:t>
            </a:r>
          </a:p>
          <a:p>
            <a:pPr marL="0" indent="0">
              <a:buNone/>
            </a:pPr>
            <a:r>
              <a:rPr kumimoji="1" lang="ja-JP" altLang="en-US" sz="36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４　リーダー性とフォロアー性を身に付ける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51520" y="4725144"/>
            <a:ext cx="8640960" cy="1296144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各項目の手立ては万全か？</a:t>
            </a:r>
            <a:endParaRPr lang="en-US" altLang="ja-JP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ひとのために　から　ひととともに</a:t>
            </a:r>
          </a:p>
        </p:txBody>
      </p:sp>
    </p:spTree>
    <p:extLst>
      <p:ext uri="{BB962C8B-B14F-4D97-AF65-F5344CB8AC3E}">
        <p14:creationId xmlns:p14="http://schemas.microsoft.com/office/powerpoint/2010/main" val="314621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0F38F2-05E5-4E0E-9B6E-FBF2ED29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913"/>
            <a:ext cx="90360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sz="6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気づき　考え　実行する</a:t>
            </a:r>
          </a:p>
        </p:txBody>
      </p:sp>
      <p:pic>
        <p:nvPicPr>
          <p:cNvPr id="167938" name="コンテンツ プレースホルダー 3">
            <a:extLst>
              <a:ext uri="{FF2B5EF4-FFF2-40B4-BE49-F238E27FC236}">
                <a16:creationId xmlns:a16="http://schemas.microsoft.com/office/drawing/2014/main" id="{4D15B183-4DF6-4CDF-865B-67CC4B4E5D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3252788" cy="4032250"/>
          </a:xfrm>
        </p:spPr>
      </p:pic>
      <p:pic>
        <p:nvPicPr>
          <p:cNvPr id="167940" name="図 3">
            <a:extLst>
              <a:ext uri="{FF2B5EF4-FFF2-40B4-BE49-F238E27FC236}">
                <a16:creationId xmlns:a16="http://schemas.microsoft.com/office/drawing/2014/main" id="{32F3F4BD-84E1-40F1-B5F3-67F2B3C8C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1989138"/>
            <a:ext cx="41767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99" name="Oval 27">
            <a:extLst>
              <a:ext uri="{FF2B5EF4-FFF2-40B4-BE49-F238E27FC236}">
                <a16:creationId xmlns:a16="http://schemas.microsoft.com/office/drawing/2014/main" id="{142879C1-CEA5-4533-B845-A6591088F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341438"/>
            <a:ext cx="4462463" cy="41227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22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20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Garamond" panose="02020404030301010803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31078" name="AutoShape 6">
            <a:extLst>
              <a:ext uri="{FF2B5EF4-FFF2-40B4-BE49-F238E27FC236}">
                <a16:creationId xmlns:a16="http://schemas.microsoft.com/office/drawing/2014/main" id="{76F658E9-5FD9-453C-B79E-58C2C589D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33375"/>
            <a:ext cx="6697663" cy="62642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439" y="10800"/>
                </a:moveTo>
                <a:cubicBezTo>
                  <a:pt x="4439" y="14313"/>
                  <a:pt x="7287" y="17161"/>
                  <a:pt x="10800" y="17161"/>
                </a:cubicBezTo>
                <a:cubicBezTo>
                  <a:pt x="14313" y="17161"/>
                  <a:pt x="17161" y="14313"/>
                  <a:pt x="17161" y="10800"/>
                </a:cubicBezTo>
                <a:cubicBezTo>
                  <a:pt x="17161" y="7287"/>
                  <a:pt x="14313" y="4439"/>
                  <a:pt x="10800" y="4439"/>
                </a:cubicBezTo>
                <a:cubicBezTo>
                  <a:pt x="7287" y="4439"/>
                  <a:pt x="4439" y="7287"/>
                  <a:pt x="4439" y="10800"/>
                </a:cubicBezTo>
                <a:close/>
              </a:path>
            </a:pathLst>
          </a:custGeom>
          <a:solidFill>
            <a:srgbClr val="0000D6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grpSp>
        <p:nvGrpSpPr>
          <p:cNvPr id="131079" name="Group 7">
            <a:extLst>
              <a:ext uri="{FF2B5EF4-FFF2-40B4-BE49-F238E27FC236}">
                <a16:creationId xmlns:a16="http://schemas.microsoft.com/office/drawing/2014/main" id="{5563260A-642A-4B0E-B346-28C09B5DE540}"/>
              </a:ext>
            </a:extLst>
          </p:cNvPr>
          <p:cNvGrpSpPr>
            <a:grpSpLocks/>
          </p:cNvGrpSpPr>
          <p:nvPr/>
        </p:nvGrpSpPr>
        <p:grpSpPr bwMode="auto">
          <a:xfrm>
            <a:off x="1536700" y="579438"/>
            <a:ext cx="6048375" cy="4103687"/>
            <a:chOff x="6075" y="4095"/>
            <a:chExt cx="4334" cy="2983"/>
          </a:xfrm>
        </p:grpSpPr>
        <p:pic>
          <p:nvPicPr>
            <p:cNvPr id="169997" name="Picture 8">
              <a:extLst>
                <a:ext uri="{FF2B5EF4-FFF2-40B4-BE49-F238E27FC236}">
                  <a16:creationId xmlns:a16="http://schemas.microsoft.com/office/drawing/2014/main" id="{2108E4B8-BBA9-4F4B-8998-36B994F1E2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5" y="6553"/>
              <a:ext cx="53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998" name="Picture 9">
              <a:extLst>
                <a:ext uri="{FF2B5EF4-FFF2-40B4-BE49-F238E27FC236}">
                  <a16:creationId xmlns:a16="http://schemas.microsoft.com/office/drawing/2014/main" id="{61530D10-62E4-4B43-BA90-A8437A2EB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1" y="6554"/>
              <a:ext cx="538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999" name="Picture 10">
              <a:extLst>
                <a:ext uri="{FF2B5EF4-FFF2-40B4-BE49-F238E27FC236}">
                  <a16:creationId xmlns:a16="http://schemas.microsoft.com/office/drawing/2014/main" id="{14FB3D60-7CA8-4113-8900-F05C2317D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" y="4954"/>
              <a:ext cx="53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000" name="Picture 11">
              <a:extLst>
                <a:ext uri="{FF2B5EF4-FFF2-40B4-BE49-F238E27FC236}">
                  <a16:creationId xmlns:a16="http://schemas.microsoft.com/office/drawing/2014/main" id="{B842C641-1E2D-4264-BBE8-2EC18429E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" y="4909"/>
              <a:ext cx="53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001" name="Picture 12">
              <a:extLst>
                <a:ext uri="{FF2B5EF4-FFF2-40B4-BE49-F238E27FC236}">
                  <a16:creationId xmlns:a16="http://schemas.microsoft.com/office/drawing/2014/main" id="{53EDB7EF-67EA-4B34-9259-E56340EE1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9" y="4472"/>
              <a:ext cx="53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002" name="Picture 13">
              <a:extLst>
                <a:ext uri="{FF2B5EF4-FFF2-40B4-BE49-F238E27FC236}">
                  <a16:creationId xmlns:a16="http://schemas.microsoft.com/office/drawing/2014/main" id="{690C0534-8949-4F72-875B-EC5A8B8E7F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2" y="4472"/>
              <a:ext cx="53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003" name="Picture 14">
              <a:extLst>
                <a:ext uri="{FF2B5EF4-FFF2-40B4-BE49-F238E27FC236}">
                  <a16:creationId xmlns:a16="http://schemas.microsoft.com/office/drawing/2014/main" id="{6E8EE476-F272-4A42-809C-94F6CA11A4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" y="4230"/>
              <a:ext cx="53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004" name="Picture 15">
              <a:extLst>
                <a:ext uri="{FF2B5EF4-FFF2-40B4-BE49-F238E27FC236}">
                  <a16:creationId xmlns:a16="http://schemas.microsoft.com/office/drawing/2014/main" id="{A6D1C63E-88C9-4CBD-A0A8-89B2FE034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5" y="4231"/>
              <a:ext cx="53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005" name="Picture 16">
              <a:extLst>
                <a:ext uri="{FF2B5EF4-FFF2-40B4-BE49-F238E27FC236}">
                  <a16:creationId xmlns:a16="http://schemas.microsoft.com/office/drawing/2014/main" id="{33FA49D1-A2EC-476E-AB70-577CAF0F7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8" y="4095"/>
              <a:ext cx="53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006" name="Picture 17">
              <a:extLst>
                <a:ext uri="{FF2B5EF4-FFF2-40B4-BE49-F238E27FC236}">
                  <a16:creationId xmlns:a16="http://schemas.microsoft.com/office/drawing/2014/main" id="{E7BDCEE5-D66B-4209-B413-CBD4250B5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" y="6010"/>
              <a:ext cx="53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007" name="Picture 18">
              <a:extLst>
                <a:ext uri="{FF2B5EF4-FFF2-40B4-BE49-F238E27FC236}">
                  <a16:creationId xmlns:a16="http://schemas.microsoft.com/office/drawing/2014/main" id="{F713BDAC-19C3-4B70-8EC9-0029A5E987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1" y="5468"/>
              <a:ext cx="53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008" name="Picture 19">
              <a:extLst>
                <a:ext uri="{FF2B5EF4-FFF2-40B4-BE49-F238E27FC236}">
                  <a16:creationId xmlns:a16="http://schemas.microsoft.com/office/drawing/2014/main" id="{492BFD07-30DD-4EE5-B314-BD54A963A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" y="5452"/>
              <a:ext cx="53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009" name="Picture 20">
              <a:extLst>
                <a:ext uri="{FF2B5EF4-FFF2-40B4-BE49-F238E27FC236}">
                  <a16:creationId xmlns:a16="http://schemas.microsoft.com/office/drawing/2014/main" id="{0D6567C6-769F-4557-B5AC-4D4299BCD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1" y="6011"/>
              <a:ext cx="53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1093" name="Group 21">
            <a:extLst>
              <a:ext uri="{FF2B5EF4-FFF2-40B4-BE49-F238E27FC236}">
                <a16:creationId xmlns:a16="http://schemas.microsoft.com/office/drawing/2014/main" id="{A631B2C7-CA95-4311-913A-6FDFF63DE67B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322763"/>
            <a:ext cx="4103688" cy="1439862"/>
            <a:chOff x="2309" y="10367"/>
            <a:chExt cx="3228" cy="950"/>
          </a:xfrm>
        </p:grpSpPr>
        <p:sp>
          <p:nvSpPr>
            <p:cNvPr id="169995" name="AutoShape 22">
              <a:extLst>
                <a:ext uri="{FF2B5EF4-FFF2-40B4-BE49-F238E27FC236}">
                  <a16:creationId xmlns:a16="http://schemas.microsoft.com/office/drawing/2014/main" id="{FC88EB8B-22A1-43F5-A80A-B1826DC77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9" y="10367"/>
              <a:ext cx="3228" cy="950"/>
            </a:xfrm>
            <a:prstGeom prst="ellipseRibbon2">
              <a:avLst>
                <a:gd name="adj1" fmla="val 32736"/>
                <a:gd name="adj2" fmla="val 75000"/>
                <a:gd name="adj3" fmla="val 15741"/>
              </a:avLst>
            </a:prstGeom>
            <a:solidFill>
              <a:srgbClr val="FFFFFF"/>
            </a:solidFill>
            <a:ln w="9525">
              <a:solidFill>
                <a:srgbClr val="3333CC"/>
              </a:solidFill>
              <a:round/>
              <a:headEnd/>
              <a:tailEnd/>
            </a:ln>
          </p:spPr>
          <p:txBody>
            <a:bodyPr lIns="74295" tIns="8890" rIns="74295" bIns="8890"/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kumimoji="1" sz="2200">
                  <a:solidFill>
                    <a:srgbClr val="404040"/>
                  </a:solidFill>
                  <a:latin typeface="Trebuchet MS" panose="020B0603020202020204" pitchFamily="34" charset="0"/>
                  <a:ea typeface="HGｺﾞｼｯｸM" panose="020B0609000000000000" pitchFamily="49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kumimoji="1" sz="2000">
                  <a:solidFill>
                    <a:srgbClr val="404040"/>
                  </a:solidFill>
                  <a:latin typeface="Trebuchet MS" panose="020B0603020202020204" pitchFamily="34" charset="0"/>
                  <a:ea typeface="HGｺﾞｼｯｸM" panose="020B0609000000000000" pitchFamily="49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kumimoji="1">
                  <a:solidFill>
                    <a:srgbClr val="404040"/>
                  </a:solidFill>
                  <a:latin typeface="Trebuchet MS" panose="020B0603020202020204" pitchFamily="34" charset="0"/>
                  <a:ea typeface="HGｺﾞｼｯｸM" panose="020B0609000000000000" pitchFamily="49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kumimoji="1" sz="1600">
                  <a:solidFill>
                    <a:srgbClr val="404040"/>
                  </a:solidFill>
                  <a:latin typeface="Trebuchet MS" panose="020B0603020202020204" pitchFamily="34" charset="0"/>
                  <a:ea typeface="HGｺﾞｼｯｸM" panose="020B0609000000000000" pitchFamily="49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kumimoji="1" sz="1400">
                  <a:solidFill>
                    <a:srgbClr val="404040"/>
                  </a:solidFill>
                  <a:latin typeface="Trebuchet MS" panose="020B0603020202020204" pitchFamily="34" charset="0"/>
                  <a:ea typeface="HGｺﾞｼｯｸM" panose="020B0609000000000000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kumimoji="1" sz="1400">
                  <a:solidFill>
                    <a:srgbClr val="404040"/>
                  </a:solidFill>
                  <a:latin typeface="Trebuchet MS" panose="020B0603020202020204" pitchFamily="34" charset="0"/>
                  <a:ea typeface="HGｺﾞｼｯｸM" panose="020B0609000000000000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kumimoji="1" sz="1400">
                  <a:solidFill>
                    <a:srgbClr val="404040"/>
                  </a:solidFill>
                  <a:latin typeface="Trebuchet MS" panose="020B0603020202020204" pitchFamily="34" charset="0"/>
                  <a:ea typeface="HGｺﾞｼｯｸM" panose="020B0609000000000000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kumimoji="1" sz="1400">
                  <a:solidFill>
                    <a:srgbClr val="404040"/>
                  </a:solidFill>
                  <a:latin typeface="Trebuchet MS" panose="020B0603020202020204" pitchFamily="34" charset="0"/>
                  <a:ea typeface="HGｺﾞｼｯｸM" panose="020B0609000000000000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kumimoji="1" sz="1400">
                  <a:solidFill>
                    <a:srgbClr val="404040"/>
                  </a:solidFill>
                  <a:latin typeface="Trebuchet MS" panose="020B0603020202020204" pitchFamily="34" charset="0"/>
                  <a:ea typeface="HGｺﾞｼｯｸM" panose="020B0609000000000000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ja-JP" altLang="en-US" sz="1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9996" name="WordArt 23">
              <a:extLst>
                <a:ext uri="{FF2B5EF4-FFF2-40B4-BE49-F238E27FC236}">
                  <a16:creationId xmlns:a16="http://schemas.microsoft.com/office/drawing/2014/main" id="{1015FD69-5BA4-4B72-A70A-CBDE260C339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17" y="10652"/>
              <a:ext cx="2242" cy="287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ja-JP" altLang="en-US" sz="3600" kern="1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3333CC"/>
                  </a:solidFill>
                  <a:latin typeface="ＭＳ Ｐゴシック" panose="020B0600070205080204" pitchFamily="50" charset="-128"/>
                </a:rPr>
                <a:t>青少年赤十字</a:t>
              </a:r>
            </a:p>
          </p:txBody>
        </p:sp>
      </p:grpSp>
      <p:pic>
        <p:nvPicPr>
          <p:cNvPr id="131096" name="Picture 24">
            <a:extLst>
              <a:ext uri="{FF2B5EF4-FFF2-40B4-BE49-F238E27FC236}">
                <a16:creationId xmlns:a16="http://schemas.microsoft.com/office/drawing/2014/main" id="{74061183-CB3A-4BC6-B309-755474BEE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5516563"/>
            <a:ext cx="86518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97" name="AutoShape 25">
            <a:extLst>
              <a:ext uri="{FF2B5EF4-FFF2-40B4-BE49-F238E27FC236}">
                <a16:creationId xmlns:a16="http://schemas.microsoft.com/office/drawing/2014/main" id="{A429749A-D78B-4F2D-B0B3-9C91B195E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788" y="2206625"/>
            <a:ext cx="2159000" cy="2016125"/>
          </a:xfrm>
          <a:prstGeom prst="plus">
            <a:avLst>
              <a:gd name="adj" fmla="val 3456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74295" tIns="8890" rIns="74295" bIns="8890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22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20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ja-JP" altLang="en-US" sz="1800">
              <a:solidFill>
                <a:schemeClr val="tx1"/>
              </a:solidFill>
              <a:latin typeface="Garamond" panose="02020404030301010803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69992" name="正方形/長方形 1">
            <a:extLst>
              <a:ext uri="{FF2B5EF4-FFF2-40B4-BE49-F238E27FC236}">
                <a16:creationId xmlns:a16="http://schemas.microsoft.com/office/drawing/2014/main" id="{E892D388-0CA5-4AD6-B730-C80DB85CA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450" y="330200"/>
            <a:ext cx="241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22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20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世界に続いている</a:t>
            </a:r>
            <a:r>
              <a:rPr lang="en-US" altLang="ja-JP" sz="1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『</a:t>
            </a:r>
            <a:r>
              <a:rPr lang="ja-JP" altLang="en-US" sz="1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空</a:t>
            </a:r>
            <a:r>
              <a:rPr lang="en-US" altLang="ja-JP" sz="1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』</a:t>
            </a:r>
            <a:endParaRPr lang="ja-JP" altLang="en-US" sz="18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9993" name="正方形/長方形 2">
            <a:extLst>
              <a:ext uri="{FF2B5EF4-FFF2-40B4-BE49-F238E27FC236}">
                <a16:creationId xmlns:a16="http://schemas.microsoft.com/office/drawing/2014/main" id="{862630D1-7999-4D00-9F48-2C0E2A6DF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5438775"/>
            <a:ext cx="170338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22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20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健康な子供たちが仲良く手をとりあっている様子</a:t>
            </a:r>
            <a:endParaRPr lang="ja-JP" altLang="en-US" sz="18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9994" name="正方形/長方形 3">
            <a:extLst>
              <a:ext uri="{FF2B5EF4-FFF2-40B4-BE49-F238E27FC236}">
                <a16:creationId xmlns:a16="http://schemas.microsoft.com/office/drawing/2014/main" id="{7111CD14-2CF8-4370-A98D-447B6FFB2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6048375"/>
            <a:ext cx="2435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22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20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『</a:t>
            </a:r>
            <a:r>
              <a:rPr lang="ja-JP" altLang="en-US" sz="1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人間の尊（とうと）さ</a:t>
            </a:r>
            <a:r>
              <a:rPr lang="en-US" altLang="ja-JP" sz="1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』</a:t>
            </a:r>
            <a:r>
              <a:rPr lang="ja-JP" altLang="en-US" sz="1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endParaRPr lang="ja-JP" altLang="en-US" sz="18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9" grpId="0" animBg="1"/>
      <p:bldP spid="1310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タイトル 1">
            <a:extLst>
              <a:ext uri="{FF2B5EF4-FFF2-40B4-BE49-F238E27FC236}">
                <a16:creationId xmlns:a16="http://schemas.microsoft.com/office/drawing/2014/main" id="{E8020D47-13A9-4305-B594-99EC421F7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498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人間が人間らしく</a:t>
            </a:r>
            <a:br>
              <a:rPr lang="en-US" altLang="ja-JP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あつかわれることをめざして</a:t>
            </a:r>
          </a:p>
        </p:txBody>
      </p:sp>
      <p:pic>
        <p:nvPicPr>
          <p:cNvPr id="172035" name="コンテンツ プレースホルダー 3">
            <a:extLst>
              <a:ext uri="{FF2B5EF4-FFF2-40B4-BE49-F238E27FC236}">
                <a16:creationId xmlns:a16="http://schemas.microsoft.com/office/drawing/2014/main" id="{DAB7355C-BCD2-4188-9E3D-BFE64418D0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916113"/>
            <a:ext cx="5262563" cy="46878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09282" y="0"/>
            <a:ext cx="9253282" cy="1080120"/>
          </a:xfrm>
        </p:spPr>
        <p:txBody>
          <a:bodyPr>
            <a:normAutofit/>
          </a:bodyPr>
          <a:lstStyle/>
          <a:p>
            <a:r>
              <a:rPr kumimoji="1" lang="ja-JP" altLang="en-US" sz="5400" dirty="0">
                <a:solidFill>
                  <a:schemeClr val="accent1">
                    <a:lumMod val="75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トレセンの運営について</a:t>
            </a:r>
          </a:p>
        </p:txBody>
      </p:sp>
      <p:pic>
        <p:nvPicPr>
          <p:cNvPr id="1027" name="Picture 3" descr="\\Sv11n\アルバム\H25photo\組織振興課\JRC関連\8.15　高校トレセン\IMG_6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5976156" cy="39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v11n\アルバム\H25photo\組織振興課\JRC関連\8.9　西部トレセン\P10901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t="6727" r="14654" b="4331"/>
          <a:stretch/>
        </p:blipFill>
        <p:spPr bwMode="auto">
          <a:xfrm>
            <a:off x="6056490" y="1814043"/>
            <a:ext cx="2880320" cy="48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0" y="733923"/>
            <a:ext cx="9144000" cy="1080120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リーダーシップ・トレーニングセンター</a:t>
            </a:r>
          </a:p>
        </p:txBody>
      </p:sp>
    </p:spTree>
    <p:extLst>
      <p:ext uri="{BB962C8B-B14F-4D97-AF65-F5344CB8AC3E}">
        <p14:creationId xmlns:p14="http://schemas.microsoft.com/office/powerpoint/2010/main" val="346734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842992" cy="92211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トレセンの目的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9289032" cy="6696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１　青少年赤十字を理解する</a:t>
            </a:r>
          </a:p>
          <a:p>
            <a:pPr marL="0" indent="0">
              <a:buNone/>
            </a:pPr>
            <a:endParaRPr kumimoji="1" lang="en-US" altLang="ja-JP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２　</a:t>
            </a:r>
            <a:r>
              <a:rPr kumimoji="1"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VS(</a:t>
            </a:r>
            <a:r>
              <a:rPr kumimoji="1"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ボランタリーサービス</a:t>
            </a:r>
            <a:r>
              <a:rPr kumimoji="1"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kumimoji="1"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で動く</a:t>
            </a:r>
          </a:p>
          <a:p>
            <a:pPr marL="0" indent="0">
              <a:buNone/>
            </a:pPr>
            <a:endParaRPr kumimoji="1" lang="en-US" altLang="ja-JP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３　思いやりの心で、人のためにつくす</a:t>
            </a:r>
          </a:p>
          <a:p>
            <a:pPr marL="0" indent="0">
              <a:buNone/>
            </a:pPr>
            <a:endParaRPr kumimoji="1" lang="en-US" altLang="ja-JP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４　リーダー性とフォロアー性を身に付ける</a:t>
            </a:r>
          </a:p>
        </p:txBody>
      </p:sp>
    </p:spTree>
    <p:extLst>
      <p:ext uri="{BB962C8B-B14F-4D97-AF65-F5344CB8AC3E}">
        <p14:creationId xmlns:p14="http://schemas.microsoft.com/office/powerpoint/2010/main" val="331643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93458" y="2264966"/>
            <a:ext cx="8684127" cy="92211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54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「気づき、考え、実行する」　の具現をめざす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9" t="15350"/>
          <a:stretch/>
        </p:blipFill>
        <p:spPr>
          <a:xfrm>
            <a:off x="4722230" y="3212976"/>
            <a:ext cx="4361300" cy="316835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2" y="3212976"/>
            <a:ext cx="4752528" cy="3168352"/>
          </a:xfrm>
          <a:prstGeom prst="rect">
            <a:avLst/>
          </a:prstGeom>
        </p:spPr>
      </p:pic>
      <p:sp>
        <p:nvSpPr>
          <p:cNvPr id="7" name="タイトル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877585" cy="105273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集団の中で　自分自身の訓練</a:t>
            </a:r>
          </a:p>
        </p:txBody>
      </p:sp>
    </p:spTree>
    <p:extLst>
      <p:ext uri="{BB962C8B-B14F-4D97-AF65-F5344CB8AC3E}">
        <p14:creationId xmlns:p14="http://schemas.microsoft.com/office/powerpoint/2010/main" val="6410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9752" y="620688"/>
            <a:ext cx="2808312" cy="720080"/>
          </a:xfrm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kumimoji="1" lang="ja-JP" altLang="en-US" sz="32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指導者会議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4355976" y="3519818"/>
            <a:ext cx="2520280" cy="1303561"/>
            <a:chOff x="4355976" y="3519818"/>
            <a:chExt cx="2520280" cy="1303561"/>
          </a:xfrm>
        </p:grpSpPr>
        <p:sp>
          <p:nvSpPr>
            <p:cNvPr id="4" name="タイトル 1"/>
            <p:cNvSpPr txBox="1">
              <a:spLocks/>
            </p:cNvSpPr>
            <p:nvPr/>
          </p:nvSpPr>
          <p:spPr>
            <a:xfrm>
              <a:off x="4355976" y="4103299"/>
              <a:ext cx="2520280" cy="7200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anchor="ctr">
              <a:norm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1" sz="3000" b="0" kern="1200" cap="small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ja-JP" altLang="en-US" b="1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学習等担当</a:t>
              </a:r>
            </a:p>
          </p:txBody>
        </p:sp>
        <p:cxnSp>
          <p:nvCxnSpPr>
            <p:cNvPr id="14" name="直線コネクタ 13"/>
            <p:cNvCxnSpPr/>
            <p:nvPr/>
          </p:nvCxnSpPr>
          <p:spPr>
            <a:xfrm flipV="1">
              <a:off x="5796136" y="3519818"/>
              <a:ext cx="0" cy="5710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グループ化 6"/>
          <p:cNvGrpSpPr/>
          <p:nvPr/>
        </p:nvGrpSpPr>
        <p:grpSpPr>
          <a:xfrm>
            <a:off x="2101579" y="1340768"/>
            <a:ext cx="3691644" cy="1451449"/>
            <a:chOff x="2104492" y="1340768"/>
            <a:chExt cx="3691644" cy="1451449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2104492" y="1916832"/>
              <a:ext cx="3691644" cy="11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>
              <a:stCxn id="2" idx="2"/>
            </p:cNvCxnSpPr>
            <p:nvPr/>
          </p:nvCxnSpPr>
          <p:spPr>
            <a:xfrm>
              <a:off x="3743908" y="1340768"/>
              <a:ext cx="288032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>
              <a:stCxn id="6" idx="0"/>
            </p:cNvCxnSpPr>
            <p:nvPr/>
          </p:nvCxnSpPr>
          <p:spPr>
            <a:xfrm flipV="1">
              <a:off x="2104492" y="1928121"/>
              <a:ext cx="0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V="1">
              <a:off x="5796136" y="1916832"/>
              <a:ext cx="0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大かっこ 27"/>
          <p:cNvSpPr/>
          <p:nvPr/>
        </p:nvSpPr>
        <p:spPr>
          <a:xfrm>
            <a:off x="5508104" y="764704"/>
            <a:ext cx="3240360" cy="36004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キャンプ長　</a:t>
            </a:r>
            <a:r>
              <a:rPr kumimoji="1" lang="ja-JP" altLang="en-US" dirty="0"/>
              <a:t>スタッフ主任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355976" y="2789607"/>
            <a:ext cx="2520280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生活運営担当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988368" y="2792217"/>
            <a:ext cx="2232248" cy="1298635"/>
            <a:chOff x="988368" y="2792217"/>
            <a:chExt cx="2232248" cy="1298635"/>
          </a:xfrm>
        </p:grpSpPr>
        <p:sp>
          <p:nvSpPr>
            <p:cNvPr id="6" name="タイトル 1"/>
            <p:cNvSpPr txBox="1">
              <a:spLocks/>
            </p:cNvSpPr>
            <p:nvPr/>
          </p:nvSpPr>
          <p:spPr>
            <a:xfrm>
              <a:off x="988368" y="2792217"/>
              <a:ext cx="2232248" cy="7200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anchor="ctr">
              <a:norm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1" sz="3000" b="0" kern="1200" cap="small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ja-JP" altLang="en-US" b="1" dirty="0">
                  <a:solidFill>
                    <a:srgbClr val="C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ＨＲ担当</a:t>
              </a:r>
            </a:p>
          </p:txBody>
        </p:sp>
        <p:sp>
          <p:nvSpPr>
            <p:cNvPr id="32" name="大かっこ 31"/>
            <p:cNvSpPr/>
            <p:nvPr/>
          </p:nvSpPr>
          <p:spPr>
            <a:xfrm>
              <a:off x="1368306" y="3730812"/>
              <a:ext cx="1466546" cy="360040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rgbClr val="FF0000"/>
                  </a:solidFill>
                </a:rPr>
                <a:t>引率指導者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7020272" y="2969627"/>
            <a:ext cx="1728192" cy="2003896"/>
            <a:chOff x="7020272" y="2969627"/>
            <a:chExt cx="1152128" cy="2003896"/>
          </a:xfrm>
        </p:grpSpPr>
        <p:sp>
          <p:nvSpPr>
            <p:cNvPr id="31" name="大かっこ 30"/>
            <p:cNvSpPr/>
            <p:nvPr/>
          </p:nvSpPr>
          <p:spPr>
            <a:xfrm>
              <a:off x="7020272" y="3933056"/>
              <a:ext cx="1152128" cy="1040467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スタッフ</a:t>
              </a:r>
            </a:p>
            <a:p>
              <a:pPr algn="ctr"/>
              <a:r>
                <a:rPr lang="ja-JP" altLang="en-US" dirty="0"/>
                <a:t>賛助奉</a:t>
              </a:r>
            </a:p>
            <a:p>
              <a:pPr algn="ctr"/>
              <a:r>
                <a:rPr kumimoji="1" lang="ja-JP" altLang="en-US" dirty="0"/>
                <a:t>青年奉</a:t>
              </a:r>
            </a:p>
          </p:txBody>
        </p:sp>
        <p:sp>
          <p:nvSpPr>
            <p:cNvPr id="19" name="大かっこ 18"/>
            <p:cNvSpPr/>
            <p:nvPr/>
          </p:nvSpPr>
          <p:spPr>
            <a:xfrm>
              <a:off x="7020272" y="2969627"/>
              <a:ext cx="1152128" cy="360040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スタッフ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133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200363" y="0"/>
            <a:ext cx="6431681" cy="11430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ＨＲ担当者の役割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711122" y="1982651"/>
            <a:ext cx="7467600" cy="18722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chemeClr val="accent5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　自己紹介</a:t>
            </a:r>
            <a:endParaRPr kumimoji="1" lang="en-US" altLang="ja-JP" b="1" dirty="0">
              <a:solidFill>
                <a:schemeClr val="accent5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5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　ＨＲ連絡員・記録係の選出</a:t>
            </a:r>
            <a:endParaRPr kumimoji="1" lang="en-US" altLang="ja-JP" b="1" dirty="0">
              <a:solidFill>
                <a:schemeClr val="accent5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5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　オリエンテーションの確認</a:t>
            </a:r>
            <a:endParaRPr kumimoji="1" lang="en-US" altLang="ja-JP" b="1" dirty="0">
              <a:solidFill>
                <a:schemeClr val="accent5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5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　Ｖ・Ｓ活動の奨励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66673" y="1455822"/>
            <a:ext cx="290632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最初の出会いの場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654485" y="4005064"/>
            <a:ext cx="7467600" cy="2074854"/>
            <a:chOff x="669440" y="4005064"/>
            <a:chExt cx="7467600" cy="2074854"/>
          </a:xfrm>
        </p:grpSpPr>
        <p:sp>
          <p:nvSpPr>
            <p:cNvPr id="7" name="正方形/長方形 6"/>
            <p:cNvSpPr/>
            <p:nvPr/>
          </p:nvSpPr>
          <p:spPr>
            <a:xfrm>
              <a:off x="726077" y="4005064"/>
              <a:ext cx="2020618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二回目以降</a:t>
              </a:r>
            </a:p>
          </p:txBody>
        </p:sp>
        <p:sp>
          <p:nvSpPr>
            <p:cNvPr id="8" name="コンテンツ プレースホルダー 2"/>
            <p:cNvSpPr txBox="1">
              <a:spLocks/>
            </p:cNvSpPr>
            <p:nvPr/>
          </p:nvSpPr>
          <p:spPr>
            <a:xfrm>
              <a:off x="669440" y="4639758"/>
              <a:ext cx="7467600" cy="1440160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1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1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1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/>
                <a:buNone/>
              </a:pPr>
              <a:r>
                <a:rPr lang="ja-JP" altLang="en-US" sz="2800" b="1" dirty="0">
                  <a:solidFill>
                    <a:schemeClr val="accent5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　一日の反省</a:t>
              </a:r>
              <a:endParaRPr lang="en-US" altLang="ja-JP" sz="2800" b="1" dirty="0">
                <a:solidFill>
                  <a:schemeClr val="accent5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marL="0" indent="0">
                <a:buFont typeface="Wingdings"/>
                <a:buNone/>
              </a:pPr>
              <a:r>
                <a:rPr lang="ja-JP" altLang="en-US" sz="2800" b="1" dirty="0">
                  <a:solidFill>
                    <a:schemeClr val="accent5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　情報交換、その他共通の話題</a:t>
              </a:r>
              <a:endParaRPr lang="en-US" altLang="ja-JP" sz="2800" b="1" dirty="0">
                <a:solidFill>
                  <a:schemeClr val="accent5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marL="0" indent="0">
                <a:buFont typeface="Wingdings"/>
                <a:buNone/>
              </a:pPr>
              <a:r>
                <a:rPr lang="ja-JP" altLang="en-US" sz="2800" b="1" dirty="0">
                  <a:solidFill>
                    <a:schemeClr val="accent5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３　ＨＲ連絡会議への要望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355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683568" y="306683"/>
            <a:ext cx="6840760" cy="936104"/>
          </a:xfrm>
          <a:prstGeom prst="rect">
            <a:avLst/>
          </a:prstGeom>
        </p:spPr>
        <p:txBody>
          <a:bodyPr vert="horz">
            <a:normAutofit fontScale="97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1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5400" b="1" dirty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スタッフの役割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70148" y="1740113"/>
            <a:ext cx="8365806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スタッフは「教える人」で</a:t>
            </a:r>
          </a:p>
          <a:p>
            <a:pPr marL="0" indent="0">
              <a:buNone/>
            </a:pPr>
            <a:r>
              <a:rPr lang="ja-JP" altLang="en-US" sz="36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参加者は「教わる人」という関係ではない</a:t>
            </a:r>
            <a:endParaRPr kumimoji="1" lang="ja-JP" altLang="en-US" sz="36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16004" y="3276363"/>
            <a:ext cx="3985828" cy="1871493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1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ja-JP" altLang="en-US" sz="135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共にトレセンを</a:t>
            </a:r>
            <a:endParaRPr lang="en-US" altLang="ja-JP" sz="13500" b="1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Font typeface="Wingdings"/>
              <a:buNone/>
            </a:pPr>
            <a:r>
              <a:rPr lang="ja-JP" altLang="en-US" sz="135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作り上げていく</a:t>
            </a:r>
          </a:p>
          <a:p>
            <a:pPr marL="0" indent="0">
              <a:buFont typeface="Wingdings"/>
              <a:buNone/>
            </a:pPr>
            <a:r>
              <a:rPr lang="ja-JP" altLang="en-US" sz="135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</a:t>
            </a:r>
            <a:endParaRPr lang="en-US" altLang="ja-JP" sz="13500" b="1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Font typeface="Wingdings"/>
              <a:buNone/>
            </a:pPr>
            <a:r>
              <a:rPr lang="ja-JP" altLang="en-US" sz="192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パートナー</a:t>
            </a:r>
          </a:p>
          <a:p>
            <a:pPr marL="0" indent="0">
              <a:buFont typeface="Wingdings"/>
              <a:buNone/>
            </a:pPr>
            <a:endParaRPr lang="ja-JP" altLang="en-US" dirty="0">
              <a:solidFill>
                <a:srgbClr val="FF0000"/>
              </a:solidFill>
            </a:endParaRPr>
          </a:p>
          <a:p>
            <a:pPr marL="0" indent="0">
              <a:buFont typeface="Wingdings"/>
              <a:buNone/>
            </a:pP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\\Sv11n\アルバム\H25photo\組織振興課\JRC関連\8.7　東部トレセン\P1090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276364"/>
            <a:ext cx="4235963" cy="317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61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685025" y="306683"/>
            <a:ext cx="7415368" cy="936104"/>
          </a:xfrm>
          <a:prstGeom prst="rect">
            <a:avLst/>
          </a:prstGeom>
        </p:spPr>
        <p:txBody>
          <a:bodyPr vert="horz">
            <a:normAutofit fontScale="97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1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5400" b="1" dirty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　活　運　営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35326"/>
              </p:ext>
            </p:extLst>
          </p:nvPr>
        </p:nvGraphicFramePr>
        <p:xfrm>
          <a:off x="251520" y="1412776"/>
          <a:ext cx="8568952" cy="5120976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2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9718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spc="2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Arial Unicode MS"/>
                        </a:rPr>
                        <a:t> </a:t>
                      </a:r>
                      <a:endParaRPr lang="ja-JP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algn="ctr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ＭＳ 明朝"/>
                        </a:rPr>
                        <a:t>広　報</a:t>
                      </a:r>
                      <a:endParaRPr lang="ja-JP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ja-JP" altLang="en-US" sz="2400" kern="100" spc="2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  <a:cs typeface="Arial Unicode MS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spc="2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Arial Unicode MS"/>
                        </a:rPr>
                        <a:t> </a:t>
                      </a:r>
                      <a:endParaRPr lang="ja-JP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ＭＳ 明朝"/>
                        </a:rPr>
                        <a:t>掲示、掲示板、郵便、購買、新聞、名簿作り、図書</a:t>
                      </a:r>
                      <a:r>
                        <a:rPr lang="ja-JP" altLang="en-US" sz="2400" kern="10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ＭＳ 明朝"/>
                        </a:rPr>
                        <a:t>、</a:t>
                      </a: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ja-JP" altLang="en-US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  <a:cs typeface="ＭＳ 明朝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ja-JP" altLang="en-US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  <a:cs typeface="ＭＳ 明朝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ＭＳ 明朝"/>
                        </a:rPr>
                        <a:t>壁新聞、印刷所や文房具の世話等</a:t>
                      </a:r>
                      <a:endParaRPr lang="ja-JP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33020" marR="33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868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spc="2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Arial Unicode MS"/>
                        </a:rPr>
                        <a:t> </a:t>
                      </a:r>
                      <a:endParaRPr lang="ja-JP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algn="ctr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ＭＳ 明朝"/>
                        </a:rPr>
                        <a:t>レ　ク</a:t>
                      </a:r>
                      <a:endParaRPr lang="ja-JP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ja-JP" altLang="en-US" sz="2400" kern="100" spc="2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  <a:cs typeface="Arial Unicode MS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spc="2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Arial Unicode MS"/>
                        </a:rPr>
                        <a:t> </a:t>
                      </a:r>
                      <a:endParaRPr lang="ja-JP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ＭＳ 明朝"/>
                        </a:rPr>
                        <a:t>朝の集いの体操とレク、夜の集いのレク・フォーク</a:t>
                      </a:r>
                      <a:endParaRPr lang="ja-JP" altLang="en-US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  <a:cs typeface="ＭＳ 明朝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ja-JP" altLang="en-US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  <a:cs typeface="ＭＳ 明朝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ja-JP" altLang="en-US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  <a:cs typeface="ＭＳ 明朝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ＭＳ 明朝"/>
                        </a:rPr>
                        <a:t>ダンス、食事や業間のレク、会場作り等</a:t>
                      </a:r>
                      <a:endParaRPr lang="ja-JP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33020" marR="33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718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spc="2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Arial Unicode MS"/>
                        </a:rPr>
                        <a:t> </a:t>
                      </a:r>
                      <a:endParaRPr lang="ja-JP" altLang="en-US" sz="2400" kern="100" spc="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  <a:cs typeface="+mn-cs"/>
                      </a:endParaRPr>
                    </a:p>
                    <a:p>
                      <a:pPr algn="ctr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ＭＳ 明朝"/>
                        </a:rPr>
                        <a:t>安</a:t>
                      </a:r>
                      <a:r>
                        <a:rPr lang="ja-JP" altLang="en-US" sz="2400" kern="10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ＭＳ 明朝"/>
                        </a:rPr>
                        <a:t>　</a:t>
                      </a: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ＭＳ 明朝"/>
                        </a:rPr>
                        <a:t>全</a:t>
                      </a:r>
                      <a:r>
                        <a:rPr lang="ja-JP" altLang="en-US" sz="2400" kern="10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ＭＳ 明朝"/>
                        </a:rPr>
                        <a:t>　</a:t>
                      </a:r>
                    </a:p>
                    <a:p>
                      <a:pPr algn="ctr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ja-JP" altLang="en-US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  <a:cs typeface="ＭＳ 明朝"/>
                      </a:endParaRPr>
                    </a:p>
                    <a:p>
                      <a:pPr algn="ctr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ja-JP" altLang="en-US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  <a:cs typeface="ＭＳ 明朝"/>
                      </a:endParaRPr>
                    </a:p>
                    <a:p>
                      <a:pPr algn="ctr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ＭＳ 明朝"/>
                        </a:rPr>
                        <a:t>住</a:t>
                      </a:r>
                      <a:r>
                        <a:rPr lang="ja-JP" altLang="en-US" sz="2400" kern="10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ＭＳ 明朝"/>
                        </a:rPr>
                        <a:t>　</a:t>
                      </a: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ＭＳ 明朝"/>
                        </a:rPr>
                        <a:t>居</a:t>
                      </a:r>
                      <a:endParaRPr lang="ja-JP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ja-JP" altLang="en-US" sz="2400" kern="100" spc="2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  <a:cs typeface="Arial Unicode MS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spc="2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Arial Unicode MS"/>
                        </a:rPr>
                        <a:t> </a:t>
                      </a:r>
                      <a:endParaRPr lang="ja-JP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ＭＳ 明朝"/>
                        </a:rPr>
                        <a:t>寝具の配布と整頓・収納、窓の開閉、事故防止、火</a:t>
                      </a:r>
                      <a:endParaRPr lang="ja-JP" altLang="en-US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  <a:cs typeface="ＭＳ 明朝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ja-JP" altLang="en-US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  <a:cs typeface="ＭＳ 明朝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ja-JP" altLang="en-US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  <a:cs typeface="ＭＳ 明朝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ＭＳ 明朝"/>
                        </a:rPr>
                        <a:t>気注意、消灯、階段の昇降、静かな就寝等</a:t>
                      </a:r>
                      <a:endParaRPr lang="ja-JP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33020" marR="33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9718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spc="2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Arial Unicode MS"/>
                        </a:rPr>
                        <a:t> </a:t>
                      </a:r>
                      <a:endParaRPr lang="ja-JP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algn="ctr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ＭＳ 明朝"/>
                        </a:rPr>
                        <a:t>食　事</a:t>
                      </a:r>
                      <a:endParaRPr lang="ja-JP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ja-JP" altLang="en-US" sz="2400" kern="100" spc="2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  <a:cs typeface="Arial Unicode MS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spc="2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Arial Unicode MS"/>
                        </a:rPr>
                        <a:t> </a:t>
                      </a:r>
                      <a:endParaRPr lang="ja-JP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ＭＳ 明朝"/>
                        </a:rPr>
                        <a:t>配膳、食卓着席の方法、湯茶の世話、食事の作法、</a:t>
                      </a:r>
                      <a:endParaRPr lang="ja-JP" altLang="en-US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  <a:cs typeface="ＭＳ 明朝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ja-JP" altLang="en-US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  <a:cs typeface="ＭＳ 明朝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ja-JP" altLang="en-US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  <a:cs typeface="ＭＳ 明朝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ＭＳ 明朝"/>
                        </a:rPr>
                        <a:t>食前の挨拶、食器の片付け等</a:t>
                      </a:r>
                      <a:endParaRPr lang="ja-JP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33020" marR="33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537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spc="2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Arial Unicode MS"/>
                        </a:rPr>
                        <a:t> </a:t>
                      </a:r>
                      <a:endParaRPr lang="ja-JP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algn="ctr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ＭＳ 明朝"/>
                        </a:rPr>
                        <a:t>健　康</a:t>
                      </a:r>
                      <a:endParaRPr lang="ja-JP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33020" marR="3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ja-JP" altLang="en-US" sz="2400" kern="100" spc="2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  <a:cs typeface="Arial Unicode MS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spc="2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Arial Unicode MS"/>
                        </a:rPr>
                        <a:t> </a:t>
                      </a:r>
                      <a:endParaRPr lang="ja-JP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ＭＳ 明朝"/>
                        </a:rPr>
                        <a:t>入浴の順番・時間、健康調査、清掃（用具・場所な</a:t>
                      </a:r>
                      <a:endParaRPr lang="ja-JP" altLang="en-US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  <a:cs typeface="ＭＳ 明朝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ja-JP" altLang="en-US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  <a:cs typeface="ＭＳ 明朝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ja-JP" altLang="en-US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  <a:cs typeface="ＭＳ 明朝"/>
                      </a:endParaRPr>
                    </a:p>
                    <a:p>
                      <a:pPr algn="l" eaLnBrk="0" latinLnBrk="1" hangingPunct="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  <a:cs typeface="ＭＳ 明朝"/>
                        </a:rPr>
                        <a:t>ど）、トイレの使用、ゴミ箱、ゴミの処理方法等</a:t>
                      </a:r>
                      <a:endParaRPr lang="ja-JP" sz="2400" kern="100" dirty="0">
                        <a:solidFill>
                          <a:srgbClr val="000000"/>
                        </a:solidFill>
                        <a:effectLst/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33020" marR="33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4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0"/>
            <a:ext cx="6431681" cy="11430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5400" b="1" dirty="0">
                <a:solidFill>
                  <a:srgbClr val="F280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運営スタッフの心得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3529" y="1340768"/>
            <a:ext cx="513453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常に「待ち」の姿勢で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96727" y="2222706"/>
            <a:ext cx="4951337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手をかけるより　目をかけよ</a:t>
            </a:r>
          </a:p>
        </p:txBody>
      </p:sp>
      <p:pic>
        <p:nvPicPr>
          <p:cNvPr id="2051" name="Picture 3" descr="\\Sv11n\アルバム\H25photo\組織振興課\JRC関連\8.7　東部トレセン\P10900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8" r="17477"/>
          <a:stretch/>
        </p:blipFill>
        <p:spPr bwMode="auto">
          <a:xfrm>
            <a:off x="196727" y="3098350"/>
            <a:ext cx="4586330" cy="364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v11n\アルバム\H25photo\組織振興課\JRC関連\8.1　中部トレセン\P108088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" r="19561"/>
          <a:stretch/>
        </p:blipFill>
        <p:spPr bwMode="auto">
          <a:xfrm>
            <a:off x="5436095" y="1480314"/>
            <a:ext cx="3214293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雲形吹き出し 4"/>
          <p:cNvSpPr/>
          <p:nvPr/>
        </p:nvSpPr>
        <p:spPr>
          <a:xfrm>
            <a:off x="4783057" y="4405258"/>
            <a:ext cx="4138727" cy="1976070"/>
          </a:xfrm>
          <a:prstGeom prst="cloudCallout">
            <a:avLst>
              <a:gd name="adj1" fmla="val -46612"/>
              <a:gd name="adj2" fmla="val -148862"/>
            </a:avLst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自分で動けるように</a:t>
            </a:r>
            <a:r>
              <a:rPr lang="ja-JP" altLang="en-US" sz="24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教える。</a:t>
            </a:r>
          </a:p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あとは「待つ」</a:t>
            </a:r>
          </a:p>
        </p:txBody>
      </p:sp>
    </p:spTree>
    <p:extLst>
      <p:ext uri="{BB962C8B-B14F-4D97-AF65-F5344CB8AC3E}">
        <p14:creationId xmlns:p14="http://schemas.microsoft.com/office/powerpoint/2010/main" val="363886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クール">
  <a:themeElements>
    <a:clrScheme name="クール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クール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クール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エグゼクティブ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エグゼクティブ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メッシュ">
  <a:themeElements>
    <a:clrScheme name="メッシ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メッシ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メッシ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DCB62615E8A894880FE44EA7FB074D5" ma:contentTypeVersion="12" ma:contentTypeDescription="新しいドキュメントを作成します。" ma:contentTypeScope="" ma:versionID="30c9377e037683528f9e73432295a2bb">
  <xsd:schema xmlns:xsd="http://www.w3.org/2001/XMLSchema" xmlns:xs="http://www.w3.org/2001/XMLSchema" xmlns:p="http://schemas.microsoft.com/office/2006/metadata/properties" xmlns:ns2="09e2961b-15ae-46af-b8c0-23c05beab898" xmlns:ns3="1de91fb0-93d9-4f18-802b-ecaa1c298658" targetNamespace="http://schemas.microsoft.com/office/2006/metadata/properties" ma:root="true" ma:fieldsID="c8249e995cd5c16e1c8dcc837d4992ab" ns2:_="" ns3:_="">
    <xsd:import namespace="09e2961b-15ae-46af-b8c0-23c05beab898"/>
    <xsd:import namespace="1de91fb0-93d9-4f18-802b-ecaa1c2986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2961b-15ae-46af-b8c0-23c05beab8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e91fb0-93d9-4f18-802b-ecaa1c29865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0053A6-3FC1-4449-8B99-021C13A3EE6C}"/>
</file>

<file path=customXml/itemProps2.xml><?xml version="1.0" encoding="utf-8"?>
<ds:datastoreItem xmlns:ds="http://schemas.openxmlformats.org/officeDocument/2006/customXml" ds:itemID="{A291AAD2-0B28-4D46-9055-135C3CC118C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09e2961b-15ae-46af-b8c0-23c05beab89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de91fb0-93d9-4f18-802b-ecaa1c29865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EFC622-1AB1-496D-99A5-F6F7B256B4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944</TotalTime>
  <Words>228</Words>
  <Application>Microsoft Office PowerPoint</Application>
  <PresentationFormat>画面に合わせる (4:3)</PresentationFormat>
  <Paragraphs>336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17</vt:i4>
      </vt:variant>
    </vt:vector>
  </HeadingPairs>
  <TitlesOfParts>
    <vt:vector size="38" baseType="lpstr">
      <vt:lpstr>HGPｺﾞｼｯｸE</vt:lpstr>
      <vt:lpstr>HGPｺﾞｼｯｸM</vt:lpstr>
      <vt:lpstr>HGP創英角ｺﾞｼｯｸUB</vt:lpstr>
      <vt:lpstr>HGP創英角ﾎﾟｯﾌﾟ体</vt:lpstr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Century Gothic</vt:lpstr>
      <vt:lpstr>Courier New</vt:lpstr>
      <vt:lpstr>Garamond</vt:lpstr>
      <vt:lpstr>Georgia</vt:lpstr>
      <vt:lpstr>Palatino Linotype</vt:lpstr>
      <vt:lpstr>Wingdings</vt:lpstr>
      <vt:lpstr>Wingdings 2</vt:lpstr>
      <vt:lpstr>クール</vt:lpstr>
      <vt:lpstr>エグゼクティブ</vt:lpstr>
      <vt:lpstr>Office テーマ</vt:lpstr>
      <vt:lpstr>メッシュ</vt:lpstr>
      <vt:lpstr>PowerPoint プレゼンテーション</vt:lpstr>
      <vt:lpstr>トレセンの運営について</vt:lpstr>
      <vt:lpstr>トレセンの目的</vt:lpstr>
      <vt:lpstr>集団の中で　自分自身の訓練</vt:lpstr>
      <vt:lpstr>指導者会議</vt:lpstr>
      <vt:lpstr>ＨＲ担当者の役割</vt:lpstr>
      <vt:lpstr>PowerPoint プレゼンテーション</vt:lpstr>
      <vt:lpstr>PowerPoint プレゼンテーション</vt:lpstr>
      <vt:lpstr>運営スタッフの心得</vt:lpstr>
      <vt:lpstr>トレセンの基本方針</vt:lpstr>
      <vt:lpstr>トレセンの生活運営</vt:lpstr>
      <vt:lpstr>PowerPoint プレゼンテーション</vt:lpstr>
      <vt:lpstr>基幹校の手順</vt:lpstr>
      <vt:lpstr>目的にかなっているか検討しよう！</vt:lpstr>
      <vt:lpstr>気づき　考え　実行する</vt:lpstr>
      <vt:lpstr>PowerPoint プレゼンテーション</vt:lpstr>
      <vt:lpstr>人間が人間らしく あつかわれることをめざして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トレセンの運営</dc:title>
  <dc:creator>morishita</dc:creator>
  <cp:lastModifiedBy>福原章浩</cp:lastModifiedBy>
  <cp:revision>101</cp:revision>
  <cp:lastPrinted>2016-06-27T05:45:26Z</cp:lastPrinted>
  <dcterms:created xsi:type="dcterms:W3CDTF">2014-06-03T06:13:22Z</dcterms:created>
  <dcterms:modified xsi:type="dcterms:W3CDTF">2020-02-27T06:54:40Z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0x0101005DCB62615E8A894880FE44EA7FB074D5</vt:lpwstr>
  </property>
</Properties>
</file>