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2" r:id="rId4"/>
    <p:sldMasterId id="2147483794" r:id="rId5"/>
    <p:sldMasterId id="2147483809" r:id="rId6"/>
  </p:sldMasterIdLst>
  <p:notesMasterIdLst>
    <p:notesMasterId r:id="rId42"/>
  </p:notesMasterIdLst>
  <p:handoutMasterIdLst>
    <p:handoutMasterId r:id="rId43"/>
  </p:handoutMasterIdLst>
  <p:sldIdLst>
    <p:sldId id="2932" r:id="rId7"/>
    <p:sldId id="3010" r:id="rId8"/>
    <p:sldId id="509" r:id="rId9"/>
    <p:sldId id="3013" r:id="rId10"/>
    <p:sldId id="2977" r:id="rId11"/>
    <p:sldId id="2978" r:id="rId12"/>
    <p:sldId id="2979" r:id="rId13"/>
    <p:sldId id="2980" r:id="rId14"/>
    <p:sldId id="2968" r:id="rId15"/>
    <p:sldId id="3012" r:id="rId16"/>
    <p:sldId id="2983" r:id="rId17"/>
    <p:sldId id="2918" r:id="rId18"/>
    <p:sldId id="3008" r:id="rId19"/>
    <p:sldId id="2981" r:id="rId20"/>
    <p:sldId id="3005" r:id="rId21"/>
    <p:sldId id="3006" r:id="rId22"/>
    <p:sldId id="3007" r:id="rId23"/>
    <p:sldId id="2984" r:id="rId24"/>
    <p:sldId id="2914" r:id="rId25"/>
    <p:sldId id="2917" r:id="rId26"/>
    <p:sldId id="278" r:id="rId27"/>
    <p:sldId id="2920" r:id="rId28"/>
    <p:sldId id="2987" r:id="rId29"/>
    <p:sldId id="2930" r:id="rId30"/>
    <p:sldId id="2924" r:id="rId31"/>
    <p:sldId id="2928" r:id="rId32"/>
    <p:sldId id="2874" r:id="rId33"/>
    <p:sldId id="2931" r:id="rId34"/>
    <p:sldId id="3011" r:id="rId35"/>
    <p:sldId id="2886" r:id="rId36"/>
    <p:sldId id="1674" r:id="rId37"/>
    <p:sldId id="2974" r:id="rId38"/>
    <p:sldId id="2976" r:id="rId39"/>
    <p:sldId id="2943" r:id="rId40"/>
    <p:sldId id="2942" r:id="rId4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a:srgbClr val="DDE6E7"/>
    <a:srgbClr val="404040"/>
    <a:srgbClr val="262626"/>
    <a:srgbClr val="FFE699"/>
    <a:srgbClr val="AB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87390" autoAdjust="0"/>
  </p:normalViewPr>
  <p:slideViewPr>
    <p:cSldViewPr snapToGrid="0">
      <p:cViewPr varScale="1">
        <p:scale>
          <a:sx n="71" d="100"/>
          <a:sy n="71" d="100"/>
        </p:scale>
        <p:origin x="864" y="58"/>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3" d="2"/>
        <a:sy n="3" d="2"/>
      </p:scale>
      <p:origin x="0" y="0"/>
    </p:cViewPr>
  </p:notesTextViewPr>
  <p:sorterViewPr>
    <p:cViewPr varScale="1">
      <p:scale>
        <a:sx n="1" d="1"/>
        <a:sy n="1" d="1"/>
      </p:scale>
      <p:origin x="0" y="-2962"/>
    </p:cViewPr>
  </p:sorterViewPr>
  <p:notesViewPr>
    <p:cSldViewPr snapToGrid="0" showGuides="1">
      <p:cViewPr varScale="1">
        <p:scale>
          <a:sx n="58" d="100"/>
          <a:sy n="58" d="100"/>
        </p:scale>
        <p:origin x="3264" y="5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6.xml"/><Relationship Id="rId18" Type="http://schemas.openxmlformats.org/officeDocument/2006/relationships/slide" Target="slides/slide35.xml"/><Relationship Id="rId3" Type="http://schemas.openxmlformats.org/officeDocument/2006/relationships/slide" Target="slides/slide14.xml"/><Relationship Id="rId7" Type="http://schemas.openxmlformats.org/officeDocument/2006/relationships/slide" Target="slides/slide19.xml"/><Relationship Id="rId12" Type="http://schemas.openxmlformats.org/officeDocument/2006/relationships/slide" Target="slides/slide25.xml"/><Relationship Id="rId17" Type="http://schemas.openxmlformats.org/officeDocument/2006/relationships/slide" Target="slides/slide34.xml"/><Relationship Id="rId2" Type="http://schemas.openxmlformats.org/officeDocument/2006/relationships/slide" Target="slides/slide12.xml"/><Relationship Id="rId16"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17.xml"/><Relationship Id="rId11" Type="http://schemas.openxmlformats.org/officeDocument/2006/relationships/slide" Target="slides/slide24.xml"/><Relationship Id="rId5" Type="http://schemas.openxmlformats.org/officeDocument/2006/relationships/slide" Target="slides/slide16.xml"/><Relationship Id="rId15" Type="http://schemas.openxmlformats.org/officeDocument/2006/relationships/slide" Target="slides/slide28.xml"/><Relationship Id="rId10" Type="http://schemas.openxmlformats.org/officeDocument/2006/relationships/slide" Target="slides/slide22.xml"/><Relationship Id="rId4" Type="http://schemas.openxmlformats.org/officeDocument/2006/relationships/slide" Target="slides/slide15.xml"/><Relationship Id="rId9" Type="http://schemas.openxmlformats.org/officeDocument/2006/relationships/slide" Target="slides/slide21.xml"/><Relationship Id="rId14"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7E77026-D797-4959-B6D5-79E473939E57}"/>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828DD1B-581D-4CC9-9CD5-B736B94EF41C}"/>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A4C32EE-0D27-48F1-A033-C5D247546CCF}" type="datetimeFigureOut">
              <a:rPr kumimoji="1" lang="ja-JP" altLang="en-US" smtClean="0"/>
              <a:t>2020/11/4</a:t>
            </a:fld>
            <a:endParaRPr kumimoji="1" lang="ja-JP" altLang="en-US"/>
          </a:p>
        </p:txBody>
      </p:sp>
      <p:sp>
        <p:nvSpPr>
          <p:cNvPr id="4" name="フッター プレースホルダー 3">
            <a:extLst>
              <a:ext uri="{FF2B5EF4-FFF2-40B4-BE49-F238E27FC236}">
                <a16:creationId xmlns:a16="http://schemas.microsoft.com/office/drawing/2014/main" id="{2EB7DC5C-988F-4450-804B-9B967F7E689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1675D47-3A8F-4529-A110-6C989CAAD609}"/>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8202ACB7-571D-4AE6-8821-F17D1A539F57}" type="slidenum">
              <a:rPr kumimoji="1" lang="ja-JP" altLang="en-US" smtClean="0"/>
              <a:t>‹#›</a:t>
            </a:fld>
            <a:endParaRPr kumimoji="1" lang="ja-JP" altLang="en-US"/>
          </a:p>
        </p:txBody>
      </p:sp>
    </p:spTree>
    <p:extLst>
      <p:ext uri="{BB962C8B-B14F-4D97-AF65-F5344CB8AC3E}">
        <p14:creationId xmlns:p14="http://schemas.microsoft.com/office/powerpoint/2010/main" val="1982252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82C1BF1-46AE-469D-84E1-F805A98237A0}" type="datetimeFigureOut">
              <a:rPr lang="en-GB" smtClean="0"/>
              <a:t>04/11/2020</a:t>
            </a:fld>
            <a:endParaRPr lang="en-GB"/>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44FC06E-0B88-46DB-8826-C277AF017485}" type="slidenum">
              <a:rPr lang="en-GB" smtClean="0"/>
              <a:t>‹#›</a:t>
            </a:fld>
            <a:endParaRPr lang="en-GB"/>
          </a:p>
        </p:txBody>
      </p:sp>
    </p:spTree>
    <p:extLst>
      <p:ext uri="{BB962C8B-B14F-4D97-AF65-F5344CB8AC3E}">
        <p14:creationId xmlns:p14="http://schemas.microsoft.com/office/powerpoint/2010/main" val="328794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音声・画像の表示状態確認をする。</a:t>
            </a:r>
            <a:endParaRPr kumimoji="1" lang="en-US" altLang="ja-JP" dirty="0"/>
          </a:p>
          <a:p>
            <a:endParaRPr kumimoji="1" lang="en-US" altLang="ja-JP" dirty="0"/>
          </a:p>
          <a:p>
            <a:r>
              <a:rPr kumimoji="1" lang="ja-JP" altLang="en-US" dirty="0"/>
              <a:t>もう皆さんもご存じのとおり、新型コロナウイルスが世界中に感染拡大していくなか、日本でも同様に感染が広がって、学校も休校となったりしましたね。</a:t>
            </a:r>
            <a:endParaRPr kumimoji="1" lang="en-US" altLang="ja-JP" dirty="0"/>
          </a:p>
          <a:p>
            <a:r>
              <a:rPr kumimoji="1" lang="ja-JP" altLang="en-US" dirty="0"/>
              <a:t>やっと再開されたばかりですが、完全に終息したわけではなく、今でもコロナウイルスとの戦いは続いています。</a:t>
            </a:r>
            <a:endParaRPr kumimoji="1" lang="en-US" altLang="ja-JP" dirty="0"/>
          </a:p>
          <a:p>
            <a:r>
              <a:rPr kumimoji="1" lang="ja-JP" altLang="en-US" dirty="0"/>
              <a:t>そこで、みなさんに今一度、新型コロナウイルス感染症について、しっかり考えて欲しいなと思い今日は「新型コロナウイルスの３つの顔を知ろう！～負のスパイラルを断ち切るために～」というお話を進めていきます。</a:t>
            </a:r>
            <a:endParaRPr kumimoji="1" lang="en-US" altLang="ja-JP" dirty="0"/>
          </a:p>
          <a:p>
            <a:endParaRPr kumimoji="1" lang="en-US" altLang="ja-JP" dirty="0"/>
          </a:p>
          <a:p>
            <a:r>
              <a:rPr kumimoji="1" lang="ja-JP" altLang="en-US" dirty="0"/>
              <a:t>今回は、いわゆる「感染」への対策として、オンラインで進めていきます。初めての取り組みなので、途中トラブル等があるかもしれませんが、その時は「チャット」の機能でお知らせしてもらいたいと思います。</a:t>
            </a:r>
            <a:endParaRPr kumimoji="1" lang="en-US" altLang="ja-JP" dirty="0"/>
          </a:p>
          <a:p>
            <a:r>
              <a:rPr kumimoji="1" lang="ja-JP" altLang="en-US" dirty="0"/>
              <a:t>また、お話の中でみなさんに一緒に考えていただきたいところがいくつかあります。その時もこちらからアナウンスするので、チャットに書き込んでいただきたいと思います。</a:t>
            </a:r>
            <a:endParaRPr kumimoji="1" lang="en-US" altLang="ja-JP" dirty="0"/>
          </a:p>
          <a:p>
            <a:r>
              <a:rPr kumimoji="1" lang="ja-JP" altLang="en-US" dirty="0"/>
              <a:t>チャットじゃなくて声で発信したいかたは、その旨をチャットでお知らせいただければ、こちらから指名するので、指名されたらマイクをオンにして発言してください。</a:t>
            </a:r>
            <a:endParaRPr kumimoji="1" lang="en-US" altLang="ja-JP" dirty="0"/>
          </a:p>
          <a:p>
            <a:endParaRPr kumimoji="1" lang="en-US" altLang="ja-JP" dirty="0"/>
          </a:p>
          <a:p>
            <a:r>
              <a:rPr kumimoji="1" lang="ja-JP" altLang="en-US" dirty="0"/>
              <a:t>それでは早速ですが、内容に入っていきたいとおもいます。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a:t>
            </a:fld>
            <a:endParaRPr lang="en-GB"/>
          </a:p>
        </p:txBody>
      </p:sp>
    </p:spTree>
    <p:extLst>
      <p:ext uri="{BB962C8B-B14F-4D97-AF65-F5344CB8AC3E}">
        <p14:creationId xmlns:p14="http://schemas.microsoft.com/office/powerpoint/2010/main" val="359728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a:t>
            </a:r>
            <a:r>
              <a:rPr kumimoji="1" lang="en-US" altLang="ja-JP" dirty="0"/>
              <a:t>57</a:t>
            </a:r>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13</a:t>
            </a:fld>
            <a:endParaRPr lang="en-GB"/>
          </a:p>
        </p:txBody>
      </p:sp>
    </p:spTree>
    <p:extLst>
      <p:ext uri="{BB962C8B-B14F-4D97-AF65-F5344CB8AC3E}">
        <p14:creationId xmlns:p14="http://schemas.microsoft.com/office/powerpoint/2010/main" val="409415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３つの正しい咳エチケットは、</a:t>
            </a:r>
          </a:p>
          <a:p>
            <a:r>
              <a:rPr lang="en-US" altLang="ja-JP" dirty="0"/>
              <a:t>1.</a:t>
            </a:r>
            <a:r>
              <a:rPr lang="ja-JP" altLang="en-US" dirty="0"/>
              <a:t>マスクを着用する</a:t>
            </a:r>
            <a:endParaRPr lang="en-US" altLang="ja-JP" dirty="0"/>
          </a:p>
          <a:p>
            <a:r>
              <a:rPr lang="en-US" altLang="ja-JP" dirty="0"/>
              <a:t>2.</a:t>
            </a:r>
            <a:r>
              <a:rPr lang="ja-JP" altLang="en-US" dirty="0"/>
              <a:t>ティッシュ・ハンカチなどで口や鼻を覆う</a:t>
            </a:r>
            <a:endParaRPr lang="en-US" altLang="ja-JP" dirty="0"/>
          </a:p>
          <a:p>
            <a:r>
              <a:rPr lang="en-US" altLang="ja-JP" dirty="0"/>
              <a:t>3.</a:t>
            </a:r>
            <a:r>
              <a:rPr lang="ja-JP" altLang="en-US" dirty="0"/>
              <a:t>上着の内側や袖（そで）で覆う　です。</a:t>
            </a:r>
          </a:p>
          <a:p>
            <a:endParaRPr lang="en-GB" dirty="0"/>
          </a:p>
          <a:p>
            <a:r>
              <a:rPr lang="ja-JP" altLang="en-US" dirty="0"/>
              <a:t>＊咳エチケットは飛沫による感染を減らすのに有効。</a:t>
            </a:r>
            <a:endParaRPr lang="en-US" altLang="ja-JP" dirty="0"/>
          </a:p>
          <a:p>
            <a:endParaRPr lang="en-US" dirty="0"/>
          </a:p>
          <a:p>
            <a:r>
              <a:rPr lang="ja-JP" altLang="en-US" dirty="0"/>
              <a:t>マスクの正しいつけかたをおさらい</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14</a:t>
            </a:fld>
            <a:endParaRPr lang="en-GB"/>
          </a:p>
        </p:txBody>
      </p:sp>
    </p:spTree>
    <p:extLst>
      <p:ext uri="{BB962C8B-B14F-4D97-AF65-F5344CB8AC3E}">
        <p14:creationId xmlns:p14="http://schemas.microsoft.com/office/powerpoint/2010/main" val="104737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３つの正しい咳エチケットは、</a:t>
            </a:r>
          </a:p>
          <a:p>
            <a:r>
              <a:rPr lang="en-US" altLang="ja-JP" dirty="0"/>
              <a:t>1.</a:t>
            </a:r>
            <a:r>
              <a:rPr lang="ja-JP" altLang="en-US" dirty="0"/>
              <a:t>マスクを着用する</a:t>
            </a:r>
            <a:endParaRPr lang="en-US" altLang="ja-JP" dirty="0"/>
          </a:p>
          <a:p>
            <a:r>
              <a:rPr lang="en-US" altLang="ja-JP" dirty="0"/>
              <a:t>2.</a:t>
            </a:r>
            <a:r>
              <a:rPr lang="ja-JP" altLang="en-US" dirty="0"/>
              <a:t>ティッシュ・ハンカチなどで口や鼻を覆う</a:t>
            </a:r>
            <a:endParaRPr lang="en-US" altLang="ja-JP" dirty="0"/>
          </a:p>
          <a:p>
            <a:r>
              <a:rPr lang="en-US" altLang="ja-JP" dirty="0"/>
              <a:t>3.</a:t>
            </a:r>
            <a:r>
              <a:rPr lang="ja-JP" altLang="en-US" dirty="0"/>
              <a:t>上着の内側や袖（そで）で覆う　です。</a:t>
            </a:r>
          </a:p>
          <a:p>
            <a:endParaRPr lang="en-GB" dirty="0"/>
          </a:p>
          <a:p>
            <a:r>
              <a:rPr lang="ja-JP" altLang="en-US" dirty="0"/>
              <a:t>＊咳エチケットは飛沫による感染を減らすのに有効。</a:t>
            </a:r>
            <a:endParaRPr lang="en-US" altLang="ja-JP" dirty="0"/>
          </a:p>
          <a:p>
            <a:endParaRPr lang="en-US" dirty="0"/>
          </a:p>
          <a:p>
            <a:r>
              <a:rPr lang="ja-JP" altLang="en-US" dirty="0"/>
              <a:t>マスクの正しいつけかたをおさらい</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15</a:t>
            </a:fld>
            <a:endParaRPr lang="en-GB"/>
          </a:p>
        </p:txBody>
      </p:sp>
    </p:spTree>
    <p:extLst>
      <p:ext uri="{BB962C8B-B14F-4D97-AF65-F5344CB8AC3E}">
        <p14:creationId xmlns:p14="http://schemas.microsoft.com/office/powerpoint/2010/main" val="160396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「密閉」「密集」「密接」です。</a:t>
            </a:r>
            <a:endParaRPr lang="en-US" altLang="ja-JP" dirty="0"/>
          </a:p>
          <a:p>
            <a:r>
              <a:rPr lang="ja-JP" altLang="en-US" dirty="0"/>
              <a:t>換気の悪い</a:t>
            </a:r>
            <a:r>
              <a:rPr lang="en-US" altLang="ja-JP" dirty="0"/>
              <a:t>《</a:t>
            </a:r>
            <a:r>
              <a:rPr lang="ja-JP" altLang="en-US" dirty="0"/>
              <a:t>密閉</a:t>
            </a:r>
            <a:r>
              <a:rPr lang="en-US" altLang="ja-JP" dirty="0"/>
              <a:t>》</a:t>
            </a:r>
            <a:r>
              <a:rPr lang="ja-JP" altLang="en-US" dirty="0"/>
              <a:t>空間、多数が集まる</a:t>
            </a:r>
            <a:r>
              <a:rPr lang="en-US" altLang="ja-JP" dirty="0"/>
              <a:t>《</a:t>
            </a:r>
            <a:r>
              <a:rPr lang="ja-JP" altLang="en-US" dirty="0"/>
              <a:t>密集</a:t>
            </a:r>
            <a:r>
              <a:rPr lang="en-US" altLang="ja-JP" dirty="0"/>
              <a:t>》</a:t>
            </a:r>
            <a:r>
              <a:rPr lang="ja-JP" altLang="en-US" dirty="0"/>
              <a:t>場所、間近で会話や発声をする</a:t>
            </a:r>
            <a:r>
              <a:rPr lang="en-US" altLang="ja-JP" dirty="0"/>
              <a:t>《</a:t>
            </a:r>
            <a:r>
              <a:rPr lang="ja-JP" altLang="en-US" dirty="0"/>
              <a:t>密接</a:t>
            </a:r>
            <a:r>
              <a:rPr lang="en-US" altLang="ja-JP" dirty="0"/>
              <a:t>》</a:t>
            </a:r>
            <a:r>
              <a:rPr lang="ja-JP" altLang="en-US" dirty="0"/>
              <a:t>場面</a:t>
            </a:r>
            <a:endParaRPr lang="en-US" altLang="ja-JP" dirty="0"/>
          </a:p>
          <a:p>
            <a:r>
              <a:rPr lang="ja-JP" altLang="en-US" dirty="0"/>
              <a:t>は、感染リスクが高いといわれています。</a:t>
            </a:r>
            <a:endParaRPr lang="en-US" altLang="ja-JP" dirty="0"/>
          </a:p>
          <a:p>
            <a:r>
              <a:rPr lang="ja-JP" altLang="en-US" dirty="0"/>
              <a:t>対面で人と人との距離が近い接触（互いに手を伸ばしたら届く距離でおよそ２ｍとされています）が、一定時間以上、多くの人々との間で交わされる環境は、リスクが高いといわれています。</a:t>
            </a:r>
            <a:endParaRPr lang="en-US" altLang="ja-JP" dirty="0"/>
          </a:p>
          <a:p>
            <a:r>
              <a:rPr lang="ja-JP" altLang="en-US" dirty="0"/>
              <a:t>（出典：厚労省）</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16</a:t>
            </a:fld>
            <a:endParaRPr lang="en-GB"/>
          </a:p>
        </p:txBody>
      </p:sp>
    </p:spTree>
    <p:extLst>
      <p:ext uri="{BB962C8B-B14F-4D97-AF65-F5344CB8AC3E}">
        <p14:creationId xmlns:p14="http://schemas.microsoft.com/office/powerpoint/2010/main" val="27551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17</a:t>
            </a:fld>
            <a:endParaRPr lang="en-GB"/>
          </a:p>
        </p:txBody>
      </p:sp>
    </p:spTree>
    <p:extLst>
      <p:ext uri="{BB962C8B-B14F-4D97-AF65-F5344CB8AC3E}">
        <p14:creationId xmlns:p14="http://schemas.microsoft.com/office/powerpoint/2010/main" val="919388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30</a:t>
            </a:r>
            <a:r>
              <a:rPr kumimoji="1" lang="ja-JP" altLang="en-US" dirty="0"/>
              <a:t>分</a:t>
            </a:r>
            <a:r>
              <a:rPr kumimoji="1" lang="en-US" altLang="ja-JP" dirty="0"/>
              <a:t>ver.</a:t>
            </a:r>
            <a:r>
              <a:rPr kumimoji="1" lang="ja-JP" altLang="en-US" dirty="0"/>
              <a:t>：</a:t>
            </a:r>
            <a:r>
              <a:rPr kumimoji="1" lang="en-US" altLang="ja-JP" dirty="0"/>
              <a:t>1</a:t>
            </a:r>
            <a:r>
              <a:rPr kumimoji="1" lang="ja-JP" altLang="en-US" dirty="0"/>
              <a:t>人</a:t>
            </a:r>
            <a:r>
              <a:rPr kumimoji="1" lang="en-US" altLang="ja-JP" dirty="0"/>
              <a:t>1</a:t>
            </a:r>
            <a:r>
              <a:rPr kumimoji="1" lang="ja-JP" altLang="en-US" dirty="0"/>
              <a:t>問ずつ聞いていく（</a:t>
            </a:r>
            <a:r>
              <a:rPr kumimoji="1" lang="en-US" altLang="ja-JP" dirty="0"/>
              <a:t>5</a:t>
            </a:r>
            <a:r>
              <a:rPr kumimoji="1" lang="ja-JP" altLang="en-US" dirty="0"/>
              <a:t>分）</a:t>
            </a:r>
          </a:p>
          <a:p>
            <a:r>
              <a:rPr kumimoji="1" lang="ja-JP" altLang="en-US" dirty="0"/>
              <a:t>・</a:t>
            </a:r>
            <a:r>
              <a:rPr kumimoji="1" lang="en-US" altLang="ja-JP" dirty="0"/>
              <a:t>50</a:t>
            </a:r>
            <a:r>
              <a:rPr kumimoji="1" lang="ja-JP" altLang="en-US" dirty="0"/>
              <a:t>分</a:t>
            </a:r>
            <a:r>
              <a:rPr kumimoji="1" lang="en-US" altLang="ja-JP" dirty="0"/>
              <a:t>ver.</a:t>
            </a:r>
            <a:r>
              <a:rPr kumimoji="1" lang="ja-JP" altLang="en-US" dirty="0"/>
              <a:t>：個人で考える→</a:t>
            </a:r>
            <a:r>
              <a:rPr kumimoji="1" lang="en-US" altLang="ja-JP" dirty="0"/>
              <a:t>2-3</a:t>
            </a:r>
            <a:r>
              <a:rPr kumimoji="1" lang="ja-JP" altLang="en-US" dirty="0"/>
              <a:t>名</a:t>
            </a:r>
            <a:r>
              <a:rPr kumimoji="1" lang="en-US" altLang="ja-JP" dirty="0"/>
              <a:t>/</a:t>
            </a:r>
            <a:r>
              <a:rPr kumimoji="1" lang="ja-JP" altLang="en-US" dirty="0"/>
              <a:t>問ずつ発表（</a:t>
            </a:r>
            <a:r>
              <a:rPr kumimoji="1" lang="en-US" altLang="ja-JP" dirty="0"/>
              <a:t>15</a:t>
            </a:r>
            <a:r>
              <a:rPr kumimoji="1" lang="ja-JP" altLang="en-US" dirty="0"/>
              <a:t>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※ヒントを出し、児童・生徒の発言で深めていく</a:t>
            </a:r>
          </a:p>
        </p:txBody>
      </p:sp>
      <p:sp>
        <p:nvSpPr>
          <p:cNvPr id="4" name="スライド番号プレースホルダー 3"/>
          <p:cNvSpPr>
            <a:spLocks noGrp="1"/>
          </p:cNvSpPr>
          <p:nvPr>
            <p:ph type="sldNum" sz="quarter" idx="10"/>
          </p:nvPr>
        </p:nvSpPr>
        <p:spPr/>
        <p:txBody>
          <a:bodyPr/>
          <a:lstStyle/>
          <a:p>
            <a:fld id="{892A21E4-20E2-2F40-AA8A-D2A3CF1D0619}" type="slidenum">
              <a:rPr kumimoji="1" lang="ja-JP" altLang="en-US" smtClean="0"/>
              <a:t>18</a:t>
            </a:fld>
            <a:endParaRPr kumimoji="1" lang="ja-JP" altLang="en-US"/>
          </a:p>
        </p:txBody>
      </p:sp>
    </p:spTree>
    <p:extLst>
      <p:ext uri="{BB962C8B-B14F-4D97-AF65-F5344CB8AC3E}">
        <p14:creationId xmlns:p14="http://schemas.microsoft.com/office/powerpoint/2010/main" val="69593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ウイルスが未知のものであるので不安や恐れは当然生まれますし、ある程度の不安や恐れは身を守るために必要な感情です。しかし、この気持ちは自分自身のさまざまな力を奪うことがあります。</a:t>
            </a:r>
            <a:endParaRPr lang="en-US" altLang="ja-JP"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19</a:t>
            </a:fld>
            <a:endParaRPr lang="en-GB"/>
          </a:p>
        </p:txBody>
      </p:sp>
    </p:spTree>
    <p:extLst>
      <p:ext uri="{BB962C8B-B14F-4D97-AF65-F5344CB8AC3E}">
        <p14:creationId xmlns:p14="http://schemas.microsoft.com/office/powerpoint/2010/main" val="95062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まず、自分自身の現在の状況を客観的に見てみましょう。</a:t>
            </a:r>
            <a:endParaRPr lang="en-US" altLang="ja-JP" dirty="0"/>
          </a:p>
          <a:p>
            <a:r>
              <a:rPr lang="ja-JP" altLang="en-US" dirty="0"/>
              <a:t>生活の中で、自分自身はどういう状況にいるのかというのを、あらためて振り返る機会ってなかなかないですよね？</a:t>
            </a:r>
            <a:endParaRPr lang="en-US" altLang="ja-JP" dirty="0"/>
          </a:p>
          <a:p>
            <a:r>
              <a:rPr lang="ja-JP" altLang="en-US" dirty="0"/>
              <a:t>今日は、この機会に一度振り返って見つめなおしてみましょう。</a:t>
            </a:r>
            <a:endParaRPr lang="en-US" altLang="ja-JP" dirty="0"/>
          </a:p>
          <a:p>
            <a:r>
              <a:rPr lang="ja-JP" altLang="en-US" dirty="0"/>
              <a:t>そして、自分自身の状況をあらためて、確認したとき、どんな思いがでてくるのか　ちょっと自分自身で考えてみましょう。</a:t>
            </a:r>
            <a:endParaRPr lang="en-US" altLang="ja-JP" dirty="0"/>
          </a:p>
          <a:p>
            <a:endParaRPr lang="ja-JP" altLang="en-US" dirty="0"/>
          </a:p>
          <a:p>
            <a:r>
              <a:rPr lang="ja-JP" altLang="en-US" dirty="0"/>
              <a:t>・立ち止まって一息入れる。（深呼吸、お茶を飲む）</a:t>
            </a:r>
          </a:p>
          <a:p>
            <a:r>
              <a:rPr lang="ja-JP" altLang="en-US" dirty="0"/>
              <a:t>・今の状況を整理してみる。</a:t>
            </a:r>
          </a:p>
          <a:p>
            <a:r>
              <a:rPr lang="ja-JP" altLang="en-US" dirty="0"/>
              <a:t>・自分自身をいろいろな角度から観察してみる。（考え方、気持ち、ふるまいなど）</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1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次に、自分自身を客観的に見たときに、普段と違うところや同じところがあるか確認してみましょう。</a:t>
            </a:r>
            <a:endParaRPr lang="en-US" altLang="ja-JP" dirty="0"/>
          </a:p>
          <a:p>
            <a:endParaRPr lang="en-US" altLang="ja-JP" dirty="0"/>
          </a:p>
          <a:p>
            <a:endParaRPr lang="en-US" altLang="ja-JP" dirty="0"/>
          </a:p>
          <a:p>
            <a:r>
              <a:rPr lang="ja-JP" altLang="en-US" dirty="0"/>
              <a:t>・ウイルスに関する悪い情報ばかりに目が向いていませんか？</a:t>
            </a:r>
          </a:p>
          <a:p>
            <a:r>
              <a:rPr lang="ja-JP" altLang="en-US" dirty="0"/>
              <a:t>・なにかと感染症に結び付けて考えていませんか？</a:t>
            </a:r>
          </a:p>
          <a:p>
            <a:r>
              <a:rPr lang="ja-JP" altLang="en-US" dirty="0"/>
              <a:t>・趣味の時間や親しい人との交流が減っていませんか？</a:t>
            </a:r>
          </a:p>
          <a:p>
            <a:r>
              <a:rPr lang="ja-JP" altLang="en-US" dirty="0"/>
              <a:t>・生活習慣が乱れていませんか？</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8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そして、自分自身が自分自身であり続けるために、何ができているか振り返ってみましょう。</a:t>
            </a:r>
            <a:endParaRPr lang="en-US" altLang="ja-JP" dirty="0"/>
          </a:p>
          <a:p>
            <a:r>
              <a:rPr lang="ja-JP" altLang="en-US" dirty="0"/>
              <a:t>・ウイルスに関する情報にさらされるのを制限し、距離を置く時間を作る。</a:t>
            </a:r>
          </a:p>
          <a:p>
            <a:r>
              <a:rPr lang="ja-JP" altLang="en-US" dirty="0"/>
              <a:t>・いつもの生活習慣やペースを保つ。</a:t>
            </a:r>
          </a:p>
          <a:p>
            <a:r>
              <a:rPr lang="ja-JP" altLang="en-US" dirty="0"/>
              <a:t>・心地よい環境を整える。</a:t>
            </a:r>
          </a:p>
          <a:p>
            <a:r>
              <a:rPr lang="ja-JP" altLang="en-US" dirty="0"/>
              <a:t>・今自分ができていることを認める。</a:t>
            </a:r>
          </a:p>
          <a:p>
            <a:r>
              <a:rPr lang="ja-JP" altLang="en-US" dirty="0"/>
              <a:t>・今の状況だからこそできることに取り組んでみる。</a:t>
            </a:r>
          </a:p>
          <a:p>
            <a:r>
              <a:rPr lang="ja-JP" altLang="en-US" dirty="0"/>
              <a:t>・安心できる相手とつながる。</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43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92A21E4-20E2-2F40-AA8A-D2A3CF1D0619}" type="slidenum">
              <a:rPr kumimoji="1" lang="ja-JP" altLang="en-US" smtClean="0"/>
              <a:t>4</a:t>
            </a:fld>
            <a:endParaRPr kumimoji="1" lang="ja-JP" altLang="en-US"/>
          </a:p>
        </p:txBody>
      </p:sp>
    </p:spTree>
    <p:extLst>
      <p:ext uri="{BB962C8B-B14F-4D97-AF65-F5344CB8AC3E}">
        <p14:creationId xmlns:p14="http://schemas.microsoft.com/office/powerpoint/2010/main" val="2791375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30</a:t>
            </a:r>
            <a:r>
              <a:rPr kumimoji="1" lang="ja-JP" altLang="en-US" dirty="0"/>
              <a:t>分</a:t>
            </a:r>
            <a:r>
              <a:rPr kumimoji="1" lang="en-US" altLang="ja-JP" dirty="0"/>
              <a:t>ver.</a:t>
            </a:r>
            <a:r>
              <a:rPr kumimoji="1" lang="ja-JP" altLang="en-US" dirty="0"/>
              <a:t>：</a:t>
            </a:r>
            <a:r>
              <a:rPr kumimoji="1" lang="en-US" altLang="ja-JP" dirty="0"/>
              <a:t>1</a:t>
            </a:r>
            <a:r>
              <a:rPr kumimoji="1" lang="ja-JP" altLang="en-US" dirty="0"/>
              <a:t>人</a:t>
            </a:r>
            <a:r>
              <a:rPr kumimoji="1" lang="en-US" altLang="ja-JP" dirty="0"/>
              <a:t>1</a:t>
            </a:r>
            <a:r>
              <a:rPr kumimoji="1" lang="ja-JP" altLang="en-US" dirty="0"/>
              <a:t>問ずつ聞いていく（</a:t>
            </a:r>
            <a:r>
              <a:rPr kumimoji="1" lang="en-US" altLang="ja-JP" dirty="0"/>
              <a:t>5</a:t>
            </a:r>
            <a:r>
              <a:rPr kumimoji="1" lang="ja-JP" altLang="en-US" dirty="0"/>
              <a:t>分）</a:t>
            </a:r>
          </a:p>
          <a:p>
            <a:r>
              <a:rPr kumimoji="1" lang="ja-JP" altLang="en-US" dirty="0"/>
              <a:t>・</a:t>
            </a:r>
            <a:r>
              <a:rPr kumimoji="1" lang="en-US" altLang="ja-JP" dirty="0"/>
              <a:t>50</a:t>
            </a:r>
            <a:r>
              <a:rPr kumimoji="1" lang="ja-JP" altLang="en-US" dirty="0"/>
              <a:t>分</a:t>
            </a:r>
            <a:r>
              <a:rPr kumimoji="1" lang="en-US" altLang="ja-JP" dirty="0"/>
              <a:t>ver.</a:t>
            </a:r>
            <a:r>
              <a:rPr kumimoji="1" lang="ja-JP" altLang="en-US" dirty="0"/>
              <a:t>：個人で考える→</a:t>
            </a:r>
            <a:r>
              <a:rPr kumimoji="1" lang="en-US" altLang="ja-JP" dirty="0"/>
              <a:t>2-3</a:t>
            </a:r>
            <a:r>
              <a:rPr kumimoji="1" lang="ja-JP" altLang="en-US" dirty="0"/>
              <a:t>名</a:t>
            </a:r>
            <a:r>
              <a:rPr kumimoji="1" lang="en-US" altLang="ja-JP" dirty="0"/>
              <a:t>/</a:t>
            </a:r>
            <a:r>
              <a:rPr kumimoji="1" lang="ja-JP" altLang="en-US" dirty="0"/>
              <a:t>問ずつ発表（</a:t>
            </a:r>
            <a:r>
              <a:rPr kumimoji="1" lang="en-US" altLang="ja-JP" dirty="0"/>
              <a:t>15</a:t>
            </a:r>
            <a:r>
              <a:rPr kumimoji="1" lang="ja-JP" altLang="en-US" dirty="0"/>
              <a:t>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※ヒントを出し、児童・生徒の発言で深めていく</a:t>
            </a:r>
          </a:p>
        </p:txBody>
      </p:sp>
      <p:sp>
        <p:nvSpPr>
          <p:cNvPr id="4" name="スライド番号プレースホルダー 3"/>
          <p:cNvSpPr>
            <a:spLocks noGrp="1"/>
          </p:cNvSpPr>
          <p:nvPr>
            <p:ph type="sldNum" sz="quarter" idx="10"/>
          </p:nvPr>
        </p:nvSpPr>
        <p:spPr/>
        <p:txBody>
          <a:bodyPr/>
          <a:lstStyle/>
          <a:p>
            <a:fld id="{892A21E4-20E2-2F40-AA8A-D2A3CF1D0619}" type="slidenum">
              <a:rPr kumimoji="1" lang="ja-JP" altLang="en-US" smtClean="0"/>
              <a:t>23</a:t>
            </a:fld>
            <a:endParaRPr kumimoji="1" lang="ja-JP" altLang="en-US"/>
          </a:p>
        </p:txBody>
      </p:sp>
    </p:spTree>
    <p:extLst>
      <p:ext uri="{BB962C8B-B14F-4D97-AF65-F5344CB8AC3E}">
        <p14:creationId xmlns:p14="http://schemas.microsoft.com/office/powerpoint/2010/main" val="269954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あなただったらどうしますか？確かな情報が多くの人に伝わるための行動をしましょう。</a:t>
            </a:r>
            <a:endParaRPr lang="en-US" altLang="ja-JP" dirty="0"/>
          </a:p>
          <a:p>
            <a:r>
              <a:rPr lang="ja-JP" altLang="en-US" dirty="0"/>
              <a:t>・拡散するべきかどうか、情報元を調べるようにしましょう。</a:t>
            </a:r>
            <a:endParaRPr lang="en-US" altLang="ja-JP" dirty="0"/>
          </a:p>
          <a:p>
            <a:r>
              <a:rPr lang="ja-JP" altLang="en-US" dirty="0"/>
              <a:t>・不確かな情報は発信しないようにしましょう。</a:t>
            </a:r>
            <a:endParaRPr lang="en-US" altLang="ja-JP" dirty="0"/>
          </a:p>
          <a:p>
            <a:r>
              <a:rPr lang="en-US" altLang="ja-JP" dirty="0"/>
              <a:t>※</a:t>
            </a:r>
            <a:r>
              <a:rPr lang="ja-JP" altLang="en-US" dirty="0"/>
              <a:t>また、実際に日本赤十字社でも事例がありました。</a:t>
            </a:r>
            <a:endParaRPr lang="en-US" altLang="ja-JP" dirty="0"/>
          </a:p>
          <a:p>
            <a:r>
              <a:rPr lang="ja-JP" altLang="en-US" dirty="0"/>
              <a:t>確かな情報かどうかはホームページを見たり、情報元を調べるなど、慎重に確かめる必要があります。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24</a:t>
            </a:fld>
            <a:endParaRPr lang="en-GB"/>
          </a:p>
        </p:txBody>
      </p:sp>
    </p:spTree>
    <p:extLst>
      <p:ext uri="{BB962C8B-B14F-4D97-AF65-F5344CB8AC3E}">
        <p14:creationId xmlns:p14="http://schemas.microsoft.com/office/powerpoint/2010/main" val="2573480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どういう気持ちになりますか？想像力を膨らませて、このような発言が生まれないような環境を作っていきましょう。</a:t>
            </a:r>
            <a:endParaRPr lang="en-US" altLang="ja-JP" dirty="0"/>
          </a:p>
          <a:p>
            <a:r>
              <a:rPr lang="ja-JP" altLang="en-US" dirty="0"/>
              <a:t>・差別的な発言に対して</a:t>
            </a:r>
            <a:r>
              <a:rPr lang="en-US" altLang="ja-JP" dirty="0"/>
              <a:t>NO</a:t>
            </a:r>
            <a:r>
              <a:rPr lang="ja-JP" altLang="en-US" dirty="0"/>
              <a:t>という勇気を持ちましょう</a:t>
            </a:r>
          </a:p>
          <a:p>
            <a:r>
              <a:rPr lang="ja-JP" altLang="en-US" dirty="0"/>
              <a:t>・感染を拡大しないようにそれぞれの立場で頑張っている人々に敬意を払いましょう。</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25</a:t>
            </a:fld>
            <a:endParaRPr lang="en-GB"/>
          </a:p>
        </p:txBody>
      </p:sp>
    </p:spTree>
    <p:extLst>
      <p:ext uri="{BB962C8B-B14F-4D97-AF65-F5344CB8AC3E}">
        <p14:creationId xmlns:p14="http://schemas.microsoft.com/office/powerpoint/2010/main" val="15821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実際の事例があれば、その事例についてどのように対応すればいいか考えてみましょう。</a:t>
            </a:r>
            <a:endParaRPr lang="en-US" altLang="ja-JP" dirty="0"/>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26</a:t>
            </a:fld>
            <a:endParaRPr lang="en-GB"/>
          </a:p>
        </p:txBody>
      </p:sp>
    </p:spTree>
    <p:extLst>
      <p:ext uri="{BB962C8B-B14F-4D97-AF65-F5344CB8AC3E}">
        <p14:creationId xmlns:p14="http://schemas.microsoft.com/office/powerpoint/2010/main" val="4034429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27</a:t>
            </a:fld>
            <a:endParaRPr lang="en-GB"/>
          </a:p>
        </p:txBody>
      </p:sp>
    </p:spTree>
    <p:extLst>
      <p:ext uri="{BB962C8B-B14F-4D97-AF65-F5344CB8AC3E}">
        <p14:creationId xmlns:p14="http://schemas.microsoft.com/office/powerpoint/2010/main" val="2392415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28</a:t>
            </a:fld>
            <a:endParaRPr lang="en-GB"/>
          </a:p>
        </p:txBody>
      </p:sp>
    </p:spTree>
    <p:extLst>
      <p:ext uri="{BB962C8B-B14F-4D97-AF65-F5344CB8AC3E}">
        <p14:creationId xmlns:p14="http://schemas.microsoft.com/office/powerpoint/2010/main" val="2398580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30</a:t>
            </a:fld>
            <a:endParaRPr lang="en-GB"/>
          </a:p>
        </p:txBody>
      </p:sp>
    </p:spTree>
    <p:extLst>
      <p:ext uri="{BB962C8B-B14F-4D97-AF65-F5344CB8AC3E}">
        <p14:creationId xmlns:p14="http://schemas.microsoft.com/office/powerpoint/2010/main" val="589434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BAAF4FAC-48F0-4A25-810D-9C867BCBBE6C}"/>
              </a:ext>
            </a:extLst>
          </p:cNvPr>
          <p:cNvSpPr>
            <a:spLocks noGrp="1" noRot="1" noChangeAspect="1" noChangeArrowheads="1" noTextEdit="1"/>
          </p:cNvSpPr>
          <p:nvPr>
            <p:ph type="sldImg"/>
          </p:nvPr>
        </p:nvSpPr>
        <p:spPr>
          <a:ln/>
        </p:spPr>
      </p:sp>
      <p:sp>
        <p:nvSpPr>
          <p:cNvPr id="48131" name="ノート プレースホルダー 2">
            <a:extLst>
              <a:ext uri="{FF2B5EF4-FFF2-40B4-BE49-F238E27FC236}">
                <a16:creationId xmlns:a16="http://schemas.microsoft.com/office/drawing/2014/main" id="{08B8AC1F-1DCE-42F0-9EB0-17EDA6E5D7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48132" name="スライド番号プレースホルダー 3">
            <a:extLst>
              <a:ext uri="{FF2B5EF4-FFF2-40B4-BE49-F238E27FC236}">
                <a16:creationId xmlns:a16="http://schemas.microsoft.com/office/drawing/2014/main" id="{A2A84D6A-6115-45D9-90D5-91458B229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47BCA90F-AF5D-491F-A3FC-933C53113E7C}" type="slidenum">
              <a:rPr lang="ja-JP" altLang="en-US" sz="1200" smtClean="0"/>
              <a:pPr/>
              <a:t>31</a:t>
            </a:fld>
            <a:endParaRPr lang="ja-JP" altLang="en-US" sz="1200"/>
          </a:p>
        </p:txBody>
      </p:sp>
    </p:spTree>
    <p:extLst>
      <p:ext uri="{BB962C8B-B14F-4D97-AF65-F5344CB8AC3E}">
        <p14:creationId xmlns:p14="http://schemas.microsoft.com/office/powerpoint/2010/main" val="2012256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BAAF4FAC-48F0-4A25-810D-9C867BCBBE6C}"/>
              </a:ext>
            </a:extLst>
          </p:cNvPr>
          <p:cNvSpPr>
            <a:spLocks noGrp="1" noRot="1" noChangeAspect="1" noChangeArrowheads="1" noTextEdit="1"/>
          </p:cNvSpPr>
          <p:nvPr>
            <p:ph type="sldImg"/>
          </p:nvPr>
        </p:nvSpPr>
        <p:spPr>
          <a:ln/>
        </p:spPr>
      </p:sp>
      <p:sp>
        <p:nvSpPr>
          <p:cNvPr id="48131" name="ノート プレースホルダー 2">
            <a:extLst>
              <a:ext uri="{FF2B5EF4-FFF2-40B4-BE49-F238E27FC236}">
                <a16:creationId xmlns:a16="http://schemas.microsoft.com/office/drawing/2014/main" id="{08B8AC1F-1DCE-42F0-9EB0-17EDA6E5D7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48132" name="スライド番号プレースホルダー 3">
            <a:extLst>
              <a:ext uri="{FF2B5EF4-FFF2-40B4-BE49-F238E27FC236}">
                <a16:creationId xmlns:a16="http://schemas.microsoft.com/office/drawing/2014/main" id="{A2A84D6A-6115-45D9-90D5-91458B229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47BCA90F-AF5D-491F-A3FC-933C53113E7C}" type="slidenum">
              <a:rPr lang="ja-JP" altLang="en-US" sz="1200" smtClean="0"/>
              <a:pPr/>
              <a:t>32</a:t>
            </a:fld>
            <a:endParaRPr lang="ja-JP" altLang="en-US" sz="1200"/>
          </a:p>
        </p:txBody>
      </p:sp>
    </p:spTree>
    <p:extLst>
      <p:ext uri="{BB962C8B-B14F-4D97-AF65-F5344CB8AC3E}">
        <p14:creationId xmlns:p14="http://schemas.microsoft.com/office/powerpoint/2010/main" val="1136515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BAAF4FAC-48F0-4A25-810D-9C867BCBBE6C}"/>
              </a:ext>
            </a:extLst>
          </p:cNvPr>
          <p:cNvSpPr>
            <a:spLocks noGrp="1" noRot="1" noChangeAspect="1" noChangeArrowheads="1" noTextEdit="1"/>
          </p:cNvSpPr>
          <p:nvPr>
            <p:ph type="sldImg"/>
          </p:nvPr>
        </p:nvSpPr>
        <p:spPr>
          <a:ln/>
        </p:spPr>
      </p:sp>
      <p:sp>
        <p:nvSpPr>
          <p:cNvPr id="48131" name="ノート プレースホルダー 2">
            <a:extLst>
              <a:ext uri="{FF2B5EF4-FFF2-40B4-BE49-F238E27FC236}">
                <a16:creationId xmlns:a16="http://schemas.microsoft.com/office/drawing/2014/main" id="{08B8AC1F-1DCE-42F0-9EB0-17EDA6E5D7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48132" name="スライド番号プレースホルダー 3">
            <a:extLst>
              <a:ext uri="{FF2B5EF4-FFF2-40B4-BE49-F238E27FC236}">
                <a16:creationId xmlns:a16="http://schemas.microsoft.com/office/drawing/2014/main" id="{A2A84D6A-6115-45D9-90D5-91458B229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47BCA90F-AF5D-491F-A3FC-933C53113E7C}" type="slidenum">
              <a:rPr lang="ja-JP" altLang="en-US" sz="1200" smtClean="0"/>
              <a:pPr/>
              <a:t>33</a:t>
            </a:fld>
            <a:endParaRPr lang="ja-JP" altLang="en-US" sz="1200"/>
          </a:p>
        </p:txBody>
      </p:sp>
    </p:spTree>
    <p:extLst>
      <p:ext uri="{BB962C8B-B14F-4D97-AF65-F5344CB8AC3E}">
        <p14:creationId xmlns:p14="http://schemas.microsoft.com/office/powerpoint/2010/main" val="653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新型コロナウイルスがもたらす病気そのものは、不安を引き起こします。どうしてだと思いますか？？？</a:t>
            </a:r>
            <a:endParaRPr lang="en-US" altLang="ja-JP" dirty="0"/>
          </a:p>
          <a:p>
            <a:r>
              <a:rPr lang="ja-JP" altLang="en-US" dirty="0"/>
              <a:t>回答案：</a:t>
            </a:r>
            <a:endParaRPr lang="en-US" altLang="ja-JP" dirty="0"/>
          </a:p>
          <a:p>
            <a:r>
              <a:rPr lang="ja-JP" altLang="en-US" dirty="0"/>
              <a:t>・未知のウイルス（ワクチンや薬がない）でわからないことが多いから。</a:t>
            </a:r>
            <a:endParaRPr lang="en-US" altLang="ja-JP" dirty="0"/>
          </a:p>
          <a:p>
            <a:r>
              <a:rPr lang="ja-JP" altLang="en-US" dirty="0"/>
              <a:t>・感染者の人数が増え続けているから</a:t>
            </a:r>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14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34</a:t>
            </a:fld>
            <a:endParaRPr lang="en-GB"/>
          </a:p>
        </p:txBody>
      </p:sp>
    </p:spTree>
    <p:extLst>
      <p:ext uri="{BB962C8B-B14F-4D97-AF65-F5344CB8AC3E}">
        <p14:creationId xmlns:p14="http://schemas.microsoft.com/office/powerpoint/2010/main" val="393600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35</a:t>
            </a:fld>
            <a:endParaRPr lang="en-GB"/>
          </a:p>
        </p:txBody>
      </p:sp>
    </p:spTree>
    <p:extLst>
      <p:ext uri="{BB962C8B-B14F-4D97-AF65-F5344CB8AC3E}">
        <p14:creationId xmlns:p14="http://schemas.microsoft.com/office/powerpoint/2010/main" val="173911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次に、人々の気持ちが不安になると、それが差別を引き起こします。</a:t>
            </a:r>
            <a:endParaRPr lang="en-US" altLang="ja-JP" dirty="0"/>
          </a:p>
          <a:p>
            <a:r>
              <a:rPr lang="ja-JP" altLang="en-US" dirty="0"/>
              <a:t>どうして不安が差別につながるのでしょうか？</a:t>
            </a:r>
            <a:endParaRPr lang="en-US" altLang="ja-JP" dirty="0"/>
          </a:p>
          <a:p>
            <a:r>
              <a:rPr lang="ja-JP" altLang="en-US" dirty="0"/>
              <a:t>回答案</a:t>
            </a:r>
            <a:endParaRPr lang="en-US" altLang="ja-JP" dirty="0"/>
          </a:p>
          <a:p>
            <a:r>
              <a:rPr lang="ja-JP" altLang="en-US" dirty="0"/>
              <a:t>・不安であるがゆえに、自分自身を守るために（生き延びようとする本能）ウイルス感染にかかわる人を遠ざけたり、</a:t>
            </a:r>
            <a:endParaRPr lang="en-US" altLang="ja-JP" dirty="0"/>
          </a:p>
          <a:p>
            <a:r>
              <a:rPr lang="ja-JP" altLang="en-US" dirty="0"/>
              <a:t>ある特定の人々を敵とみなして接してしまうようになるから。</a:t>
            </a:r>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76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差別が広がると、それが病気の拡大につながります。これは、どういうことでしょうか？</a:t>
            </a:r>
            <a:endParaRPr lang="en-US" altLang="ja-JP" dirty="0"/>
          </a:p>
          <a:p>
            <a:r>
              <a:rPr lang="ja-JP" altLang="en-US" dirty="0"/>
              <a:t>回答案</a:t>
            </a:r>
          </a:p>
          <a:p>
            <a:r>
              <a:rPr lang="ja-JP" altLang="en-US" dirty="0"/>
              <a:t>・差別を受けるのが怖くて熱や咳があっても誰にも言わなかったり、病院に行こうとしなかったりする。その結果として病気の拡散を招く</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27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この負のスパイラルを理解して、それぞれが３つの感染症を防ぐために必要な行動をとることが大切です。</a:t>
            </a:r>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00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69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92A21E4-20E2-2F40-AA8A-D2A3CF1D0619}" type="slidenum">
              <a:rPr kumimoji="1" lang="ja-JP" altLang="en-US" smtClean="0"/>
              <a:t>11</a:t>
            </a:fld>
            <a:endParaRPr kumimoji="1" lang="ja-JP" altLang="en-US"/>
          </a:p>
        </p:txBody>
      </p:sp>
    </p:spTree>
    <p:extLst>
      <p:ext uri="{BB962C8B-B14F-4D97-AF65-F5344CB8AC3E}">
        <p14:creationId xmlns:p14="http://schemas.microsoft.com/office/powerpoint/2010/main" val="18981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こまめな手洗いをすることは大切な衛生行動の１つです。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12</a:t>
            </a:fld>
            <a:endParaRPr lang="en-GB"/>
          </a:p>
        </p:txBody>
      </p:sp>
    </p:spTree>
    <p:extLst>
      <p:ext uri="{BB962C8B-B14F-4D97-AF65-F5344CB8AC3E}">
        <p14:creationId xmlns:p14="http://schemas.microsoft.com/office/powerpoint/2010/main" val="235605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06536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40116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303160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amp; サブタイトル">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51930"/>
            <a:ext cx="9810750" cy="2321719"/>
          </a:xfrm>
          <a:prstGeom prst="rect">
            <a:avLst/>
          </a:prstGeom>
        </p:spPr>
        <p:txBody>
          <a:bodyPr anchor="b"/>
          <a:lstStyle/>
          <a:p>
            <a:r>
              <a:t>タイトルテキスト</a:t>
            </a:r>
          </a:p>
        </p:txBody>
      </p:sp>
      <p:sp>
        <p:nvSpPr>
          <p:cNvPr id="12" name="Shape 12"/>
          <p:cNvSpPr>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本文レベル1</a:t>
            </a:r>
          </a:p>
          <a:p>
            <a:pPr lvl="1"/>
            <a:r>
              <a:t>本文レベル2</a:t>
            </a:r>
          </a:p>
          <a:p>
            <a:pPr lvl="2"/>
            <a:r>
              <a:t>本文レベル3</a:t>
            </a:r>
          </a:p>
          <a:p>
            <a:pPr lvl="3"/>
            <a:r>
              <a:t>本文レベル4</a:t>
            </a:r>
          </a:p>
          <a:p>
            <a:pPr lvl="4"/>
            <a:r>
              <a:t>本文レベル 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6556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タイトルテキスト</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本文レベル1</a:t>
            </a:r>
          </a:p>
          <a:p>
            <a:pPr lvl="1"/>
            <a:r>
              <a:t>本文レベル2</a:t>
            </a:r>
          </a:p>
          <a:p>
            <a:pPr lvl="2"/>
            <a:r>
              <a:t>本文レベル3</a:t>
            </a:r>
          </a:p>
          <a:p>
            <a:pPr lvl="3"/>
            <a:r>
              <a:t>本文レベル4</a:t>
            </a:r>
          </a:p>
          <a:p>
            <a:pPr lvl="4"/>
            <a:r>
              <a:t>本文レベル 5</a:t>
            </a:r>
          </a:p>
        </p:txBody>
      </p:sp>
      <p:sp>
        <p:nvSpPr>
          <p:cNvPr id="23" name="Shape 23"/>
          <p:cNvSpPr>
            <a:spLocks noGrp="1"/>
          </p:cNvSpPr>
          <p:nvPr>
            <p:ph type="sldNum" sz="quarter" idx="2"/>
          </p:nvPr>
        </p:nvSpPr>
        <p:spPr>
          <a:xfrm>
            <a:off x="5895665" y="6500812"/>
            <a:ext cx="373500"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2901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タイトルテキスト</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1703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タイトルテキスト</a:t>
            </a:r>
          </a:p>
        </p:txBody>
      </p:sp>
      <p:sp>
        <p:nvSpPr>
          <p:cNvPr id="40" name="Shape 40"/>
          <p:cNvSpPr>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本文レベル1</a:t>
            </a:r>
          </a:p>
          <a:p>
            <a:pPr lvl="1"/>
            <a:r>
              <a:t>本文レベル2</a:t>
            </a:r>
          </a:p>
          <a:p>
            <a:pPr lvl="2"/>
            <a:r>
              <a:t>本文レベル3</a:t>
            </a:r>
          </a:p>
          <a:p>
            <a:pPr lvl="3"/>
            <a:r>
              <a:t>本文レベル4</a:t>
            </a:r>
          </a:p>
          <a:p>
            <a:pPr lvl="4"/>
            <a:r>
              <a:t>本文レベル 5</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8423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タイトルテキスト</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9705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タイトルテキスト</a:t>
            </a:r>
          </a:p>
        </p:txBody>
      </p:sp>
      <p:sp>
        <p:nvSpPr>
          <p:cNvPr id="57" name="Shape 57"/>
          <p:cNvSpPr>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4725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タイトルテキスト</a:t>
            </a:r>
          </a:p>
        </p:txBody>
      </p:sp>
      <p:sp>
        <p:nvSpPr>
          <p:cNvPr id="67" name="Shape 67"/>
          <p:cNvSpPr>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本文レベル1</a:t>
            </a:r>
          </a:p>
          <a:p>
            <a:pPr lvl="1"/>
            <a:r>
              <a:t>本文レベル2</a:t>
            </a:r>
          </a:p>
          <a:p>
            <a:pPr lvl="2"/>
            <a:r>
              <a:t>本文レベル3</a:t>
            </a:r>
          </a:p>
          <a:p>
            <a:pPr lvl="3"/>
            <a:r>
              <a:t>本文レベル4</a:t>
            </a:r>
          </a:p>
          <a:p>
            <a:pPr lvl="4"/>
            <a:r>
              <a:t>本文レベル 5</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55626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Shape 75"/>
          <p:cNvSpPr>
            <a:spLocks noGrp="1"/>
          </p:cNvSpPr>
          <p:nvPr>
            <p:ph type="body" idx="1"/>
          </p:nvPr>
        </p:nvSpPr>
        <p:spPr>
          <a:xfrm>
            <a:off x="892969" y="892969"/>
            <a:ext cx="10406063" cy="5072063"/>
          </a:xfrm>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0089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819755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a:latin typeface="Helvetica Light"/>
                <a:ea typeface="Helvetica Light"/>
                <a:cs typeface="Helvetica Light"/>
                <a:sym typeface="Helvetica Light"/>
              </a:defRPr>
            </a:lvl1pPr>
          </a:lstStyle>
          <a:p>
            <a:r>
              <a:t>–Johnny Appleseed</a:t>
            </a:r>
          </a:p>
        </p:txBody>
      </p:sp>
      <p:sp>
        <p:nvSpPr>
          <p:cNvPr id="94" name="Shape 94"/>
          <p:cNvSpPr>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defRPr sz="2672"/>
            </a:lvl1pPr>
          </a:lstStyle>
          <a:p>
            <a:r>
              <a:t>“ここに引用を入力してください。”</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2969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86954"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70858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5476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lIns="130046" tIns="65023" rIns="130046" bIns="65023"/>
          <a:lstStyle/>
          <a:p>
            <a:fld id="{77553AD1-5764-CD4C-B1EC-C3EF23B8D2AD}" type="datetimeFigureOut">
              <a:rPr kumimoji="1" lang="ja-JP" altLang="en-US" smtClean="0"/>
              <a:t>2020/11/4</a:t>
            </a:fld>
            <a:endParaRPr kumimoji="1" lang="ja-JP"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lIns="130046" tIns="65023" rIns="130046" bIns="65023"/>
          <a:lstStyle/>
          <a:p>
            <a:endParaRPr kumimoji="1" lang="ja-JP" altLang="en-US"/>
          </a:p>
        </p:txBody>
      </p:sp>
      <p:sp>
        <p:nvSpPr>
          <p:cNvPr id="4" name="Slide Number Placeholder 3"/>
          <p:cNvSpPr>
            <a:spLocks noGrp="1"/>
          </p:cNvSpPr>
          <p:nvPr>
            <p:ph type="sldNum" sz="quarter" idx="12"/>
          </p:nvPr>
        </p:nvSpPr>
        <p:spPr/>
        <p:txBody>
          <a:bodyPr/>
          <a:lstStyle/>
          <a:p>
            <a:fld id="{E54067FA-886A-D44A-B839-A847E1038CFC}" type="slidenum">
              <a:rPr kumimoji="1" lang="ja-JP" altLang="en-US" smtClean="0"/>
              <a:t>‹#›</a:t>
            </a:fld>
            <a:endParaRPr kumimoji="1" lang="ja-JP" altLang="en-US"/>
          </a:p>
        </p:txBody>
      </p:sp>
    </p:spTree>
    <p:extLst>
      <p:ext uri="{BB962C8B-B14F-4D97-AF65-F5344CB8AC3E}">
        <p14:creationId xmlns:p14="http://schemas.microsoft.com/office/powerpoint/2010/main" val="2419686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lIns="130046" tIns="65023" rIns="130046" bIns="65023"/>
          <a:lstStyle/>
          <a:p>
            <a:fld id="{4939EF33-CF42-4497-A970-EDA7DFB419B0}" type="datetimeFigureOut">
              <a:rPr kumimoji="1" lang="ja-JP" altLang="en-US" smtClean="0"/>
              <a:t>2020/11/4</a:t>
            </a:fld>
            <a:endParaRPr kumimoji="1" lang="ja-JP" altLang="en-US"/>
          </a:p>
        </p:txBody>
      </p:sp>
      <p:sp>
        <p:nvSpPr>
          <p:cNvPr id="5" name="フッター プレースホルダー 4"/>
          <p:cNvSpPr>
            <a:spLocks noGrp="1"/>
          </p:cNvSpPr>
          <p:nvPr>
            <p:ph type="ftr" sz="quarter" idx="11"/>
          </p:nvPr>
        </p:nvSpPr>
        <p:spPr>
          <a:xfrm>
            <a:off x="4165601" y="6356351"/>
            <a:ext cx="3860800" cy="365125"/>
          </a:xfrm>
          <a:prstGeom prst="rect">
            <a:avLst/>
          </a:prstGeom>
        </p:spPr>
        <p:txBody>
          <a:bodyPr lIns="130046" tIns="65023" rIns="130046" bIns="65023"/>
          <a:lstStyle/>
          <a:p>
            <a:endParaRPr kumimoji="1" lang="ja-JP" altLang="en-US"/>
          </a:p>
        </p:txBody>
      </p:sp>
      <p:sp>
        <p:nvSpPr>
          <p:cNvPr id="6" name="スライド番号プレースホルダー 5"/>
          <p:cNvSpPr>
            <a:spLocks noGrp="1"/>
          </p:cNvSpPr>
          <p:nvPr>
            <p:ph type="sldNum" sz="quarter" idx="12"/>
          </p:nvPr>
        </p:nvSpPr>
        <p:spPr/>
        <p:txBody>
          <a:bodyPr/>
          <a:lstStyle/>
          <a:p>
            <a:fld id="{80113BA7-2B6C-461F-A3CE-A3A579C5A68E}" type="slidenum">
              <a:rPr kumimoji="1" lang="ja-JP" altLang="en-US" smtClean="0"/>
              <a:t>‹#›</a:t>
            </a:fld>
            <a:endParaRPr kumimoji="1" lang="ja-JP" altLang="en-US"/>
          </a:p>
        </p:txBody>
      </p:sp>
    </p:spTree>
    <p:extLst>
      <p:ext uri="{BB962C8B-B14F-4D97-AF65-F5344CB8AC3E}">
        <p14:creationId xmlns:p14="http://schemas.microsoft.com/office/powerpoint/2010/main" val="4161646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043FB9-A5ED-437B-96C1-259885B66684}" type="datetime1">
              <a:rPr kumimoji="1" lang="ja-JP" altLang="en-US" smtClean="0"/>
              <a:t>2020/11/4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ECBDAB-7949-1749-B367-21277EA6F3F7}" type="slidenum">
              <a:rPr kumimoji="1" lang="ja-JP" altLang="en-US" smtClean="0"/>
              <a:t>‹#›</a:t>
            </a:fld>
            <a:endParaRPr kumimoji="1" lang="ja-JP" altLang="en-US"/>
          </a:p>
        </p:txBody>
      </p:sp>
    </p:spTree>
    <p:extLst>
      <p:ext uri="{BB962C8B-B14F-4D97-AF65-F5344CB8AC3E}">
        <p14:creationId xmlns:p14="http://schemas.microsoft.com/office/powerpoint/2010/main" val="3820118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0ADB1-6206-47D9-AA2B-2C75AF4D5D65}"/>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GB"/>
          </a:p>
        </p:txBody>
      </p:sp>
      <p:sp>
        <p:nvSpPr>
          <p:cNvPr id="3" name="字幕 2">
            <a:extLst>
              <a:ext uri="{FF2B5EF4-FFF2-40B4-BE49-F238E27FC236}">
                <a16:creationId xmlns:a16="http://schemas.microsoft.com/office/drawing/2014/main" id="{A477A47D-18F6-4FF6-B9BD-D5DF419AC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GB"/>
          </a:p>
        </p:txBody>
      </p:sp>
      <p:sp>
        <p:nvSpPr>
          <p:cNvPr id="4" name="日付プレースホルダー 3">
            <a:extLst>
              <a:ext uri="{FF2B5EF4-FFF2-40B4-BE49-F238E27FC236}">
                <a16:creationId xmlns:a16="http://schemas.microsoft.com/office/drawing/2014/main" id="{ED40E134-82FB-4759-AA86-0420505EBD34}"/>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a:extLst>
              <a:ext uri="{FF2B5EF4-FFF2-40B4-BE49-F238E27FC236}">
                <a16:creationId xmlns:a16="http://schemas.microsoft.com/office/drawing/2014/main" id="{6EB13012-62B4-4E78-94B8-E21D2E45CF6A}"/>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83FE10E2-2C59-4451-AF02-6D593A3292F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997026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B5E19-0B7B-4F2C-9DB5-0F1CDD53580E}"/>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2FC154F9-7580-4E2D-8D5F-90F0D2B535E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ADD57841-9C3E-4714-AFD0-D6855CC68592}"/>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a:extLst>
              <a:ext uri="{FF2B5EF4-FFF2-40B4-BE49-F238E27FC236}">
                <a16:creationId xmlns:a16="http://schemas.microsoft.com/office/drawing/2014/main" id="{8186D689-BD78-40AE-8EB9-4EE5F8DEF0DB}"/>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D7AEE46-9212-48E7-A8AD-F5F3932859AC}"/>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263787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C7578-1AAC-44CB-8B73-CCA34A2FC2FA}"/>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4A4BB2EE-0CDF-429B-9B6B-D11C41EF8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7DBC277-1F09-4300-A9DF-91EDCA226144}"/>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a:extLst>
              <a:ext uri="{FF2B5EF4-FFF2-40B4-BE49-F238E27FC236}">
                <a16:creationId xmlns:a16="http://schemas.microsoft.com/office/drawing/2014/main" id="{16DCA45C-D075-4C35-B9AF-68C4F33B0F06}"/>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1FD50BAF-5AF3-49B8-A0F5-E97F7BADDB6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126883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EAA86-9A38-4A29-BC65-C6A21CE6DE4B}"/>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734749C4-8040-4C10-9911-5112D750FD5D}"/>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a:extLst>
              <a:ext uri="{FF2B5EF4-FFF2-40B4-BE49-F238E27FC236}">
                <a16:creationId xmlns:a16="http://schemas.microsoft.com/office/drawing/2014/main" id="{360D6F01-D261-42A8-9068-2562ABD99443}"/>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a:extLst>
              <a:ext uri="{FF2B5EF4-FFF2-40B4-BE49-F238E27FC236}">
                <a16:creationId xmlns:a16="http://schemas.microsoft.com/office/drawing/2014/main" id="{C9E483D4-64D2-427B-AE1C-C4AB688DCBAF}"/>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6" name="フッター プレースホルダー 5">
            <a:extLst>
              <a:ext uri="{FF2B5EF4-FFF2-40B4-BE49-F238E27FC236}">
                <a16:creationId xmlns:a16="http://schemas.microsoft.com/office/drawing/2014/main" id="{68680796-EC23-49F1-839B-07B34CA61C26}"/>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A42A31BD-83A8-4C44-BF4E-DFE72F96D10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94037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389105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90A11-1716-43F6-8CC9-28E406C712B3}"/>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724C079C-9E2A-4685-9083-5C10ECBFF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B5BB8BC6-4E2E-427B-8D82-5803B32E2F38}"/>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a:extLst>
              <a:ext uri="{FF2B5EF4-FFF2-40B4-BE49-F238E27FC236}">
                <a16:creationId xmlns:a16="http://schemas.microsoft.com/office/drawing/2014/main" id="{72C1547E-1E19-41B4-B7A8-4AC6107B8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15FAF22-09C3-4DB1-8EE7-DB35E60B93B6}"/>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a:extLst>
              <a:ext uri="{FF2B5EF4-FFF2-40B4-BE49-F238E27FC236}">
                <a16:creationId xmlns:a16="http://schemas.microsoft.com/office/drawing/2014/main" id="{31F155E5-31FB-4740-AC9C-46DAD39746D4}"/>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8" name="フッター プレースホルダー 7">
            <a:extLst>
              <a:ext uri="{FF2B5EF4-FFF2-40B4-BE49-F238E27FC236}">
                <a16:creationId xmlns:a16="http://schemas.microsoft.com/office/drawing/2014/main" id="{FCE51533-814E-40D5-8171-0CC07D3FC6C6}"/>
              </a:ext>
            </a:extLst>
          </p:cNvPr>
          <p:cNvSpPr>
            <a:spLocks noGrp="1"/>
          </p:cNvSpPr>
          <p:nvPr>
            <p:ph type="ftr" sz="quarter" idx="11"/>
          </p:nvPr>
        </p:nvSpPr>
        <p:spPr/>
        <p:txBody>
          <a:bodyPr/>
          <a:lstStyle/>
          <a:p>
            <a:endParaRPr lang="en-GB"/>
          </a:p>
        </p:txBody>
      </p:sp>
      <p:sp>
        <p:nvSpPr>
          <p:cNvPr id="9" name="スライド番号プレースホルダー 8">
            <a:extLst>
              <a:ext uri="{FF2B5EF4-FFF2-40B4-BE49-F238E27FC236}">
                <a16:creationId xmlns:a16="http://schemas.microsoft.com/office/drawing/2014/main" id="{9BDC4E1E-A4C8-409E-A1E1-6F00823BA283}"/>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542163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F7C48-6765-4183-845F-14CB7ACB2322}"/>
              </a:ext>
            </a:extLst>
          </p:cNvPr>
          <p:cNvSpPr>
            <a:spLocks noGrp="1"/>
          </p:cNvSpPr>
          <p:nvPr>
            <p:ph type="title"/>
          </p:nvPr>
        </p:nvSpPr>
        <p:spPr/>
        <p:txBody>
          <a:bodyPr/>
          <a:lstStyle/>
          <a:p>
            <a:r>
              <a:rPr lang="ja-JP" altLang="en-US"/>
              <a:t>マスター タイトルの書式設定</a:t>
            </a:r>
            <a:endParaRPr lang="en-GB"/>
          </a:p>
        </p:txBody>
      </p:sp>
      <p:sp>
        <p:nvSpPr>
          <p:cNvPr id="3" name="日付プレースホルダー 2">
            <a:extLst>
              <a:ext uri="{FF2B5EF4-FFF2-40B4-BE49-F238E27FC236}">
                <a16:creationId xmlns:a16="http://schemas.microsoft.com/office/drawing/2014/main" id="{9E5C38BA-F72B-4AF4-A8D4-A1E4EA8C6449}"/>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4" name="フッター プレースホルダー 3">
            <a:extLst>
              <a:ext uri="{FF2B5EF4-FFF2-40B4-BE49-F238E27FC236}">
                <a16:creationId xmlns:a16="http://schemas.microsoft.com/office/drawing/2014/main" id="{6A1C88C7-8FF2-445E-8258-E708D2857E40}"/>
              </a:ext>
            </a:extLst>
          </p:cNvPr>
          <p:cNvSpPr>
            <a:spLocks noGrp="1"/>
          </p:cNvSpPr>
          <p:nvPr>
            <p:ph type="ftr" sz="quarter" idx="11"/>
          </p:nvPr>
        </p:nvSpPr>
        <p:spPr/>
        <p:txBody>
          <a:bodyPr/>
          <a:lstStyle/>
          <a:p>
            <a:endParaRPr lang="en-GB"/>
          </a:p>
        </p:txBody>
      </p:sp>
      <p:sp>
        <p:nvSpPr>
          <p:cNvPr id="5" name="スライド番号プレースホルダー 4">
            <a:extLst>
              <a:ext uri="{FF2B5EF4-FFF2-40B4-BE49-F238E27FC236}">
                <a16:creationId xmlns:a16="http://schemas.microsoft.com/office/drawing/2014/main" id="{8DCC664D-125F-469F-A484-CA744EA78B3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295251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B30DA4-67EF-42F4-959E-0484FA867B29}"/>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3" name="フッター プレースホルダー 2">
            <a:extLst>
              <a:ext uri="{FF2B5EF4-FFF2-40B4-BE49-F238E27FC236}">
                <a16:creationId xmlns:a16="http://schemas.microsoft.com/office/drawing/2014/main" id="{583FCDF1-D610-4702-8DEF-6678BCC4077C}"/>
              </a:ext>
            </a:extLst>
          </p:cNvPr>
          <p:cNvSpPr>
            <a:spLocks noGrp="1"/>
          </p:cNvSpPr>
          <p:nvPr>
            <p:ph type="ftr" sz="quarter" idx="11"/>
          </p:nvPr>
        </p:nvSpPr>
        <p:spPr/>
        <p:txBody>
          <a:bodyPr/>
          <a:lstStyle/>
          <a:p>
            <a:endParaRPr lang="en-GB"/>
          </a:p>
        </p:txBody>
      </p:sp>
      <p:sp>
        <p:nvSpPr>
          <p:cNvPr id="4" name="スライド番号プレースホルダー 3">
            <a:extLst>
              <a:ext uri="{FF2B5EF4-FFF2-40B4-BE49-F238E27FC236}">
                <a16:creationId xmlns:a16="http://schemas.microsoft.com/office/drawing/2014/main" id="{BDA12D89-48FB-4177-ACD2-8FFF7EBEE0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416742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3B863-5FEC-4592-AB20-6EFE0D83DB84}"/>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31BEBF68-3FAE-411F-B82C-DB899E99E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a:extLst>
              <a:ext uri="{FF2B5EF4-FFF2-40B4-BE49-F238E27FC236}">
                <a16:creationId xmlns:a16="http://schemas.microsoft.com/office/drawing/2014/main" id="{6D143E1C-5129-40FF-89C1-5EB6FDC59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7F3C575-AA18-4545-9B44-21F41686BC14}"/>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6" name="フッター プレースホルダー 5">
            <a:extLst>
              <a:ext uri="{FF2B5EF4-FFF2-40B4-BE49-F238E27FC236}">
                <a16:creationId xmlns:a16="http://schemas.microsoft.com/office/drawing/2014/main" id="{BBACA407-A2B7-4D30-8C55-50423D278105}"/>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7310FF5D-6F8C-44A7-88EF-6383DE34EB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184957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D79BE-41B4-4E8D-94C2-9B13336992FD}"/>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図プレースホルダー 2">
            <a:extLst>
              <a:ext uri="{FF2B5EF4-FFF2-40B4-BE49-F238E27FC236}">
                <a16:creationId xmlns:a16="http://schemas.microsoft.com/office/drawing/2014/main" id="{CE97FB31-A59F-4CAD-89C5-9A30E4B70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a:extLst>
              <a:ext uri="{FF2B5EF4-FFF2-40B4-BE49-F238E27FC236}">
                <a16:creationId xmlns:a16="http://schemas.microsoft.com/office/drawing/2014/main" id="{AB6C6492-A6E9-42EA-966F-8AA4521CB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5A79366-D7CF-4050-BC21-E93D3B0A81F4}"/>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6" name="フッター プレースホルダー 5">
            <a:extLst>
              <a:ext uri="{FF2B5EF4-FFF2-40B4-BE49-F238E27FC236}">
                <a16:creationId xmlns:a16="http://schemas.microsoft.com/office/drawing/2014/main" id="{D4A9AD58-9A3E-447D-BF50-903A5B0082F7}"/>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F7A2A1E4-3290-4B22-B5FB-C18C07C447D6}"/>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267757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3E16D-3B14-49E0-BEA2-71E89B546A35}"/>
              </a:ext>
            </a:extLst>
          </p:cNvPr>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0CE6DE03-01DE-41DA-8030-AE1D8245551F}"/>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0A36F6C1-7379-45FA-862C-89513C5166A5}"/>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a:extLst>
              <a:ext uri="{FF2B5EF4-FFF2-40B4-BE49-F238E27FC236}">
                <a16:creationId xmlns:a16="http://schemas.microsoft.com/office/drawing/2014/main" id="{57C4C4FF-C366-4E33-8DBE-CA6A9DE908FD}"/>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979DFF4-7AF3-4094-82B5-7DCAF18DA494}"/>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391878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3159E1-F2D9-40B3-8BBA-BA952AC8B598}"/>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364936D7-38B8-4805-AF6A-3F755491D279}"/>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BB1049DA-37EC-44DC-AA3F-5D081508C161}"/>
              </a:ext>
            </a:extLst>
          </p:cNvPr>
          <p:cNvSpPr>
            <a:spLocks noGrp="1"/>
          </p:cNvSpPr>
          <p:nvPr>
            <p:ph type="dt" sz="half" idx="10"/>
          </p:nvPr>
        </p:nvSpPr>
        <p:spPr/>
        <p:txBody>
          <a:bodyPr/>
          <a:lstStyle/>
          <a:p>
            <a:fld id="{4D342704-AE59-4534-A16B-A710E58309FB}" type="datetimeFigureOut">
              <a:rPr lang="en-GB" smtClean="0"/>
              <a:t>04/11/2020</a:t>
            </a:fld>
            <a:endParaRPr lang="en-GB"/>
          </a:p>
        </p:txBody>
      </p:sp>
      <p:sp>
        <p:nvSpPr>
          <p:cNvPr id="5" name="フッター プレースホルダー 4">
            <a:extLst>
              <a:ext uri="{FF2B5EF4-FFF2-40B4-BE49-F238E27FC236}">
                <a16:creationId xmlns:a16="http://schemas.microsoft.com/office/drawing/2014/main" id="{475AE449-4196-4C1D-ABCA-F2075BA119F0}"/>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F7CDD456-5B24-471E-9F38-DFDB7FCB3B3F}"/>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78545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342704-AE59-4534-A16B-A710E58309FB}" type="datetimeFigureOut">
              <a:rPr lang="en-GB" smtClean="0"/>
              <a:t>04/11/2020</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20719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342704-AE59-4534-A16B-A710E58309FB}" type="datetimeFigureOut">
              <a:rPr lang="en-GB" smtClean="0"/>
              <a:t>04/11/2020</a:t>
            </a:fld>
            <a:endParaRPr lang="en-GB"/>
          </a:p>
        </p:txBody>
      </p:sp>
      <p:sp>
        <p:nvSpPr>
          <p:cNvPr id="8" name="フッター プレースホルダー 7"/>
          <p:cNvSpPr>
            <a:spLocks noGrp="1"/>
          </p:cNvSpPr>
          <p:nvPr>
            <p:ph type="ftr" sz="quarter" idx="11"/>
          </p:nvPr>
        </p:nvSpPr>
        <p:spPr/>
        <p:txBody>
          <a:bodyPr/>
          <a:lstStyle/>
          <a:p>
            <a:endParaRPr lang="en-GB"/>
          </a:p>
        </p:txBody>
      </p:sp>
      <p:sp>
        <p:nvSpPr>
          <p:cNvPr id="9" name="スライド番号プレースホルダー 8"/>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63295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342704-AE59-4534-A16B-A710E58309FB}" type="datetimeFigureOut">
              <a:rPr lang="en-GB" smtClean="0"/>
              <a:t>04/11/2020</a:t>
            </a:fld>
            <a:endParaRPr lang="en-GB"/>
          </a:p>
        </p:txBody>
      </p:sp>
      <p:sp>
        <p:nvSpPr>
          <p:cNvPr id="4" name="フッター プレースホルダー 3"/>
          <p:cNvSpPr>
            <a:spLocks noGrp="1"/>
          </p:cNvSpPr>
          <p:nvPr>
            <p:ph type="ftr" sz="quarter" idx="11"/>
          </p:nvPr>
        </p:nvSpPr>
        <p:spPr/>
        <p:txBody>
          <a:bodyPr/>
          <a:lstStyle/>
          <a:p>
            <a:endParaRPr lang="en-GB"/>
          </a:p>
        </p:txBody>
      </p:sp>
      <p:sp>
        <p:nvSpPr>
          <p:cNvPr id="5" name="スライド番号プレースホルダー 4"/>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81290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342704-AE59-4534-A16B-A710E58309FB}" type="datetimeFigureOut">
              <a:rPr lang="en-GB" smtClean="0"/>
              <a:t>04/11/2020</a:t>
            </a:fld>
            <a:endParaRPr lang="en-GB"/>
          </a:p>
        </p:txBody>
      </p:sp>
      <p:sp>
        <p:nvSpPr>
          <p:cNvPr id="3" name="フッター プレースホルダー 2"/>
          <p:cNvSpPr>
            <a:spLocks noGrp="1"/>
          </p:cNvSpPr>
          <p:nvPr>
            <p:ph type="ftr" sz="quarter" idx="11"/>
          </p:nvPr>
        </p:nvSpPr>
        <p:spPr/>
        <p:txBody>
          <a:bodyPr/>
          <a:lstStyle/>
          <a:p>
            <a:endParaRPr lang="en-GB"/>
          </a:p>
        </p:txBody>
      </p:sp>
      <p:sp>
        <p:nvSpPr>
          <p:cNvPr id="4" name="スライド番号プレースホルダー 3"/>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9862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342704-AE59-4534-A16B-A710E58309FB}" type="datetimeFigureOut">
              <a:rPr lang="en-GB" smtClean="0"/>
              <a:t>04/11/2020</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40910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342704-AE59-4534-A16B-A710E58309FB}" type="datetimeFigureOut">
              <a:rPr lang="en-GB" smtClean="0"/>
              <a:t>04/11/2020</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5860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2704-AE59-4534-A16B-A710E58309FB}" type="datetimeFigureOut">
              <a:rPr lang="en-GB" smtClean="0"/>
              <a:t>04/11/2020</a:t>
            </a:fld>
            <a:endParaRPr lang="en-GB"/>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E3FC-FF55-457A-B13C-3A99469CCA6F}" type="slidenum">
              <a:rPr lang="en-GB" smtClean="0"/>
              <a:t>‹#›</a:t>
            </a:fld>
            <a:endParaRPr lang="en-GB"/>
          </a:p>
        </p:txBody>
      </p:sp>
    </p:spTree>
    <p:extLst>
      <p:ext uri="{BB962C8B-B14F-4D97-AF65-F5344CB8AC3E}">
        <p14:creationId xmlns:p14="http://schemas.microsoft.com/office/powerpoint/2010/main" val="98619448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err="1"/>
              <a:t>タイトルテキスト</a:t>
            </a:r>
            <a:endParaRPr dirty="0"/>
          </a:p>
        </p:txBody>
      </p:sp>
      <p:sp>
        <p:nvSpPr>
          <p:cNvPr id="3" name="Shape 3"/>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本文レベル1</a:t>
            </a:r>
          </a:p>
          <a:p>
            <a:pPr lvl="1"/>
            <a:r>
              <a:rPr dirty="0"/>
              <a:t>本文レベル2</a:t>
            </a:r>
          </a:p>
          <a:p>
            <a:pPr lvl="2"/>
            <a:r>
              <a:rPr dirty="0"/>
              <a:t>本文レベル3</a:t>
            </a:r>
          </a:p>
          <a:p>
            <a:pPr lvl="3"/>
            <a:r>
              <a:rPr dirty="0"/>
              <a:t>本文レベル4</a:t>
            </a:r>
          </a:p>
          <a:p>
            <a:pPr lvl="4"/>
            <a:r>
              <a:rPr dirty="0" err="1"/>
              <a:t>本文レベル</a:t>
            </a:r>
            <a:r>
              <a:rPr dirty="0"/>
              <a:t> 5</a:t>
            </a:r>
          </a:p>
        </p:txBody>
      </p:sp>
      <p:sp>
        <p:nvSpPr>
          <p:cNvPr id="4" name="Shape 4"/>
          <p:cNvSpPr>
            <a:spLocks noGrp="1"/>
          </p:cNvSpPr>
          <p:nvPr>
            <p:ph type="sldNum" sz="quarter" idx="2"/>
          </p:nvPr>
        </p:nvSpPr>
        <p:spPr>
          <a:xfrm>
            <a:off x="5860117" y="6505278"/>
            <a:ext cx="373500" cy="297389"/>
          </a:xfrm>
          <a:prstGeom prst="rect">
            <a:avLst/>
          </a:prstGeom>
          <a:ln w="12700">
            <a:miter lim="400000"/>
          </a:ln>
        </p:spPr>
        <p:txBody>
          <a:bodyPr wrap="none" lIns="50800" tIns="50800" rIns="50800" bIns="50800">
            <a:spAutoFit/>
          </a:bodyPr>
          <a:lstStyle>
            <a:lvl1pPr>
              <a:defRPr sz="1266">
                <a:latin typeface="メイリオ" panose="020B0604030504040204" pitchFamily="50" charset="-128"/>
                <a:ea typeface="メイリオ" panose="020B0604030504040204" pitchFamily="50" charset="-128"/>
                <a:cs typeface="メイリオ" panose="020B0604030504040204" pitchFamily="50" charset="-128"/>
              </a:defRPr>
            </a:lvl1pPr>
          </a:lstStyle>
          <a:p>
            <a:fld id="{86CB4B4D-7CA3-9044-876B-883B54F8677D}" type="slidenum">
              <a:rPr lang="en-US" altLang="ja-JP" smtClean="0"/>
              <a:pPr/>
              <a:t>‹#›</a:t>
            </a:fld>
            <a:endParaRPr lang="en-US" altLang="ja-JP" dirty="0"/>
          </a:p>
        </p:txBody>
      </p:sp>
    </p:spTree>
    <p:extLst>
      <p:ext uri="{BB962C8B-B14F-4D97-AF65-F5344CB8AC3E}">
        <p14:creationId xmlns:p14="http://schemas.microsoft.com/office/powerpoint/2010/main" val="223265944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メイリオ" panose="020B0604030504040204" pitchFamily="50" charset="-128"/>
          <a:ea typeface="メイリオ" panose="020B0604030504040204" pitchFamily="50" charset="-128"/>
          <a:cs typeface="メイリオ" panose="020B0604030504040204" pitchFamily="50" charset="-128"/>
          <a:sym typeface="ヒラギノ角ゴ ProN W3"/>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メイリオ" panose="020B0604030504040204" pitchFamily="50" charset="-128"/>
          <a:ea typeface="メイリオ" panose="020B0604030504040204" pitchFamily="50" charset="-128"/>
          <a:cs typeface="メイリオ" panose="020B0604030504040204" pitchFamily="50" charset="-128"/>
          <a:sym typeface="ヒラギノ角ゴ ProN W3"/>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メイリオ" panose="020B0604030504040204" pitchFamily="50" charset="-128"/>
          <a:ea typeface="メイリオ" panose="020B0604030504040204" pitchFamily="50" charset="-128"/>
          <a:cs typeface="メイリオ" panose="020B0604030504040204" pitchFamily="50" charset="-128"/>
          <a:sym typeface="ヒラギノ角ゴ ProN W3"/>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メイリオ" panose="020B0604030504040204" pitchFamily="50" charset="-128"/>
          <a:ea typeface="メイリオ" panose="020B0604030504040204" pitchFamily="50" charset="-128"/>
          <a:cs typeface="メイリオ" panose="020B0604030504040204" pitchFamily="50" charset="-128"/>
          <a:sym typeface="ヒラギノ角ゴ ProN W3"/>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メイリオ" panose="020B0604030504040204" pitchFamily="50" charset="-128"/>
          <a:ea typeface="メイリオ" panose="020B0604030504040204" pitchFamily="50" charset="-128"/>
          <a:cs typeface="メイリオ" panose="020B0604030504040204" pitchFamily="50" charset="-128"/>
          <a:sym typeface="ヒラギノ角ゴ ProN W3"/>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メイリオ" panose="020B0604030504040204" pitchFamily="50" charset="-128"/>
          <a:ea typeface="メイリオ" panose="020B0604030504040204" pitchFamily="50" charset="-128"/>
          <a:cs typeface="メイリオ" panose="020B0604030504040204" pitchFamily="50" charset="-128"/>
          <a:sym typeface="ヒラギノ角ゴ ProN W3"/>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ヒラギノ角ゴ ProN W3"/>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ヒラギノ角ゴ ProN W3"/>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ヒラギノ角ゴ ProN W3"/>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ヒラギノ角ゴ ProN W3"/>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AF9153-1296-4AE2-ABB0-95F9D0CD5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3F2394A5-EC5E-47F5-ADD4-3BD6E9896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66FD4E63-DBE4-4957-A0C0-D01F586ED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2704-AE59-4534-A16B-A710E58309FB}" type="datetimeFigureOut">
              <a:rPr lang="en-GB" smtClean="0"/>
              <a:t>04/11/2020</a:t>
            </a:fld>
            <a:endParaRPr lang="en-GB"/>
          </a:p>
        </p:txBody>
      </p:sp>
      <p:sp>
        <p:nvSpPr>
          <p:cNvPr id="5" name="フッター プレースホルダー 4">
            <a:extLst>
              <a:ext uri="{FF2B5EF4-FFF2-40B4-BE49-F238E27FC236}">
                <a16:creationId xmlns:a16="http://schemas.microsoft.com/office/drawing/2014/main" id="{DF126BDB-6D92-4EFE-A726-05EA63351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スライド番号プレースホルダー 5">
            <a:extLst>
              <a:ext uri="{FF2B5EF4-FFF2-40B4-BE49-F238E27FC236}">
                <a16:creationId xmlns:a16="http://schemas.microsoft.com/office/drawing/2014/main" id="{FB24C260-860F-4A43-BC32-AA490EF9E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E3FC-FF55-457A-B13C-3A99469CCA6F}" type="slidenum">
              <a:rPr lang="en-GB" smtClean="0"/>
              <a:t>‹#›</a:t>
            </a:fld>
            <a:endParaRPr lang="en-GB"/>
          </a:p>
        </p:txBody>
      </p:sp>
    </p:spTree>
    <p:extLst>
      <p:ext uri="{BB962C8B-B14F-4D97-AF65-F5344CB8AC3E}">
        <p14:creationId xmlns:p14="http://schemas.microsoft.com/office/powerpoint/2010/main" val="160913892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0.jpe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0.jpeg"/><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ホワイトボード&#10;&#10;自動的に生成された説明">
            <a:extLst>
              <a:ext uri="{FF2B5EF4-FFF2-40B4-BE49-F238E27FC236}">
                <a16:creationId xmlns:a16="http://schemas.microsoft.com/office/drawing/2014/main" id="{7E1B023A-FC2C-4F5A-8BD1-A4ACFB430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正方形/長方形 3">
            <a:extLst>
              <a:ext uri="{FF2B5EF4-FFF2-40B4-BE49-F238E27FC236}">
                <a16:creationId xmlns:a16="http://schemas.microsoft.com/office/drawing/2014/main" id="{B024E71A-DF33-4757-B0F7-54DC5251F198}"/>
              </a:ext>
            </a:extLst>
          </p:cNvPr>
          <p:cNvSpPr/>
          <p:nvPr/>
        </p:nvSpPr>
        <p:spPr>
          <a:xfrm>
            <a:off x="11785600" y="6482080"/>
            <a:ext cx="406400" cy="37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912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284AC18-1E67-2646-8620-02190B7B8672}"/>
              </a:ext>
            </a:extLst>
          </p:cNvPr>
          <p:cNvSpPr/>
          <p:nvPr/>
        </p:nvSpPr>
        <p:spPr>
          <a:xfrm rot="5400000">
            <a:off x="-1882019" y="2843922"/>
            <a:ext cx="6858000" cy="1170156"/>
          </a:xfrm>
          <a:prstGeom prst="rect">
            <a:avLst/>
          </a:prstGeom>
          <a:solidFill>
            <a:srgbClr val="E620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テキスト ボックス 2">
            <a:extLst>
              <a:ext uri="{FF2B5EF4-FFF2-40B4-BE49-F238E27FC236}">
                <a16:creationId xmlns:a16="http://schemas.microsoft.com/office/drawing/2014/main" id="{966F667B-2C43-C944-881E-6FF0EAB8FF9C}"/>
              </a:ext>
            </a:extLst>
          </p:cNvPr>
          <p:cNvSpPr txBox="1"/>
          <p:nvPr/>
        </p:nvSpPr>
        <p:spPr>
          <a:xfrm>
            <a:off x="2718738" y="1594466"/>
            <a:ext cx="9040687" cy="4028860"/>
          </a:xfrm>
          <a:prstGeom prst="rect">
            <a:avLst/>
          </a:prstGeom>
          <a:noFill/>
        </p:spPr>
        <p:txBody>
          <a:bodyPr wrap="square" rtlCol="0">
            <a:spAutoFit/>
          </a:bodyPr>
          <a:lstStyle/>
          <a:p>
            <a:pPr marL="514350" indent="-514350">
              <a:lnSpc>
                <a:spcPct val="250000"/>
              </a:lnSpc>
              <a:buFont typeface="+mj-lt"/>
              <a:buAutoNum type="arabicPeriod"/>
            </a:pPr>
            <a:r>
              <a:rPr lang="ja-JP" altLang="en-US"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rPr>
              <a:t>コロナの「３つの顔」を知ろう</a:t>
            </a:r>
            <a:endParaRPr lang="en-US" altLang="ja-JP"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a:p>
            <a:pPr marL="514350" indent="-514350">
              <a:lnSpc>
                <a:spcPct val="250000"/>
              </a:lnSpc>
              <a:buFont typeface="+mj-lt"/>
              <a:buAutoNum type="arabicPeriod"/>
            </a:pPr>
            <a:r>
              <a:rPr lang="ja-JP" altLang="en-US" sz="3600" spc="600" dirty="0">
                <a:solidFill>
                  <a:srgbClr val="404040"/>
                </a:solidFill>
                <a:latin typeface="Yu Gothic Medium" panose="020B0400000000000000" pitchFamily="34" charset="-128"/>
                <a:ea typeface="Yu Gothic Medium" panose="020B0400000000000000" pitchFamily="34" charset="-128"/>
                <a:cs typeface="メイリオ" panose="020B0604030504040204" pitchFamily="50" charset="-128"/>
              </a:rPr>
              <a:t>負のスパイラルを断ち切るために</a:t>
            </a:r>
            <a:endParaRPr lang="en-US" altLang="ja-JP" sz="3600" spc="600" dirty="0">
              <a:solidFill>
                <a:srgbClr val="404040"/>
              </a:solidFill>
              <a:latin typeface="Yu Gothic Medium" panose="020B0400000000000000" pitchFamily="34" charset="-128"/>
              <a:ea typeface="Yu Gothic Medium" panose="020B0400000000000000" pitchFamily="34" charset="-128"/>
              <a:cs typeface="メイリオ" panose="020B0604030504040204" pitchFamily="50" charset="-128"/>
            </a:endParaRPr>
          </a:p>
          <a:p>
            <a:pPr marL="514350" indent="-514350">
              <a:lnSpc>
                <a:spcPct val="250000"/>
              </a:lnSpc>
              <a:buFont typeface="+mj-lt"/>
              <a:buAutoNum type="arabicPeriod"/>
            </a:pPr>
            <a:r>
              <a:rPr lang="ja-JP" altLang="en-US"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rPr>
              <a:t>まとめ</a:t>
            </a:r>
            <a:endParaRPr lang="en-US" altLang="ja-JP"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77AED65C-BD51-C343-962F-78A6D0D4A935}"/>
              </a:ext>
            </a:extLst>
          </p:cNvPr>
          <p:cNvSpPr txBox="1"/>
          <p:nvPr/>
        </p:nvSpPr>
        <p:spPr>
          <a:xfrm>
            <a:off x="2718738" y="202428"/>
            <a:ext cx="8023368" cy="826380"/>
          </a:xfrm>
          <a:prstGeom prst="rect">
            <a:avLst/>
          </a:prstGeom>
          <a:noFill/>
        </p:spPr>
        <p:txBody>
          <a:bodyPr wrap="square" rtlCol="0">
            <a:spAutoFit/>
          </a:bodyPr>
          <a:lstStyle/>
          <a:p>
            <a:pPr>
              <a:lnSpc>
                <a:spcPct val="150000"/>
              </a:lnSpc>
            </a:pPr>
            <a:r>
              <a:rPr lang="en-US" altLang="ja-JP" sz="3600" spc="300" dirty="0">
                <a:solidFill>
                  <a:srgbClr val="E62010"/>
                </a:solidFill>
                <a:latin typeface="Futura Medium" panose="020B0602020204020303" pitchFamily="34" charset="-79"/>
                <a:ea typeface="Yu Gothic" panose="020B0400000000000000" pitchFamily="34" charset="-128"/>
                <a:cs typeface="Futura Medium" panose="020B0602020204020303" pitchFamily="34" charset="-79"/>
              </a:rPr>
              <a:t>Menu.</a:t>
            </a:r>
          </a:p>
        </p:txBody>
      </p:sp>
      <p:cxnSp>
        <p:nvCxnSpPr>
          <p:cNvPr id="8" name="直線コネクタ 7">
            <a:extLst>
              <a:ext uri="{FF2B5EF4-FFF2-40B4-BE49-F238E27FC236}">
                <a16:creationId xmlns:a16="http://schemas.microsoft.com/office/drawing/2014/main" id="{E53915CD-DBBC-BC4A-8430-1AE1DD696680}"/>
              </a:ext>
            </a:extLst>
          </p:cNvPr>
          <p:cNvCxnSpPr>
            <a:cxnSpLocks/>
          </p:cNvCxnSpPr>
          <p:nvPr/>
        </p:nvCxnSpPr>
        <p:spPr>
          <a:xfrm>
            <a:off x="977737" y="1028808"/>
            <a:ext cx="3289465"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061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a:cxnSpLocks/>
          </p:cNvCxnSpPr>
          <p:nvPr/>
        </p:nvCxnSpPr>
        <p:spPr>
          <a:xfrm>
            <a:off x="0" y="3671438"/>
            <a:ext cx="12192000"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92317" y="2725639"/>
            <a:ext cx="8023368" cy="843372"/>
          </a:xfrm>
          <a:prstGeom prst="rect">
            <a:avLst/>
          </a:prstGeom>
          <a:noFill/>
        </p:spPr>
        <p:txBody>
          <a:bodyPr wrap="square" rtlCol="0">
            <a:spAutoFit/>
          </a:bodyPr>
          <a:lstStyle/>
          <a:p>
            <a:pPr>
              <a:lnSpc>
                <a:spcPct val="150000"/>
              </a:lnSpc>
            </a:pPr>
            <a:r>
              <a:rPr lang="ja-JP" altLang="en-US"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rPr>
              <a:t>第１の感染症を防ぐために</a:t>
            </a:r>
            <a:endParaRPr lang="en-US" altLang="ja-JP"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398A1102-1F95-4D5C-A3BB-874EFC9B96BC}"/>
              </a:ext>
            </a:extLst>
          </p:cNvPr>
          <p:cNvSpPr>
            <a:spLocks noGrp="1"/>
          </p:cNvSpPr>
          <p:nvPr>
            <p:ph type="sldNum" sz="quarter" idx="12"/>
          </p:nvPr>
        </p:nvSpPr>
        <p:spPr/>
        <p:txBody>
          <a:bodyPr/>
          <a:lstStyle/>
          <a:p>
            <a:fld id="{01ECBDAB-7949-1749-B367-21277EA6F3F7}" type="slidenum">
              <a:rPr kumimoji="1" lang="ja-JP" altLang="en-US" smtClean="0"/>
              <a:t>11</a:t>
            </a:fld>
            <a:endParaRPr kumimoji="1" lang="ja-JP" altLang="en-US"/>
          </a:p>
        </p:txBody>
      </p:sp>
    </p:spTree>
    <p:extLst>
      <p:ext uri="{BB962C8B-B14F-4D97-AF65-F5344CB8AC3E}">
        <p14:creationId xmlns:p14="http://schemas.microsoft.com/office/powerpoint/2010/main" val="2370082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409218" y="181418"/>
            <a:ext cx="63248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最近、「いつ」「何秒」</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　　　　　　　　手を洗いましたか？</a:t>
            </a: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こまめな手洗いを心がけましょう！</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水だけではなく、石鹸も使うようにしましょう。アルコール消毒も効果的です。</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１回で３０秒以上は洗うようにしましょう。</a:t>
            </a:r>
            <a:endParaRPr lang="en-US" altLang="ja-JP" sz="24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4496" y="3319670"/>
            <a:ext cx="2592729" cy="2916821"/>
          </a:xfrm>
          <a:prstGeom prst="rect">
            <a:avLst/>
          </a:prstGeom>
        </p:spPr>
      </p:pic>
      <p:sp>
        <p:nvSpPr>
          <p:cNvPr id="9" name="角丸四角形 8"/>
          <p:cNvSpPr/>
          <p:nvPr/>
        </p:nvSpPr>
        <p:spPr>
          <a:xfrm>
            <a:off x="6275583" y="328076"/>
            <a:ext cx="1942441"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1 つの角を切り取り 1 つの角を丸める 6">
            <a:extLst>
              <a:ext uri="{FF2B5EF4-FFF2-40B4-BE49-F238E27FC236}">
                <a16:creationId xmlns:a16="http://schemas.microsoft.com/office/drawing/2014/main" id="{5416D063-14E7-49A5-AC76-788D7B9A9507}"/>
              </a:ext>
            </a:extLst>
          </p:cNvPr>
          <p:cNvSpPr/>
          <p:nvPr/>
        </p:nvSpPr>
        <p:spPr>
          <a:xfrm flipH="1">
            <a:off x="3830472" y="1139090"/>
            <a:ext cx="518606" cy="607867"/>
          </a:xfrm>
          <a:prstGeom prst="snip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14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8726" y="2913064"/>
            <a:ext cx="1739906" cy="1076675"/>
          </a:xfrm>
          <a:prstGeom prst="rect">
            <a:avLst/>
          </a:prstGeom>
        </p:spPr>
      </p:pic>
      <p:sp>
        <p:nvSpPr>
          <p:cNvPr id="5" name="正方形/長方形 4"/>
          <p:cNvSpPr/>
          <p:nvPr/>
        </p:nvSpPr>
        <p:spPr>
          <a:xfrm>
            <a:off x="3314381" y="2627313"/>
            <a:ext cx="7413489" cy="1587500"/>
          </a:xfrm>
          <a:prstGeom prst="rect">
            <a:avLst/>
          </a:prstGeom>
          <a:solidFill>
            <a:srgbClr val="DDE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5126104" y="3159013"/>
            <a:ext cx="4148526" cy="584775"/>
          </a:xfrm>
          <a:prstGeom prst="rect">
            <a:avLst/>
          </a:prstGeom>
          <a:noFill/>
        </p:spPr>
        <p:txBody>
          <a:bodyPr wrap="square" rtlCol="0">
            <a:spAutoFit/>
          </a:bodyPr>
          <a:lstStyle/>
          <a:p>
            <a:r>
              <a:rPr lang="ja-JP" altLang="en-US" sz="32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rPr>
              <a:t>感染予防の手洗い</a:t>
            </a:r>
            <a:endParaRPr lang="en-US" altLang="ja-JP" sz="32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endParaRPr>
          </a:p>
        </p:txBody>
      </p:sp>
    </p:spTree>
    <p:extLst>
      <p:ext uri="{BB962C8B-B14F-4D97-AF65-F5344CB8AC3E}">
        <p14:creationId xmlns:p14="http://schemas.microsoft.com/office/powerpoint/2010/main" val="3042250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264351" y="211616"/>
            <a:ext cx="6647974"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咳をするときの正しい仕方を選んでください。</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75" y="3863342"/>
            <a:ext cx="2275699" cy="2419731"/>
          </a:xfrm>
          <a:prstGeom prst="rect">
            <a:avLst/>
          </a:prstGeom>
        </p:spPr>
      </p:pic>
      <p:pic>
        <p:nvPicPr>
          <p:cNvPr id="3" name="図 2"/>
          <p:cNvPicPr>
            <a:picLocks noChangeAspect="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5542222" y="420745"/>
            <a:ext cx="2092231" cy="2429624"/>
          </a:xfrm>
          <a:prstGeom prst="rect">
            <a:avLst/>
          </a:prstGeom>
        </p:spPr>
      </p:pic>
      <p:pic>
        <p:nvPicPr>
          <p:cNvPr id="11" name="図 10"/>
          <p:cNvPicPr>
            <a:picLocks noChangeAspect="1"/>
          </p:cNvPicPr>
          <p:nvPr/>
        </p:nvPicPr>
        <p:blipFill rotWithShape="1">
          <a:blip r:embed="rId6">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6112224" y="3733223"/>
            <a:ext cx="2478860" cy="2429624"/>
          </a:xfrm>
          <a:prstGeom prst="rect">
            <a:avLst/>
          </a:prstGeom>
        </p:spPr>
      </p:pic>
      <p:sp>
        <p:nvSpPr>
          <p:cNvPr id="10" name="テキスト ボックス 9">
            <a:extLst>
              <a:ext uri="{FF2B5EF4-FFF2-40B4-BE49-F238E27FC236}">
                <a16:creationId xmlns:a16="http://schemas.microsoft.com/office/drawing/2014/main" id="{414E544E-7E0B-4506-AD68-127BA10CCFCA}"/>
              </a:ext>
            </a:extLst>
          </p:cNvPr>
          <p:cNvSpPr txBox="1"/>
          <p:nvPr/>
        </p:nvSpPr>
        <p:spPr>
          <a:xfrm>
            <a:off x="1449749" y="3000186"/>
            <a:ext cx="2262158" cy="369332"/>
          </a:xfrm>
          <a:prstGeom prst="rect">
            <a:avLst/>
          </a:prstGeom>
          <a:noFill/>
        </p:spPr>
        <p:txBody>
          <a:bodyPr wrap="none" rtlCol="0">
            <a:spAutoFit/>
          </a:bodyPr>
          <a:lstStyle/>
          <a:p>
            <a:r>
              <a:rPr kumimoji="1" lang="ja-JP" altLang="en-US" dirty="0"/>
              <a:t>（　　　　　　　）</a:t>
            </a:r>
          </a:p>
        </p:txBody>
      </p:sp>
      <p:sp>
        <p:nvSpPr>
          <p:cNvPr id="12" name="テキスト ボックス 11">
            <a:extLst>
              <a:ext uri="{FF2B5EF4-FFF2-40B4-BE49-F238E27FC236}">
                <a16:creationId xmlns:a16="http://schemas.microsoft.com/office/drawing/2014/main" id="{715B4205-8B17-41EC-BA61-8957D702EAC8}"/>
              </a:ext>
            </a:extLst>
          </p:cNvPr>
          <p:cNvSpPr txBox="1"/>
          <p:nvPr/>
        </p:nvSpPr>
        <p:spPr>
          <a:xfrm>
            <a:off x="5372295" y="2987523"/>
            <a:ext cx="2262158" cy="369332"/>
          </a:xfrm>
          <a:prstGeom prst="rect">
            <a:avLst/>
          </a:prstGeom>
          <a:noFill/>
        </p:spPr>
        <p:txBody>
          <a:bodyPr wrap="none" rtlCol="0">
            <a:spAutoFit/>
          </a:bodyPr>
          <a:lstStyle/>
          <a:p>
            <a:r>
              <a:rPr kumimoji="1" lang="ja-JP" altLang="en-US" dirty="0"/>
              <a:t>（　　　　　　　）</a:t>
            </a:r>
          </a:p>
        </p:txBody>
      </p:sp>
      <p:sp>
        <p:nvSpPr>
          <p:cNvPr id="13" name="テキスト ボックス 12">
            <a:extLst>
              <a:ext uri="{FF2B5EF4-FFF2-40B4-BE49-F238E27FC236}">
                <a16:creationId xmlns:a16="http://schemas.microsoft.com/office/drawing/2014/main" id="{0A1C4263-525E-43A7-84FE-00559C7C6268}"/>
              </a:ext>
            </a:extLst>
          </p:cNvPr>
          <p:cNvSpPr txBox="1"/>
          <p:nvPr/>
        </p:nvSpPr>
        <p:spPr>
          <a:xfrm>
            <a:off x="370572" y="6271406"/>
            <a:ext cx="2262158" cy="369332"/>
          </a:xfrm>
          <a:prstGeom prst="rect">
            <a:avLst/>
          </a:prstGeom>
          <a:noFill/>
        </p:spPr>
        <p:txBody>
          <a:bodyPr wrap="none" rtlCol="0">
            <a:spAutoFit/>
          </a:bodyPr>
          <a:lstStyle/>
          <a:p>
            <a:r>
              <a:rPr kumimoji="1" lang="ja-JP" altLang="en-US" dirty="0"/>
              <a:t>（　　　　　　　）</a:t>
            </a:r>
          </a:p>
        </p:txBody>
      </p:sp>
      <p:sp>
        <p:nvSpPr>
          <p:cNvPr id="14" name="テキスト ボックス 13">
            <a:extLst>
              <a:ext uri="{FF2B5EF4-FFF2-40B4-BE49-F238E27FC236}">
                <a16:creationId xmlns:a16="http://schemas.microsoft.com/office/drawing/2014/main" id="{745E9D13-131D-4AD5-845A-E276E8CF0551}"/>
              </a:ext>
            </a:extLst>
          </p:cNvPr>
          <p:cNvSpPr txBox="1"/>
          <p:nvPr/>
        </p:nvSpPr>
        <p:spPr>
          <a:xfrm>
            <a:off x="3274894" y="6329053"/>
            <a:ext cx="2262158" cy="369332"/>
          </a:xfrm>
          <a:prstGeom prst="rect">
            <a:avLst/>
          </a:prstGeom>
          <a:noFill/>
        </p:spPr>
        <p:txBody>
          <a:bodyPr wrap="none" rtlCol="0">
            <a:spAutoFit/>
          </a:bodyPr>
          <a:lstStyle/>
          <a:p>
            <a:r>
              <a:rPr kumimoji="1" lang="ja-JP" altLang="en-US" dirty="0"/>
              <a:t>（　　　　　　　）</a:t>
            </a:r>
          </a:p>
        </p:txBody>
      </p:sp>
      <p:sp>
        <p:nvSpPr>
          <p:cNvPr id="15" name="テキスト ボックス 14">
            <a:extLst>
              <a:ext uri="{FF2B5EF4-FFF2-40B4-BE49-F238E27FC236}">
                <a16:creationId xmlns:a16="http://schemas.microsoft.com/office/drawing/2014/main" id="{6200C108-06F6-4E37-9AAA-FB7A3C17E0CF}"/>
              </a:ext>
            </a:extLst>
          </p:cNvPr>
          <p:cNvSpPr txBox="1"/>
          <p:nvPr/>
        </p:nvSpPr>
        <p:spPr>
          <a:xfrm>
            <a:off x="6128066" y="6354549"/>
            <a:ext cx="2262158" cy="369332"/>
          </a:xfrm>
          <a:prstGeom prst="rect">
            <a:avLst/>
          </a:prstGeom>
          <a:noFill/>
        </p:spPr>
        <p:txBody>
          <a:bodyPr wrap="none" rtlCol="0">
            <a:spAutoFit/>
          </a:bodyPr>
          <a:lstStyle/>
          <a:p>
            <a:r>
              <a:rPr kumimoji="1" lang="ja-JP" altLang="en-US" dirty="0"/>
              <a:t>（　　　　　　　）</a:t>
            </a:r>
          </a:p>
        </p:txBody>
      </p:sp>
      <p:pic>
        <p:nvPicPr>
          <p:cNvPr id="17" name="図 16" descr="線画 が含まれている画像&#10;&#10;自動的に生成された説明">
            <a:extLst>
              <a:ext uri="{FF2B5EF4-FFF2-40B4-BE49-F238E27FC236}">
                <a16:creationId xmlns:a16="http://schemas.microsoft.com/office/drawing/2014/main" id="{A930BFEC-3CA9-42ED-8371-4B28B61F0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6109" y="235450"/>
            <a:ext cx="2495550" cy="2390775"/>
          </a:xfrm>
          <a:prstGeom prst="rect">
            <a:avLst/>
          </a:prstGeom>
        </p:spPr>
      </p:pic>
      <p:pic>
        <p:nvPicPr>
          <p:cNvPr id="19" name="図 18">
            <a:extLst>
              <a:ext uri="{FF2B5EF4-FFF2-40B4-BE49-F238E27FC236}">
                <a16:creationId xmlns:a16="http://schemas.microsoft.com/office/drawing/2014/main" id="{4658B37F-4F1B-44D6-92F6-1F31930F514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4663" y="3633652"/>
            <a:ext cx="2257425" cy="2562225"/>
          </a:xfrm>
          <a:prstGeom prst="rect">
            <a:avLst/>
          </a:prstGeom>
        </p:spPr>
      </p:pic>
      <p:sp>
        <p:nvSpPr>
          <p:cNvPr id="6" name="正方形/長方形 5"/>
          <p:cNvSpPr/>
          <p:nvPr/>
        </p:nvSpPr>
        <p:spPr>
          <a:xfrm>
            <a:off x="690563" y="286481"/>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①</a:t>
            </a:r>
            <a:endParaRPr lang="ja-JP" altLang="en-US" sz="5400" b="1" dirty="0">
              <a:ln/>
              <a:solidFill>
                <a:schemeClr val="accent4"/>
              </a:solidFill>
            </a:endParaRPr>
          </a:p>
        </p:txBody>
      </p:sp>
      <p:sp>
        <p:nvSpPr>
          <p:cNvPr id="20" name="正方形/長方形 19"/>
          <p:cNvSpPr/>
          <p:nvPr/>
        </p:nvSpPr>
        <p:spPr>
          <a:xfrm>
            <a:off x="4874636" y="272626"/>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②</a:t>
            </a:r>
            <a:endParaRPr lang="ja-JP" altLang="en-US" sz="5400" b="1" dirty="0">
              <a:ln/>
              <a:solidFill>
                <a:schemeClr val="accent4"/>
              </a:solidFill>
            </a:endParaRPr>
          </a:p>
        </p:txBody>
      </p:sp>
      <p:sp>
        <p:nvSpPr>
          <p:cNvPr id="21" name="正方形/長方形 20"/>
          <p:cNvSpPr/>
          <p:nvPr/>
        </p:nvSpPr>
        <p:spPr>
          <a:xfrm>
            <a:off x="288781" y="3189008"/>
            <a:ext cx="87716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③</a:t>
            </a:r>
            <a:endParaRPr lang="ja-JP" altLang="en-US" sz="5400" b="1" dirty="0">
              <a:ln/>
              <a:solidFill>
                <a:schemeClr val="accent4"/>
              </a:solidFill>
            </a:endParaRPr>
          </a:p>
        </p:txBody>
      </p:sp>
      <p:sp>
        <p:nvSpPr>
          <p:cNvPr id="22" name="正方形/長方形 21"/>
          <p:cNvSpPr/>
          <p:nvPr/>
        </p:nvSpPr>
        <p:spPr>
          <a:xfrm>
            <a:off x="3322926" y="3166247"/>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④</a:t>
            </a:r>
            <a:endParaRPr lang="ja-JP" altLang="en-US" sz="5400" b="1" dirty="0">
              <a:ln/>
              <a:solidFill>
                <a:schemeClr val="accent4"/>
              </a:solidFill>
            </a:endParaRPr>
          </a:p>
        </p:txBody>
      </p:sp>
      <p:sp>
        <p:nvSpPr>
          <p:cNvPr id="23" name="正方形/長方形 22"/>
          <p:cNvSpPr/>
          <p:nvPr/>
        </p:nvSpPr>
        <p:spPr>
          <a:xfrm>
            <a:off x="6096000" y="3131611"/>
            <a:ext cx="87716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⑤</a:t>
            </a:r>
            <a:endParaRPr lang="ja-JP" altLang="en-US" sz="5400" b="1" dirty="0">
              <a:ln/>
              <a:solidFill>
                <a:schemeClr val="accent4"/>
              </a:solidFill>
            </a:endParaRPr>
          </a:p>
        </p:txBody>
      </p:sp>
    </p:spTree>
    <p:extLst>
      <p:ext uri="{BB962C8B-B14F-4D97-AF65-F5344CB8AC3E}">
        <p14:creationId xmlns:p14="http://schemas.microsoft.com/office/powerpoint/2010/main" val="212390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264351" y="211616"/>
            <a:ext cx="6647974"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咳をするときの正しい仕方を選んでください。</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75" y="3863342"/>
            <a:ext cx="2275699" cy="2419731"/>
          </a:xfrm>
          <a:prstGeom prst="rect">
            <a:avLst/>
          </a:prstGeom>
        </p:spPr>
      </p:pic>
      <p:pic>
        <p:nvPicPr>
          <p:cNvPr id="3" name="図 2"/>
          <p:cNvPicPr>
            <a:picLocks noChangeAspect="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5542222" y="420745"/>
            <a:ext cx="2092231" cy="2429624"/>
          </a:xfrm>
          <a:prstGeom prst="rect">
            <a:avLst/>
          </a:prstGeom>
        </p:spPr>
      </p:pic>
      <p:pic>
        <p:nvPicPr>
          <p:cNvPr id="11" name="図 10"/>
          <p:cNvPicPr>
            <a:picLocks noChangeAspect="1"/>
          </p:cNvPicPr>
          <p:nvPr/>
        </p:nvPicPr>
        <p:blipFill rotWithShape="1">
          <a:blip r:embed="rId6">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6112224" y="3733223"/>
            <a:ext cx="2478860" cy="2429624"/>
          </a:xfrm>
          <a:prstGeom prst="rect">
            <a:avLst/>
          </a:prstGeom>
        </p:spPr>
      </p:pic>
      <p:sp>
        <p:nvSpPr>
          <p:cNvPr id="10" name="テキスト ボックス 9">
            <a:extLst>
              <a:ext uri="{FF2B5EF4-FFF2-40B4-BE49-F238E27FC236}">
                <a16:creationId xmlns:a16="http://schemas.microsoft.com/office/drawing/2014/main" id="{414E544E-7E0B-4506-AD68-127BA10CCFCA}"/>
              </a:ext>
            </a:extLst>
          </p:cNvPr>
          <p:cNvSpPr txBox="1"/>
          <p:nvPr/>
        </p:nvSpPr>
        <p:spPr>
          <a:xfrm>
            <a:off x="1449749" y="2822762"/>
            <a:ext cx="2262158" cy="369332"/>
          </a:xfrm>
          <a:prstGeom prst="rect">
            <a:avLst/>
          </a:prstGeom>
          <a:noFill/>
        </p:spPr>
        <p:txBody>
          <a:bodyPr wrap="square" rtlCol="0">
            <a:spAutoFit/>
          </a:bodyPr>
          <a:lstStyle/>
          <a:p>
            <a:r>
              <a:rPr kumimoji="1" lang="ja-JP" altLang="en-US" dirty="0"/>
              <a:t>（　　　　　　　）</a:t>
            </a:r>
          </a:p>
        </p:txBody>
      </p:sp>
      <p:sp>
        <p:nvSpPr>
          <p:cNvPr id="12" name="テキスト ボックス 11">
            <a:extLst>
              <a:ext uri="{FF2B5EF4-FFF2-40B4-BE49-F238E27FC236}">
                <a16:creationId xmlns:a16="http://schemas.microsoft.com/office/drawing/2014/main" id="{715B4205-8B17-41EC-BA61-8957D702EAC8}"/>
              </a:ext>
            </a:extLst>
          </p:cNvPr>
          <p:cNvSpPr txBox="1"/>
          <p:nvPr/>
        </p:nvSpPr>
        <p:spPr>
          <a:xfrm>
            <a:off x="5372295" y="2810099"/>
            <a:ext cx="2262158" cy="369332"/>
          </a:xfrm>
          <a:prstGeom prst="rect">
            <a:avLst/>
          </a:prstGeom>
          <a:noFill/>
        </p:spPr>
        <p:txBody>
          <a:bodyPr wrap="none" rtlCol="0">
            <a:spAutoFit/>
          </a:bodyPr>
          <a:lstStyle/>
          <a:p>
            <a:r>
              <a:rPr kumimoji="1" lang="ja-JP" altLang="en-US" dirty="0"/>
              <a:t>（　　　　　　　）</a:t>
            </a:r>
          </a:p>
        </p:txBody>
      </p:sp>
      <p:sp>
        <p:nvSpPr>
          <p:cNvPr id="13" name="テキスト ボックス 12">
            <a:extLst>
              <a:ext uri="{FF2B5EF4-FFF2-40B4-BE49-F238E27FC236}">
                <a16:creationId xmlns:a16="http://schemas.microsoft.com/office/drawing/2014/main" id="{0A1C4263-525E-43A7-84FE-00559C7C6268}"/>
              </a:ext>
            </a:extLst>
          </p:cNvPr>
          <p:cNvSpPr txBox="1"/>
          <p:nvPr/>
        </p:nvSpPr>
        <p:spPr>
          <a:xfrm>
            <a:off x="370572" y="6271406"/>
            <a:ext cx="2262158" cy="369332"/>
          </a:xfrm>
          <a:prstGeom prst="rect">
            <a:avLst/>
          </a:prstGeom>
          <a:noFill/>
        </p:spPr>
        <p:txBody>
          <a:bodyPr wrap="none" rtlCol="0">
            <a:spAutoFit/>
          </a:bodyPr>
          <a:lstStyle/>
          <a:p>
            <a:r>
              <a:rPr kumimoji="1" lang="ja-JP" altLang="en-US" dirty="0"/>
              <a:t>（　　　　　　　）</a:t>
            </a:r>
          </a:p>
        </p:txBody>
      </p:sp>
      <p:sp>
        <p:nvSpPr>
          <p:cNvPr id="14" name="テキスト ボックス 13">
            <a:extLst>
              <a:ext uri="{FF2B5EF4-FFF2-40B4-BE49-F238E27FC236}">
                <a16:creationId xmlns:a16="http://schemas.microsoft.com/office/drawing/2014/main" id="{745E9D13-131D-4AD5-845A-E276E8CF0551}"/>
              </a:ext>
            </a:extLst>
          </p:cNvPr>
          <p:cNvSpPr txBox="1"/>
          <p:nvPr/>
        </p:nvSpPr>
        <p:spPr>
          <a:xfrm>
            <a:off x="3274894" y="6329053"/>
            <a:ext cx="2262158" cy="369332"/>
          </a:xfrm>
          <a:prstGeom prst="rect">
            <a:avLst/>
          </a:prstGeom>
          <a:noFill/>
        </p:spPr>
        <p:txBody>
          <a:bodyPr wrap="none" rtlCol="0">
            <a:spAutoFit/>
          </a:bodyPr>
          <a:lstStyle/>
          <a:p>
            <a:r>
              <a:rPr kumimoji="1" lang="ja-JP" altLang="en-US" dirty="0"/>
              <a:t>（　　　　　　　）</a:t>
            </a:r>
          </a:p>
        </p:txBody>
      </p:sp>
      <p:sp>
        <p:nvSpPr>
          <p:cNvPr id="15" name="テキスト ボックス 14">
            <a:extLst>
              <a:ext uri="{FF2B5EF4-FFF2-40B4-BE49-F238E27FC236}">
                <a16:creationId xmlns:a16="http://schemas.microsoft.com/office/drawing/2014/main" id="{6200C108-06F6-4E37-9AAA-FB7A3C17E0CF}"/>
              </a:ext>
            </a:extLst>
          </p:cNvPr>
          <p:cNvSpPr txBox="1"/>
          <p:nvPr/>
        </p:nvSpPr>
        <p:spPr>
          <a:xfrm>
            <a:off x="6128066" y="6354549"/>
            <a:ext cx="2262158" cy="369332"/>
          </a:xfrm>
          <a:prstGeom prst="rect">
            <a:avLst/>
          </a:prstGeom>
          <a:noFill/>
        </p:spPr>
        <p:txBody>
          <a:bodyPr wrap="none" rtlCol="0">
            <a:spAutoFit/>
          </a:bodyPr>
          <a:lstStyle/>
          <a:p>
            <a:r>
              <a:rPr kumimoji="1" lang="ja-JP" altLang="en-US" dirty="0"/>
              <a:t>（　　　　　　　）</a:t>
            </a:r>
          </a:p>
        </p:txBody>
      </p:sp>
      <p:pic>
        <p:nvPicPr>
          <p:cNvPr id="17" name="図 16" descr="線画 が含まれている画像&#10;&#10;自動的に生成された説明">
            <a:extLst>
              <a:ext uri="{FF2B5EF4-FFF2-40B4-BE49-F238E27FC236}">
                <a16:creationId xmlns:a16="http://schemas.microsoft.com/office/drawing/2014/main" id="{A930BFEC-3CA9-42ED-8371-4B28B61F0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6109" y="235450"/>
            <a:ext cx="2495550" cy="2390775"/>
          </a:xfrm>
          <a:prstGeom prst="rect">
            <a:avLst/>
          </a:prstGeom>
        </p:spPr>
      </p:pic>
      <p:pic>
        <p:nvPicPr>
          <p:cNvPr id="19" name="図 18">
            <a:extLst>
              <a:ext uri="{FF2B5EF4-FFF2-40B4-BE49-F238E27FC236}">
                <a16:creationId xmlns:a16="http://schemas.microsoft.com/office/drawing/2014/main" id="{4658B37F-4F1B-44D6-92F6-1F31930F514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4663" y="3633652"/>
            <a:ext cx="2257425" cy="2562225"/>
          </a:xfrm>
          <a:prstGeom prst="rect">
            <a:avLst/>
          </a:prstGeom>
        </p:spPr>
      </p:pic>
      <p:sp>
        <p:nvSpPr>
          <p:cNvPr id="6" name="正方形/長方形 5"/>
          <p:cNvSpPr/>
          <p:nvPr/>
        </p:nvSpPr>
        <p:spPr>
          <a:xfrm>
            <a:off x="690563" y="286481"/>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①</a:t>
            </a:r>
            <a:endParaRPr lang="ja-JP" altLang="en-US" sz="5400" b="1" dirty="0">
              <a:ln/>
              <a:solidFill>
                <a:schemeClr val="accent4"/>
              </a:solidFill>
            </a:endParaRPr>
          </a:p>
        </p:txBody>
      </p:sp>
      <p:sp>
        <p:nvSpPr>
          <p:cNvPr id="20" name="正方形/長方形 19"/>
          <p:cNvSpPr/>
          <p:nvPr/>
        </p:nvSpPr>
        <p:spPr>
          <a:xfrm>
            <a:off x="4874636" y="272626"/>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②</a:t>
            </a:r>
            <a:endParaRPr lang="ja-JP" altLang="en-US" sz="5400" b="1" dirty="0">
              <a:ln/>
              <a:solidFill>
                <a:schemeClr val="accent4"/>
              </a:solidFill>
            </a:endParaRPr>
          </a:p>
        </p:txBody>
      </p:sp>
      <p:sp>
        <p:nvSpPr>
          <p:cNvPr id="21" name="正方形/長方形 20"/>
          <p:cNvSpPr/>
          <p:nvPr/>
        </p:nvSpPr>
        <p:spPr>
          <a:xfrm>
            <a:off x="288781" y="3189008"/>
            <a:ext cx="87716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③</a:t>
            </a:r>
            <a:endParaRPr lang="ja-JP" altLang="en-US" sz="5400" b="1" dirty="0">
              <a:ln/>
              <a:solidFill>
                <a:schemeClr val="accent4"/>
              </a:solidFill>
            </a:endParaRPr>
          </a:p>
        </p:txBody>
      </p:sp>
      <p:sp>
        <p:nvSpPr>
          <p:cNvPr id="22" name="正方形/長方形 21"/>
          <p:cNvSpPr/>
          <p:nvPr/>
        </p:nvSpPr>
        <p:spPr>
          <a:xfrm>
            <a:off x="3322926" y="3166247"/>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④</a:t>
            </a:r>
            <a:endParaRPr lang="ja-JP" altLang="en-US" sz="5400" b="1" dirty="0">
              <a:ln/>
              <a:solidFill>
                <a:schemeClr val="accent4"/>
              </a:solidFill>
            </a:endParaRPr>
          </a:p>
        </p:txBody>
      </p:sp>
      <p:sp>
        <p:nvSpPr>
          <p:cNvPr id="23" name="正方形/長方形 22"/>
          <p:cNvSpPr/>
          <p:nvPr/>
        </p:nvSpPr>
        <p:spPr>
          <a:xfrm>
            <a:off x="6096000" y="3131611"/>
            <a:ext cx="87716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dirty="0">
                <a:ln w="0"/>
                <a:effectLst>
                  <a:outerShdw blurRad="38100" dist="19050" dir="2700000" algn="tl" rotWithShape="0">
                    <a:schemeClr val="dk1">
                      <a:alpha val="40000"/>
                    </a:schemeClr>
                  </a:outerShdw>
                </a:effectLst>
              </a:rPr>
              <a:t>⑤</a:t>
            </a:r>
            <a:endParaRPr lang="ja-JP" altLang="en-US" sz="5400" b="1" dirty="0">
              <a:ln/>
              <a:solidFill>
                <a:schemeClr val="accent4"/>
              </a:solidFill>
            </a:endParaRPr>
          </a:p>
        </p:txBody>
      </p:sp>
      <p:sp>
        <p:nvSpPr>
          <p:cNvPr id="8" name="テキスト ボックス 7">
            <a:extLst>
              <a:ext uri="{FF2B5EF4-FFF2-40B4-BE49-F238E27FC236}">
                <a16:creationId xmlns:a16="http://schemas.microsoft.com/office/drawing/2014/main" id="{8DB37E04-0A0E-4151-BFAF-FFB4679A28D4}"/>
              </a:ext>
            </a:extLst>
          </p:cNvPr>
          <p:cNvSpPr txBox="1"/>
          <p:nvPr/>
        </p:nvSpPr>
        <p:spPr>
          <a:xfrm>
            <a:off x="2308069" y="2753582"/>
            <a:ext cx="959549" cy="584775"/>
          </a:xfrm>
          <a:prstGeom prst="rect">
            <a:avLst/>
          </a:prstGeom>
          <a:noFill/>
          <a:ln>
            <a:noFill/>
          </a:ln>
        </p:spPr>
        <p:txBody>
          <a:bodyPr wrap="square" rtlCol="0">
            <a:spAutoFit/>
          </a:bodyPr>
          <a:lstStyle/>
          <a:p>
            <a:r>
              <a:rPr kumimoji="1" lang="ja-JP" altLang="en-US" sz="3200" b="1" dirty="0">
                <a:solidFill>
                  <a:srgbClr val="E62010"/>
                </a:solidFill>
                <a:latin typeface="メイリオ" panose="020B0604030504040204" pitchFamily="50" charset="-128"/>
                <a:ea typeface="メイリオ" panose="020B0604030504040204" pitchFamily="50" charset="-128"/>
              </a:rPr>
              <a:t>〇</a:t>
            </a:r>
          </a:p>
        </p:txBody>
      </p:sp>
      <p:sp>
        <p:nvSpPr>
          <p:cNvPr id="24" name="テキスト ボックス 23">
            <a:extLst>
              <a:ext uri="{FF2B5EF4-FFF2-40B4-BE49-F238E27FC236}">
                <a16:creationId xmlns:a16="http://schemas.microsoft.com/office/drawing/2014/main" id="{914FFD00-14DB-497D-8833-FD114274449B}"/>
              </a:ext>
            </a:extLst>
          </p:cNvPr>
          <p:cNvSpPr txBox="1"/>
          <p:nvPr/>
        </p:nvSpPr>
        <p:spPr>
          <a:xfrm>
            <a:off x="6128066" y="2753582"/>
            <a:ext cx="959549" cy="584775"/>
          </a:xfrm>
          <a:prstGeom prst="rect">
            <a:avLst/>
          </a:prstGeom>
          <a:noFill/>
          <a:ln>
            <a:noFill/>
          </a:ln>
        </p:spPr>
        <p:txBody>
          <a:bodyPr wrap="square" rtlCol="0">
            <a:spAutoFit/>
          </a:bodyPr>
          <a:lstStyle/>
          <a:p>
            <a:r>
              <a:rPr kumimoji="1" lang="ja-JP" altLang="en-US" sz="3200" b="1" dirty="0">
                <a:solidFill>
                  <a:srgbClr val="E62010"/>
                </a:solidFill>
                <a:latin typeface="メイリオ" panose="020B0604030504040204" pitchFamily="50" charset="-128"/>
                <a:ea typeface="メイリオ" panose="020B0604030504040204" pitchFamily="50" charset="-128"/>
              </a:rPr>
              <a:t>〇</a:t>
            </a:r>
          </a:p>
        </p:txBody>
      </p:sp>
      <p:sp>
        <p:nvSpPr>
          <p:cNvPr id="25" name="テキスト ボックス 24">
            <a:extLst>
              <a:ext uri="{FF2B5EF4-FFF2-40B4-BE49-F238E27FC236}">
                <a16:creationId xmlns:a16="http://schemas.microsoft.com/office/drawing/2014/main" id="{0E08EB08-5F19-4C6F-9F06-125D032449C1}"/>
              </a:ext>
            </a:extLst>
          </p:cNvPr>
          <p:cNvSpPr txBox="1"/>
          <p:nvPr/>
        </p:nvSpPr>
        <p:spPr>
          <a:xfrm>
            <a:off x="1129144" y="6148110"/>
            <a:ext cx="959549" cy="584775"/>
          </a:xfrm>
          <a:prstGeom prst="rect">
            <a:avLst/>
          </a:prstGeom>
          <a:noFill/>
          <a:ln>
            <a:noFill/>
          </a:ln>
        </p:spPr>
        <p:txBody>
          <a:bodyPr wrap="square" rtlCol="0">
            <a:spAutoFit/>
          </a:bodyPr>
          <a:lstStyle/>
          <a:p>
            <a:r>
              <a:rPr kumimoji="1" lang="ja-JP" altLang="en-US" sz="3200" b="1" dirty="0">
                <a:solidFill>
                  <a:srgbClr val="E62010"/>
                </a:solidFill>
                <a:latin typeface="メイリオ" panose="020B0604030504040204" pitchFamily="50" charset="-128"/>
                <a:ea typeface="メイリオ" panose="020B0604030504040204" pitchFamily="50" charset="-128"/>
              </a:rPr>
              <a:t>〇</a:t>
            </a:r>
          </a:p>
        </p:txBody>
      </p:sp>
      <p:sp>
        <p:nvSpPr>
          <p:cNvPr id="26" name="テキスト ボックス 25">
            <a:extLst>
              <a:ext uri="{FF2B5EF4-FFF2-40B4-BE49-F238E27FC236}">
                <a16:creationId xmlns:a16="http://schemas.microsoft.com/office/drawing/2014/main" id="{E9E2DA5D-DB0D-470E-A644-8324173F47F8}"/>
              </a:ext>
            </a:extLst>
          </p:cNvPr>
          <p:cNvSpPr txBox="1"/>
          <p:nvPr/>
        </p:nvSpPr>
        <p:spPr>
          <a:xfrm>
            <a:off x="4086952" y="6249449"/>
            <a:ext cx="959549" cy="584775"/>
          </a:xfrm>
          <a:prstGeom prst="rect">
            <a:avLst/>
          </a:prstGeom>
          <a:noFill/>
          <a:ln>
            <a:noFill/>
          </a:ln>
        </p:spPr>
        <p:txBody>
          <a:bodyPr wrap="square" rtlCol="0">
            <a:spAutoFit/>
          </a:bodyPr>
          <a:lstStyle/>
          <a:p>
            <a:r>
              <a:rPr kumimoji="1" lang="en-US" altLang="ja-JP" sz="3200" b="1" dirty="0">
                <a:solidFill>
                  <a:schemeClr val="accent5">
                    <a:lumMod val="75000"/>
                  </a:schemeClr>
                </a:solidFill>
                <a:latin typeface="メイリオ" panose="020B0604030504040204" pitchFamily="50" charset="-128"/>
                <a:ea typeface="メイリオ" panose="020B0604030504040204" pitchFamily="50" charset="-128"/>
              </a:rPr>
              <a:t>×</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6921C70D-FDC5-4D7A-9A57-CFD785C8CF11}"/>
              </a:ext>
            </a:extLst>
          </p:cNvPr>
          <p:cNvSpPr txBox="1"/>
          <p:nvPr/>
        </p:nvSpPr>
        <p:spPr>
          <a:xfrm>
            <a:off x="6871879" y="6260845"/>
            <a:ext cx="959549" cy="584775"/>
          </a:xfrm>
          <a:prstGeom prst="rect">
            <a:avLst/>
          </a:prstGeom>
          <a:noFill/>
          <a:ln>
            <a:noFill/>
          </a:ln>
        </p:spPr>
        <p:txBody>
          <a:bodyPr wrap="square" rtlCol="0">
            <a:spAutoFit/>
          </a:bodyPr>
          <a:lstStyle/>
          <a:p>
            <a:r>
              <a:rPr kumimoji="1" lang="en-US" altLang="ja-JP" sz="3200" b="1" dirty="0">
                <a:solidFill>
                  <a:schemeClr val="accent5">
                    <a:lumMod val="75000"/>
                  </a:schemeClr>
                </a:solidFill>
                <a:latin typeface="メイリオ" panose="020B0604030504040204" pitchFamily="50" charset="-128"/>
                <a:ea typeface="メイリオ" panose="020B0604030504040204" pitchFamily="50" charset="-128"/>
              </a:rPr>
              <a:t>×</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894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664391" y="181418"/>
            <a:ext cx="895629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新型コロナウイルス感染予防のために言われている「三密」とはなんですか？</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家や教室の換気はしましたか？</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多くの人が集まるような場所は避けていますか？</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友達と話すときに距離を意識しましたか？一定時間以上多くの人と話すとき、どのくらいの距離を保つことが理想でしょう？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sp>
        <p:nvSpPr>
          <p:cNvPr id="9" name="角丸四角形 8"/>
          <p:cNvSpPr/>
          <p:nvPr/>
        </p:nvSpPr>
        <p:spPr>
          <a:xfrm>
            <a:off x="6538902" y="272378"/>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575104" y="2422180"/>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538902" y="4697896"/>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64391" y="272378"/>
            <a:ext cx="1273458" cy="5855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25D2BE7-79C9-48D7-AA16-85A9BDB3B98C}"/>
              </a:ext>
            </a:extLst>
          </p:cNvPr>
          <p:cNvSpPr txBox="1"/>
          <p:nvPr/>
        </p:nvSpPr>
        <p:spPr>
          <a:xfrm>
            <a:off x="10437563" y="4833257"/>
            <a:ext cx="461665" cy="92398"/>
          </a:xfrm>
          <a:prstGeom prst="rect">
            <a:avLst/>
          </a:prstGeom>
          <a:noFill/>
        </p:spPr>
        <p:txBody>
          <a:bodyPr vert="eaVert" wrap="none" rtlCol="0">
            <a:spAutoFit/>
          </a:bodyPr>
          <a:lstStyle/>
          <a:p>
            <a:endParaRPr kumimoji="1" lang="ja-JP" altLang="en-US" dirty="0"/>
          </a:p>
        </p:txBody>
      </p:sp>
      <p:sp>
        <p:nvSpPr>
          <p:cNvPr id="6" name="テキスト ボックス 5">
            <a:extLst>
              <a:ext uri="{FF2B5EF4-FFF2-40B4-BE49-F238E27FC236}">
                <a16:creationId xmlns:a16="http://schemas.microsoft.com/office/drawing/2014/main" id="{4D9A2350-8DFC-47A7-BEDF-89420A57C43C}"/>
              </a:ext>
            </a:extLst>
          </p:cNvPr>
          <p:cNvSpPr txBox="1"/>
          <p:nvPr/>
        </p:nvSpPr>
        <p:spPr>
          <a:xfrm>
            <a:off x="6713966" y="508147"/>
            <a:ext cx="923330" cy="1323439"/>
          </a:xfrm>
          <a:prstGeom prst="rect">
            <a:avLst/>
          </a:prstGeom>
          <a:noFill/>
        </p:spPr>
        <p:txBody>
          <a:bodyPr vert="eaVert" wrap="none" rtlCol="0">
            <a:spAutoFit/>
          </a:bodyPr>
          <a:lstStyle/>
          <a:p>
            <a:r>
              <a:rPr kumimoji="1" lang="ja-JP" altLang="en-US" sz="4800" b="1" dirty="0">
                <a:latin typeface="+mn-ea"/>
              </a:rPr>
              <a:t>密閉</a:t>
            </a:r>
          </a:p>
        </p:txBody>
      </p:sp>
      <p:sp>
        <p:nvSpPr>
          <p:cNvPr id="12" name="テキスト ボックス 11">
            <a:extLst>
              <a:ext uri="{FF2B5EF4-FFF2-40B4-BE49-F238E27FC236}">
                <a16:creationId xmlns:a16="http://schemas.microsoft.com/office/drawing/2014/main" id="{6C4B9221-138B-4D79-A4B5-7FAEA4D6B262}"/>
              </a:ext>
            </a:extLst>
          </p:cNvPr>
          <p:cNvSpPr txBox="1"/>
          <p:nvPr/>
        </p:nvSpPr>
        <p:spPr>
          <a:xfrm>
            <a:off x="6713966" y="2657949"/>
            <a:ext cx="923330" cy="1323439"/>
          </a:xfrm>
          <a:prstGeom prst="rect">
            <a:avLst/>
          </a:prstGeom>
          <a:noFill/>
        </p:spPr>
        <p:txBody>
          <a:bodyPr vert="eaVert" wrap="none" rtlCol="0">
            <a:spAutoFit/>
          </a:bodyPr>
          <a:lstStyle/>
          <a:p>
            <a:r>
              <a:rPr kumimoji="1" lang="ja-JP" altLang="en-US" sz="4800" b="1" dirty="0">
                <a:latin typeface="+mn-ea"/>
              </a:rPr>
              <a:t>密集</a:t>
            </a:r>
          </a:p>
        </p:txBody>
      </p:sp>
      <p:sp>
        <p:nvSpPr>
          <p:cNvPr id="14" name="テキスト ボックス 13">
            <a:extLst>
              <a:ext uri="{FF2B5EF4-FFF2-40B4-BE49-F238E27FC236}">
                <a16:creationId xmlns:a16="http://schemas.microsoft.com/office/drawing/2014/main" id="{A7BD3DC9-F962-4224-9E2C-B8262ACDAD3F}"/>
              </a:ext>
            </a:extLst>
          </p:cNvPr>
          <p:cNvSpPr txBox="1"/>
          <p:nvPr/>
        </p:nvSpPr>
        <p:spPr>
          <a:xfrm>
            <a:off x="6713966" y="4958312"/>
            <a:ext cx="923330" cy="1323439"/>
          </a:xfrm>
          <a:prstGeom prst="rect">
            <a:avLst/>
          </a:prstGeom>
          <a:noFill/>
        </p:spPr>
        <p:txBody>
          <a:bodyPr vert="eaVert" wrap="none" rtlCol="0">
            <a:spAutoFit/>
          </a:bodyPr>
          <a:lstStyle/>
          <a:p>
            <a:r>
              <a:rPr kumimoji="1" lang="ja-JP" altLang="en-US" sz="4800" b="1" dirty="0">
                <a:latin typeface="+mn-ea"/>
              </a:rPr>
              <a:t>密接</a:t>
            </a:r>
          </a:p>
        </p:txBody>
      </p:sp>
      <p:sp>
        <p:nvSpPr>
          <p:cNvPr id="15" name="四角形: 1 つの角を切り取り 1 つの角を丸める 14">
            <a:extLst>
              <a:ext uri="{FF2B5EF4-FFF2-40B4-BE49-F238E27FC236}">
                <a16:creationId xmlns:a16="http://schemas.microsoft.com/office/drawing/2014/main" id="{72B2C8FA-289C-4A62-84D2-D1F6EC52C252}"/>
              </a:ext>
            </a:extLst>
          </p:cNvPr>
          <p:cNvSpPr/>
          <p:nvPr/>
        </p:nvSpPr>
        <p:spPr>
          <a:xfrm flipH="1">
            <a:off x="6705062" y="422584"/>
            <a:ext cx="932234" cy="1518859"/>
          </a:xfrm>
          <a:prstGeom prst="snip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1 つの角を切り取り 1 つの角を丸める 15">
            <a:extLst>
              <a:ext uri="{FF2B5EF4-FFF2-40B4-BE49-F238E27FC236}">
                <a16:creationId xmlns:a16="http://schemas.microsoft.com/office/drawing/2014/main" id="{4FC8943F-E3E4-4D73-A605-45909E29EA7D}"/>
              </a:ext>
            </a:extLst>
          </p:cNvPr>
          <p:cNvSpPr/>
          <p:nvPr/>
        </p:nvSpPr>
        <p:spPr>
          <a:xfrm flipH="1">
            <a:off x="6745716" y="2549816"/>
            <a:ext cx="932234" cy="1518859"/>
          </a:xfrm>
          <a:prstGeom prst="snip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1 つの角を切り取り 1 つの角を丸める 16">
            <a:extLst>
              <a:ext uri="{FF2B5EF4-FFF2-40B4-BE49-F238E27FC236}">
                <a16:creationId xmlns:a16="http://schemas.microsoft.com/office/drawing/2014/main" id="{B7C9BC75-88D7-4683-9595-5006D9AF252E}"/>
              </a:ext>
            </a:extLst>
          </p:cNvPr>
          <p:cNvSpPr/>
          <p:nvPr/>
        </p:nvSpPr>
        <p:spPr>
          <a:xfrm flipH="1">
            <a:off x="6705062" y="4860601"/>
            <a:ext cx="932234" cy="1518859"/>
          </a:xfrm>
          <a:prstGeom prst="snip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33B2899-ACF3-4C46-9384-823BB96EC9DD}"/>
              </a:ext>
            </a:extLst>
          </p:cNvPr>
          <p:cNvSpPr txBox="1"/>
          <p:nvPr/>
        </p:nvSpPr>
        <p:spPr>
          <a:xfrm>
            <a:off x="839455" y="508146"/>
            <a:ext cx="923330" cy="2554545"/>
          </a:xfrm>
          <a:prstGeom prst="rect">
            <a:avLst/>
          </a:prstGeom>
          <a:noFill/>
        </p:spPr>
        <p:txBody>
          <a:bodyPr vert="eaVert" wrap="none" rtlCol="0">
            <a:spAutoFit/>
          </a:bodyPr>
          <a:lstStyle/>
          <a:p>
            <a:r>
              <a:rPr kumimoji="1" lang="ja-JP" altLang="en-US" sz="4800" b="1" dirty="0">
                <a:latin typeface="+mn-ea"/>
              </a:rPr>
              <a:t>２ｍ程度</a:t>
            </a:r>
          </a:p>
        </p:txBody>
      </p:sp>
      <p:sp>
        <p:nvSpPr>
          <p:cNvPr id="19" name="四角形: 1 つの角を切り取り 1 つの角を丸める 18">
            <a:extLst>
              <a:ext uri="{FF2B5EF4-FFF2-40B4-BE49-F238E27FC236}">
                <a16:creationId xmlns:a16="http://schemas.microsoft.com/office/drawing/2014/main" id="{A2BA37E7-5E09-4A34-9E94-384BAA8960EC}"/>
              </a:ext>
            </a:extLst>
          </p:cNvPr>
          <p:cNvSpPr/>
          <p:nvPr/>
        </p:nvSpPr>
        <p:spPr>
          <a:xfrm flipH="1">
            <a:off x="830551" y="447186"/>
            <a:ext cx="932234" cy="5476094"/>
          </a:xfrm>
          <a:prstGeom prst="snip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83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50"/>
                                        <p:tgtEl>
                                          <p:spTgt spid="15"/>
                                        </p:tgtEl>
                                      </p:cBhvr>
                                    </p:animEffect>
                                    <p:set>
                                      <p:cBhvr>
                                        <p:cTn id="7" dur="1" fill="hold">
                                          <p:stCondLst>
                                            <p:cond delay="24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250"/>
                                        <p:tgtEl>
                                          <p:spTgt spid="16"/>
                                        </p:tgtEl>
                                      </p:cBhvr>
                                    </p:animEffect>
                                    <p:set>
                                      <p:cBhvr>
                                        <p:cTn id="12" dur="1" fill="hold">
                                          <p:stCondLst>
                                            <p:cond delay="24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250"/>
                                        <p:tgtEl>
                                          <p:spTgt spid="17"/>
                                        </p:tgtEl>
                                      </p:cBhvr>
                                    </p:animEffect>
                                    <p:set>
                                      <p:cBhvr>
                                        <p:cTn id="17" dur="1" fill="hold">
                                          <p:stCondLst>
                                            <p:cond delay="24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250"/>
                                        <p:tgtEl>
                                          <p:spTgt spid="19"/>
                                        </p:tgtEl>
                                      </p:cBhvr>
                                    </p:animEffect>
                                    <p:set>
                                      <p:cBhvr>
                                        <p:cTn id="22" dur="1" fill="hold">
                                          <p:stCondLst>
                                            <p:cond delay="24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057995" y="245382"/>
            <a:ext cx="64633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１人１人が衛生行動を徹底しましょう。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「手洗い」</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「咳エチケット」</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「人混みを避ける」</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など、</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ウイルスに立ち向かうための行動を、　自分のためだけではなく周りの人のためにもすることが大切です。</a:t>
            </a: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871" y="159026"/>
            <a:ext cx="3943191" cy="3351429"/>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870" y="3744309"/>
            <a:ext cx="2568148" cy="2730689"/>
          </a:xfrm>
          <a:prstGeom prst="rect">
            <a:avLst/>
          </a:prstGeom>
        </p:spPr>
      </p:pic>
    </p:spTree>
    <p:extLst>
      <p:ext uri="{BB962C8B-B14F-4D97-AF65-F5344CB8AC3E}">
        <p14:creationId xmlns:p14="http://schemas.microsoft.com/office/powerpoint/2010/main" val="115258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a:cxnSpLocks/>
          </p:cNvCxnSpPr>
          <p:nvPr/>
        </p:nvCxnSpPr>
        <p:spPr>
          <a:xfrm>
            <a:off x="0" y="3671438"/>
            <a:ext cx="12192000"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92317" y="2725639"/>
            <a:ext cx="10328556" cy="843372"/>
          </a:xfrm>
          <a:prstGeom prst="rect">
            <a:avLst/>
          </a:prstGeom>
          <a:noFill/>
        </p:spPr>
        <p:txBody>
          <a:bodyPr wrap="square" rtlCol="0">
            <a:spAutoFit/>
          </a:bodyPr>
          <a:lstStyle/>
          <a:p>
            <a:pPr>
              <a:lnSpc>
                <a:spcPct val="150000"/>
              </a:lnSpc>
            </a:pPr>
            <a:r>
              <a:rPr lang="ja-JP" altLang="en-US"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rPr>
              <a:t>第２の感染症にふりまわされないために</a:t>
            </a:r>
            <a:endParaRPr lang="en-US" altLang="ja-JP"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Tree>
    <p:extLst>
      <p:ext uri="{BB962C8B-B14F-4D97-AF65-F5344CB8AC3E}">
        <p14:creationId xmlns:p14="http://schemas.microsoft.com/office/powerpoint/2010/main" val="327059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53297" y="219173"/>
            <a:ext cx="2238703" cy="64065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第２の“感染症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ふりまわされないために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06A2D516-4055-48E2-A9CD-ECEB9A62E4E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553291" y="5102037"/>
            <a:ext cx="1738102" cy="1573400"/>
          </a:xfrm>
          <a:prstGeom prst="rect">
            <a:avLst/>
          </a:prstGeom>
        </p:spPr>
      </p:pic>
      <p:sp>
        <p:nvSpPr>
          <p:cNvPr id="9" name="正方形/長方形 8">
            <a:extLst>
              <a:ext uri="{FF2B5EF4-FFF2-40B4-BE49-F238E27FC236}">
                <a16:creationId xmlns:a16="http://schemas.microsoft.com/office/drawing/2014/main" id="{762EA64D-FD7F-45EA-A628-6066D498291B}"/>
              </a:ext>
            </a:extLst>
          </p:cNvPr>
          <p:cNvSpPr/>
          <p:nvPr/>
        </p:nvSpPr>
        <p:spPr>
          <a:xfrm>
            <a:off x="3809215" y="219173"/>
            <a:ext cx="5087340" cy="66917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不安や恐れは身を守る為に必要な</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感情ですが、</a:t>
            </a:r>
            <a:r>
              <a:rPr kumimoji="0" lang="ja-JP" altLang="en-US"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不安や恐れは私たちの</a:t>
            </a:r>
            <a:endParaRPr kumimoji="0" lang="en-US" altLang="ja-JP"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a:t>
            </a: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聴く力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自分を支える力</a:t>
            </a:r>
            <a:endParaRPr kumimoji="0" lang="en-US"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lang="ja-JP" altLang="en-US" sz="3200" dirty="0">
                <a:solidFill>
                  <a:prstClr val="black"/>
                </a:solidFill>
                <a:latin typeface="メイリオ" panose="020B0604030504040204" pitchFamily="50" charset="-128"/>
                <a:ea typeface="メイリオ" panose="020B0604030504040204" pitchFamily="50" charset="-128"/>
              </a:rPr>
              <a:t>弱め、私たちから力を奪い、</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時に冷静な対応ができなくなることもあります。</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 name="図 9">
            <a:extLst>
              <a:ext uri="{FF2B5EF4-FFF2-40B4-BE49-F238E27FC236}">
                <a16:creationId xmlns:a16="http://schemas.microsoft.com/office/drawing/2014/main" id="{D0D90439-AF83-4920-8749-705D278CD02B}"/>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738" y="2215325"/>
            <a:ext cx="3345084" cy="4460112"/>
          </a:xfrm>
          <a:prstGeom prst="rect">
            <a:avLst/>
          </a:prstGeom>
        </p:spPr>
      </p:pic>
    </p:spTree>
    <p:extLst>
      <p:ext uri="{BB962C8B-B14F-4D97-AF65-F5344CB8AC3E}">
        <p14:creationId xmlns:p14="http://schemas.microsoft.com/office/powerpoint/2010/main" val="43057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284AC18-1E67-2646-8620-02190B7B8672}"/>
              </a:ext>
            </a:extLst>
          </p:cNvPr>
          <p:cNvSpPr/>
          <p:nvPr/>
        </p:nvSpPr>
        <p:spPr>
          <a:xfrm rot="5400000">
            <a:off x="-1882019" y="2843922"/>
            <a:ext cx="6858000" cy="1170156"/>
          </a:xfrm>
          <a:prstGeom prst="rect">
            <a:avLst/>
          </a:prstGeom>
          <a:solidFill>
            <a:srgbClr val="E620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テキスト ボックス 2">
            <a:extLst>
              <a:ext uri="{FF2B5EF4-FFF2-40B4-BE49-F238E27FC236}">
                <a16:creationId xmlns:a16="http://schemas.microsoft.com/office/drawing/2014/main" id="{966F667B-2C43-C944-881E-6FF0EAB8FF9C}"/>
              </a:ext>
            </a:extLst>
          </p:cNvPr>
          <p:cNvSpPr txBox="1"/>
          <p:nvPr/>
        </p:nvSpPr>
        <p:spPr>
          <a:xfrm>
            <a:off x="2718738" y="1594466"/>
            <a:ext cx="9040687" cy="4028860"/>
          </a:xfrm>
          <a:prstGeom prst="rect">
            <a:avLst/>
          </a:prstGeom>
          <a:noFill/>
        </p:spPr>
        <p:txBody>
          <a:bodyPr wrap="square" rtlCol="0">
            <a:spAutoFit/>
          </a:bodyPr>
          <a:lstStyle/>
          <a:p>
            <a:pPr marL="514350" indent="-514350">
              <a:lnSpc>
                <a:spcPct val="250000"/>
              </a:lnSpc>
              <a:buFont typeface="+mj-lt"/>
              <a:buAutoNum type="arabicPeriod"/>
            </a:pPr>
            <a:r>
              <a:rPr lang="ja-JP" altLang="en-US" sz="3600" spc="600" dirty="0">
                <a:solidFill>
                  <a:srgbClr val="404040"/>
                </a:solidFill>
                <a:latin typeface="Yu Gothic Medium" panose="020B0400000000000000" pitchFamily="34" charset="-128"/>
                <a:ea typeface="Yu Gothic Medium" panose="020B0400000000000000" pitchFamily="34" charset="-128"/>
                <a:cs typeface="メイリオ" panose="020B0604030504040204" pitchFamily="50" charset="-128"/>
              </a:rPr>
              <a:t>コロナ</a:t>
            </a:r>
            <a:r>
              <a:rPr lang="ja-JP" altLang="en-US"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rPr>
              <a:t>の「３つの顔」を知ろう</a:t>
            </a:r>
            <a:endParaRPr lang="en-US" altLang="ja-JP"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a:p>
            <a:pPr marL="514350" indent="-514350">
              <a:lnSpc>
                <a:spcPct val="250000"/>
              </a:lnSpc>
              <a:buFont typeface="+mj-lt"/>
              <a:buAutoNum type="arabicPeriod"/>
            </a:pPr>
            <a:r>
              <a:rPr lang="ja-JP" altLang="en-US"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rPr>
              <a:t>負のスパイラルを断ち切るために</a:t>
            </a:r>
            <a:endParaRPr lang="en-US" altLang="ja-JP"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a:p>
            <a:pPr marL="514350" indent="-514350">
              <a:lnSpc>
                <a:spcPct val="250000"/>
              </a:lnSpc>
              <a:buFont typeface="+mj-lt"/>
              <a:buAutoNum type="arabicPeriod"/>
            </a:pPr>
            <a:r>
              <a:rPr lang="ja-JP" altLang="en-US"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rPr>
              <a:t>まとめ</a:t>
            </a:r>
            <a:endParaRPr lang="en-US" altLang="ja-JP"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77AED65C-BD51-C343-962F-78A6D0D4A935}"/>
              </a:ext>
            </a:extLst>
          </p:cNvPr>
          <p:cNvSpPr txBox="1"/>
          <p:nvPr/>
        </p:nvSpPr>
        <p:spPr>
          <a:xfrm>
            <a:off x="2718738" y="202428"/>
            <a:ext cx="8023368" cy="826380"/>
          </a:xfrm>
          <a:prstGeom prst="rect">
            <a:avLst/>
          </a:prstGeom>
          <a:noFill/>
        </p:spPr>
        <p:txBody>
          <a:bodyPr wrap="square" rtlCol="0">
            <a:spAutoFit/>
          </a:bodyPr>
          <a:lstStyle/>
          <a:p>
            <a:pPr>
              <a:lnSpc>
                <a:spcPct val="150000"/>
              </a:lnSpc>
            </a:pPr>
            <a:r>
              <a:rPr lang="en-US" altLang="ja-JP" sz="3600" spc="300" dirty="0">
                <a:solidFill>
                  <a:srgbClr val="E62010"/>
                </a:solidFill>
                <a:latin typeface="Futura Medium" panose="020B0602020204020303" pitchFamily="34" charset="-79"/>
                <a:ea typeface="Yu Gothic" panose="020B0400000000000000" pitchFamily="34" charset="-128"/>
                <a:cs typeface="Futura Medium" panose="020B0602020204020303" pitchFamily="34" charset="-79"/>
              </a:rPr>
              <a:t>Menu.</a:t>
            </a:r>
          </a:p>
        </p:txBody>
      </p:sp>
      <p:cxnSp>
        <p:nvCxnSpPr>
          <p:cNvPr id="8" name="直線コネクタ 7">
            <a:extLst>
              <a:ext uri="{FF2B5EF4-FFF2-40B4-BE49-F238E27FC236}">
                <a16:creationId xmlns:a16="http://schemas.microsoft.com/office/drawing/2014/main" id="{E53915CD-DBBC-BC4A-8430-1AE1DD696680}"/>
              </a:ext>
            </a:extLst>
          </p:cNvPr>
          <p:cNvCxnSpPr>
            <a:cxnSpLocks/>
          </p:cNvCxnSpPr>
          <p:nvPr/>
        </p:nvCxnSpPr>
        <p:spPr>
          <a:xfrm>
            <a:off x="977737" y="1028808"/>
            <a:ext cx="3289465"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695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10402713" y="604651"/>
            <a:ext cx="1279544"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A3251468-926E-42F6-BD59-340DE0C77F22}"/>
              </a:ext>
            </a:extLst>
          </p:cNvPr>
          <p:cNvSpPr txBox="1"/>
          <p:nvPr/>
        </p:nvSpPr>
        <p:spPr>
          <a:xfrm>
            <a:off x="7412814" y="348164"/>
            <a:ext cx="3016210" cy="62690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まずは自分を見つめてみましょう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今、自分自身はどういう状況にいますか？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prstClr val="black"/>
                </a:solidFill>
                <a:latin typeface="メイリオ" panose="020B0604030504040204" pitchFamily="50" charset="-128"/>
                <a:ea typeface="メイリオ" panose="020B0604030504040204" pitchFamily="50" charset="-128"/>
              </a:rPr>
              <a:t>その状況の中でどういう思いが</a:t>
            </a:r>
            <a:endParaRPr kumimoji="1"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prstClr val="black"/>
                </a:solidFill>
                <a:latin typeface="メイリオ" panose="020B0604030504040204" pitchFamily="50" charset="-128"/>
                <a:ea typeface="メイリオ" panose="020B0604030504040204" pitchFamily="50" charset="-128"/>
              </a:rPr>
              <a:t>わいてきますか？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線画 が含まれている画像&#10;&#10;自動的に生成された説明">
            <a:extLst>
              <a:ext uri="{FF2B5EF4-FFF2-40B4-BE49-F238E27FC236}">
                <a16:creationId xmlns:a16="http://schemas.microsoft.com/office/drawing/2014/main" id="{18398451-728D-4F33-BE09-1024A420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77" y="3611301"/>
            <a:ext cx="3230499" cy="2945675"/>
          </a:xfrm>
          <a:prstGeom prst="rect">
            <a:avLst/>
          </a:prstGeom>
        </p:spPr>
      </p:pic>
      <p:sp>
        <p:nvSpPr>
          <p:cNvPr id="6" name="テキスト ボックス 5">
            <a:extLst>
              <a:ext uri="{FF2B5EF4-FFF2-40B4-BE49-F238E27FC236}">
                <a16:creationId xmlns:a16="http://schemas.microsoft.com/office/drawing/2014/main" id="{DD42E09C-F5B4-4666-96BF-63D1710C0E1C}"/>
              </a:ext>
            </a:extLst>
          </p:cNvPr>
          <p:cNvSpPr txBox="1"/>
          <p:nvPr/>
        </p:nvSpPr>
        <p:spPr>
          <a:xfrm>
            <a:off x="11122620" y="104773"/>
            <a:ext cx="923330" cy="6148576"/>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pic>
        <p:nvPicPr>
          <p:cNvPr id="5" name="図 4" descr="線画 が含まれている画像&#10;&#10;自動的に生成された説明">
            <a:extLst>
              <a:ext uri="{FF2B5EF4-FFF2-40B4-BE49-F238E27FC236}">
                <a16:creationId xmlns:a16="http://schemas.microsoft.com/office/drawing/2014/main" id="{D52E7B43-7D8D-459D-80EE-E4433642992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t="-5180"/>
          <a:stretch/>
        </p:blipFill>
        <p:spPr>
          <a:xfrm>
            <a:off x="62431" y="1944547"/>
            <a:ext cx="2841531" cy="1526493"/>
          </a:xfrm>
          <a:prstGeom prst="rect">
            <a:avLst/>
          </a:prstGeom>
        </p:spPr>
      </p:pic>
      <p:sp>
        <p:nvSpPr>
          <p:cNvPr id="9" name="角丸四角形 8"/>
          <p:cNvSpPr/>
          <p:nvPr/>
        </p:nvSpPr>
        <p:spPr>
          <a:xfrm>
            <a:off x="3471176" y="396752"/>
            <a:ext cx="3861275"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676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FDE4EFD4-F57B-432E-A557-53279EA3D3B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2646947"/>
            <a:ext cx="3867510" cy="4212688"/>
          </a:xfrm>
          <a:prstGeom prst="rect">
            <a:avLst/>
          </a:prstGeom>
        </p:spPr>
      </p:pic>
      <p:sp>
        <p:nvSpPr>
          <p:cNvPr id="4" name="正方形/長方形 3">
            <a:extLst>
              <a:ext uri="{FF2B5EF4-FFF2-40B4-BE49-F238E27FC236}">
                <a16:creationId xmlns:a16="http://schemas.microsoft.com/office/drawing/2014/main" id="{1CD4EBE7-58A3-4AFF-BFAC-34232628287A}"/>
              </a:ext>
            </a:extLst>
          </p:cNvPr>
          <p:cNvSpPr/>
          <p:nvPr/>
        </p:nvSpPr>
        <p:spPr>
          <a:xfrm>
            <a:off x="3915038" y="140044"/>
            <a:ext cx="6660035" cy="65779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solidFill>
                  <a:schemeClr val="accent2"/>
                </a:solidFill>
                <a:latin typeface="メイリオ" panose="020B0604030504040204" pitchFamily="50" charset="-128"/>
                <a:ea typeface="メイリオ" panose="020B0604030504040204" pitchFamily="50" charset="-128"/>
              </a:rPr>
              <a:t>自分自身にどんな変化が起きているのか、心の声を聴いてみましょう。</a:t>
            </a:r>
            <a:endParaRPr kumimoji="1" lang="en-US" altLang="ja-JP" sz="2800"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いつもの自分と違う所はありませんか？</a:t>
            </a:r>
            <a:endParaRPr kumimoji="1" lang="en-US" altLang="ja-JP"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いつも通りに続けられていることはありますか？</a:t>
            </a:r>
            <a:endParaRPr kumimoji="1" lang="en-US" altLang="ja-JP"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43672082-5B9C-4974-BF30-8FAAACAD3F40}"/>
              </a:ext>
            </a:extLst>
          </p:cNvPr>
          <p:cNvSpPr/>
          <p:nvPr/>
        </p:nvSpPr>
        <p:spPr>
          <a:xfrm flipH="1">
            <a:off x="10575073" y="594601"/>
            <a:ext cx="923332" cy="4669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聴く力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6309B9E1-B102-43A3-A9E1-DACE6095A85A}"/>
              </a:ext>
            </a:extLst>
          </p:cNvPr>
          <p:cNvSpPr txBox="1"/>
          <p:nvPr/>
        </p:nvSpPr>
        <p:spPr>
          <a:xfrm>
            <a:off x="11138802" y="176954"/>
            <a:ext cx="923330" cy="608644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8" name="角丸四角形 7"/>
          <p:cNvSpPr/>
          <p:nvPr/>
        </p:nvSpPr>
        <p:spPr>
          <a:xfrm>
            <a:off x="3741822" y="176954"/>
            <a:ext cx="3450716" cy="63683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7450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a:off x="2672096" y="332770"/>
            <a:ext cx="6197162" cy="63426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3895537A-0889-49E2-A796-1C0D356BF5C6}"/>
              </a:ext>
            </a:extLst>
          </p:cNvPr>
          <p:cNvSpPr/>
          <p:nvPr/>
        </p:nvSpPr>
        <p:spPr>
          <a:xfrm flipH="1">
            <a:off x="10930041" y="294775"/>
            <a:ext cx="556532" cy="64635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自分を支える力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descr="線画 が含まれている画像&#10;&#10;自動的に生成された説明">
            <a:extLst>
              <a:ext uri="{FF2B5EF4-FFF2-40B4-BE49-F238E27FC236}">
                <a16:creationId xmlns:a16="http://schemas.microsoft.com/office/drawing/2014/main" id="{5C7782A4-F873-43E2-8C7C-0380BD251D53}"/>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948" y="4247909"/>
            <a:ext cx="2558079" cy="2558452"/>
          </a:xfrm>
          <a:prstGeom prst="rect">
            <a:avLst/>
          </a:prstGeom>
        </p:spPr>
      </p:pic>
      <p:sp>
        <p:nvSpPr>
          <p:cNvPr id="2" name="正方形/長方形 1">
            <a:extLst>
              <a:ext uri="{FF2B5EF4-FFF2-40B4-BE49-F238E27FC236}">
                <a16:creationId xmlns:a16="http://schemas.microsoft.com/office/drawing/2014/main" id="{A96C5B87-8B7B-46E7-886A-B095F66C4F2E}"/>
              </a:ext>
            </a:extLst>
          </p:cNvPr>
          <p:cNvSpPr/>
          <p:nvPr/>
        </p:nvSpPr>
        <p:spPr>
          <a:xfrm>
            <a:off x="7159345" y="168585"/>
            <a:ext cx="3447098" cy="6689415"/>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自分の安全や健康のために必要なことを</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自ら選択してみましょう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メイリオ" panose="020B0604030504040204" pitchFamily="50" charset="-128"/>
                <a:ea typeface="メイリオ" panose="020B0604030504040204" pitchFamily="50" charset="-128"/>
              </a:rPr>
              <a:t>自分のやりたいことに時間を使えていますか？</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メイリオ" panose="020B0604030504040204" pitchFamily="50" charset="-128"/>
                <a:ea typeface="メイリオ" panose="020B0604030504040204" pitchFamily="50" charset="-128"/>
              </a:rPr>
              <a:t>気分転換のためなどに何か特別にやっていることはありますか？</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F6E5BA1-F167-4338-A1B1-51BC8B4E990C}"/>
              </a:ext>
            </a:extLst>
          </p:cNvPr>
          <p:cNvSpPr txBox="1"/>
          <p:nvPr/>
        </p:nvSpPr>
        <p:spPr>
          <a:xfrm>
            <a:off x="11122620" y="104773"/>
            <a:ext cx="923330" cy="630885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 9"/>
          <p:cNvSpPr/>
          <p:nvPr/>
        </p:nvSpPr>
        <p:spPr>
          <a:xfrm>
            <a:off x="2672096" y="265052"/>
            <a:ext cx="4163649"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068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a:cxnSpLocks/>
          </p:cNvCxnSpPr>
          <p:nvPr/>
        </p:nvCxnSpPr>
        <p:spPr>
          <a:xfrm>
            <a:off x="0" y="3671438"/>
            <a:ext cx="12192000"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92317" y="2725639"/>
            <a:ext cx="10328556" cy="843372"/>
          </a:xfrm>
          <a:prstGeom prst="rect">
            <a:avLst/>
          </a:prstGeom>
          <a:noFill/>
        </p:spPr>
        <p:txBody>
          <a:bodyPr wrap="square" rtlCol="0">
            <a:spAutoFit/>
          </a:bodyPr>
          <a:lstStyle/>
          <a:p>
            <a:pPr>
              <a:lnSpc>
                <a:spcPct val="150000"/>
              </a:lnSpc>
            </a:pPr>
            <a:r>
              <a:rPr lang="ja-JP" altLang="en-US"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rPr>
              <a:t>第３の感染症をふせぐために</a:t>
            </a:r>
            <a:endParaRPr lang="en-US" altLang="ja-JP"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Tree>
    <p:extLst>
      <p:ext uri="{BB962C8B-B14F-4D97-AF65-F5344CB8AC3E}">
        <p14:creationId xmlns:p14="http://schemas.microsoft.com/office/powerpoint/2010/main" val="4134428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996586" y="64214"/>
            <a:ext cx="6217087" cy="6611223"/>
          </a:xfrm>
          <a:prstGeom prst="rect">
            <a:avLst/>
          </a:prstGeom>
        </p:spPr>
        <p:txBody>
          <a:bodyPr vert="eaVert"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あなただったらどうしますか？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ＳＮＳを見ていると、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「拡散希望！●●病院の医師です。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en-US" altLang="ja-JP" sz="2800" dirty="0">
                <a:latin typeface="メイリオ" panose="020B0604030504040204" pitchFamily="50" charset="-128"/>
                <a:ea typeface="メイリオ" panose="020B0604030504040204" pitchFamily="50" charset="-128"/>
                <a:cs typeface="Arial" panose="020B0604020202020204" pitchFamily="34" charset="0"/>
              </a:rPr>
              <a:t>××</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を飲むと、感染症が治ります！」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という投稿が流れてきた時。</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8" name="角丸四角形 7"/>
          <p:cNvSpPr/>
          <p:nvPr/>
        </p:nvSpPr>
        <p:spPr>
          <a:xfrm>
            <a:off x="216568" y="155338"/>
            <a:ext cx="5426243" cy="51372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F0342C6-2884-4E0F-A187-A6E6093B959A}"/>
              </a:ext>
            </a:extLst>
          </p:cNvPr>
          <p:cNvSpPr txBox="1"/>
          <p:nvPr/>
        </p:nvSpPr>
        <p:spPr>
          <a:xfrm>
            <a:off x="216568" y="5475108"/>
            <a:ext cx="5715001" cy="923330"/>
          </a:xfrm>
          <a:prstGeom prst="rect">
            <a:avLst/>
          </a:prstGeom>
          <a:noFill/>
        </p:spPr>
        <p:txBody>
          <a:bodyPr wrap="square" rtlCol="0">
            <a:spAutoFit/>
          </a:bodyPr>
          <a:lstStyle/>
          <a:p>
            <a:r>
              <a:rPr lang="en-US" altLang="ja-JP" dirty="0"/>
              <a:t>※</a:t>
            </a:r>
            <a:r>
              <a:rPr lang="ja-JP" altLang="en-US" dirty="0"/>
              <a:t>実際に日本赤十字社でも事例がありました。　</a:t>
            </a:r>
            <a:endParaRPr lang="en-US" altLang="ja-JP" dirty="0"/>
          </a:p>
          <a:p>
            <a:r>
              <a:rPr lang="ja-JP" altLang="en-US" dirty="0"/>
              <a:t>確かな情報かどうかはホームページを見たり、</a:t>
            </a:r>
            <a:endParaRPr lang="en-US" altLang="ja-JP" dirty="0"/>
          </a:p>
          <a:p>
            <a:r>
              <a:rPr lang="ja-JP" altLang="en-US" dirty="0"/>
              <a:t>情報元を調べるなど、慎重に確かめる必要があります。</a:t>
            </a:r>
            <a:endParaRPr lang="en-GB" altLang="ja-JP" dirty="0"/>
          </a:p>
        </p:txBody>
      </p:sp>
    </p:spTree>
    <p:extLst>
      <p:ext uri="{BB962C8B-B14F-4D97-AF65-F5344CB8AC3E}">
        <p14:creationId xmlns:p14="http://schemas.microsoft.com/office/powerpoint/2010/main" val="64018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239989" y="64214"/>
            <a:ext cx="7078861" cy="6649407"/>
          </a:xfrm>
          <a:prstGeom prst="rect">
            <a:avLst/>
          </a:prstGeom>
        </p:spPr>
        <p:txBody>
          <a:bodyPr vert="eaVert"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あなたはどういう気持ちになりますか？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親友のお母さんは看護師さんで、病院で一生懸命働いています。ある友達がその親友に、「コロナがうつるからこっち</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こないで」と言っていた時</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3" name="角丸四角形 2"/>
          <p:cNvSpPr/>
          <p:nvPr/>
        </p:nvSpPr>
        <p:spPr>
          <a:xfrm>
            <a:off x="405643" y="344299"/>
            <a:ext cx="4876220"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2325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134812" y="64214"/>
            <a:ext cx="7078861" cy="6611223"/>
          </a:xfrm>
          <a:prstGeom prst="rect">
            <a:avLst/>
          </a:prstGeom>
        </p:spPr>
        <p:txBody>
          <a:bodyPr vert="eaVert" wrap="square">
            <a:spAutoFit/>
          </a:bodyPr>
          <a:lstStyle/>
          <a:p>
            <a:pPr>
              <a:lnSpc>
                <a:spcPct val="200000"/>
              </a:lnSpc>
            </a:pPr>
            <a:r>
              <a:rPr lang="ja-JP" altLang="en-US"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あなたの周りで、「第３の感染症」が流行しているような例はありますか？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どのように対応すればいいでしょうか？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8" name="角丸四角形 7"/>
          <p:cNvSpPr/>
          <p:nvPr/>
        </p:nvSpPr>
        <p:spPr>
          <a:xfrm>
            <a:off x="4913566" y="408635"/>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
            <a:extLst>
              <a:ext uri="{FF2B5EF4-FFF2-40B4-BE49-F238E27FC236}">
                <a16:creationId xmlns:a16="http://schemas.microsoft.com/office/drawing/2014/main" id="{E6B05ED7-6B17-49B9-8FC4-A9C6071489F1}"/>
              </a:ext>
            </a:extLst>
          </p:cNvPr>
          <p:cNvSpPr/>
          <p:nvPr/>
        </p:nvSpPr>
        <p:spPr>
          <a:xfrm>
            <a:off x="378333" y="354712"/>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02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189186" y="199099"/>
            <a:ext cx="2248795" cy="6495161"/>
          </a:xfrm>
        </p:spPr>
        <p:txBody>
          <a:bodyPr vert="eaVert">
            <a:noAutofit/>
          </a:bodyPr>
          <a:lstStyle/>
          <a:p>
            <a:pPr marL="0" indent="0">
              <a:lnSpc>
                <a:spcPct val="150000"/>
              </a:lnSpc>
              <a:buNone/>
            </a:pPr>
            <a:r>
              <a:rPr lang="ja-JP" altLang="en-US" dirty="0">
                <a:latin typeface="メイリオ" panose="020B0604030504040204" pitchFamily="50" charset="-128"/>
                <a:ea typeface="メイリオ" panose="020B0604030504040204" pitchFamily="50" charset="-128"/>
              </a:rPr>
              <a:t>この事態に対応しているすべての方々を</a:t>
            </a: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ねぎらい</a:t>
            </a:r>
            <a:r>
              <a:rPr lang="ja-JP" altLang="en-US" dirty="0">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敬意</a:t>
            </a:r>
            <a:r>
              <a:rPr lang="ja-JP" altLang="en-US" dirty="0">
                <a:latin typeface="メイリオ" panose="020B0604030504040204" pitchFamily="50" charset="-128"/>
                <a:ea typeface="メイリオ" panose="020B0604030504040204" pitchFamily="50" charset="-128"/>
              </a:rPr>
              <a:t>を払いましょう。</a:t>
            </a:r>
            <a:endParaRPr lang="en-GB" altLang="ja-JP" dirty="0">
              <a:latin typeface="メイリオ" panose="020B0604030504040204" pitchFamily="50" charset="-128"/>
              <a:ea typeface="メイリオ" panose="020B0604030504040204" pitchFamily="50" charset="-128"/>
            </a:endParaRPr>
          </a:p>
          <a:p>
            <a:pPr marL="0" indent="0">
              <a:lnSpc>
                <a:spcPct val="200000"/>
              </a:lnSpc>
              <a:buNone/>
            </a:pPr>
            <a:endParaRPr lang="en-GB" dirty="0"/>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小さな子どものいる家庭</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高齢者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治療を受けている人とその家族</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自宅待機している人</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医療従事者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日常生活を送って社会を支えている人</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5916A137-D83A-4581-8DFD-44721A9DA65A}"/>
              </a:ext>
            </a:extLst>
          </p:cNvPr>
          <p:cNvSpPr/>
          <p:nvPr/>
        </p:nvSpPr>
        <p:spPr>
          <a:xfrm>
            <a:off x="8203707" y="297862"/>
            <a:ext cx="1563505" cy="6262275"/>
          </a:xfrm>
          <a:prstGeom prst="rect">
            <a:avLst/>
          </a:prstGeom>
        </p:spPr>
        <p:txBody>
          <a:bodyPr vert="eaVert"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みなさんそれぞれの場所で感染を拡大しないように頑張っています。</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10049388" y="199099"/>
            <a:ext cx="214261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003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5052148" y="297862"/>
            <a:ext cx="2142612" cy="64951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あなたが今できることは</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何ですか？</a:t>
            </a:r>
            <a:endParaRPr lang="en-US" altLang="ja-JP"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570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284AC18-1E67-2646-8620-02190B7B8672}"/>
              </a:ext>
            </a:extLst>
          </p:cNvPr>
          <p:cNvSpPr/>
          <p:nvPr/>
        </p:nvSpPr>
        <p:spPr>
          <a:xfrm rot="5400000">
            <a:off x="-1882019" y="2843922"/>
            <a:ext cx="6858000" cy="1170156"/>
          </a:xfrm>
          <a:prstGeom prst="rect">
            <a:avLst/>
          </a:prstGeom>
          <a:solidFill>
            <a:srgbClr val="E620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テキスト ボックス 2">
            <a:extLst>
              <a:ext uri="{FF2B5EF4-FFF2-40B4-BE49-F238E27FC236}">
                <a16:creationId xmlns:a16="http://schemas.microsoft.com/office/drawing/2014/main" id="{966F667B-2C43-C944-881E-6FF0EAB8FF9C}"/>
              </a:ext>
            </a:extLst>
          </p:cNvPr>
          <p:cNvSpPr txBox="1"/>
          <p:nvPr/>
        </p:nvSpPr>
        <p:spPr>
          <a:xfrm>
            <a:off x="2718738" y="1594466"/>
            <a:ext cx="9040687" cy="4028860"/>
          </a:xfrm>
          <a:prstGeom prst="rect">
            <a:avLst/>
          </a:prstGeom>
          <a:noFill/>
        </p:spPr>
        <p:txBody>
          <a:bodyPr wrap="square" rtlCol="0">
            <a:spAutoFit/>
          </a:bodyPr>
          <a:lstStyle/>
          <a:p>
            <a:pPr marL="514350" indent="-514350">
              <a:lnSpc>
                <a:spcPct val="250000"/>
              </a:lnSpc>
              <a:buFont typeface="+mj-lt"/>
              <a:buAutoNum type="arabicPeriod"/>
            </a:pPr>
            <a:r>
              <a:rPr lang="ja-JP" altLang="en-US"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rPr>
              <a:t>コロナの「３つの顔」を知ろう</a:t>
            </a:r>
            <a:endParaRPr lang="en-US" altLang="ja-JP"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a:p>
            <a:pPr marL="514350" indent="-514350">
              <a:lnSpc>
                <a:spcPct val="250000"/>
              </a:lnSpc>
              <a:buFont typeface="+mj-lt"/>
              <a:buAutoNum type="arabicPeriod"/>
            </a:pPr>
            <a:r>
              <a:rPr lang="ja-JP" altLang="en-US"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rPr>
              <a:t>負のスパイラルを断ち切るために</a:t>
            </a:r>
            <a:endParaRPr lang="en-US" altLang="ja-JP" sz="3600" spc="600" dirty="0">
              <a:solidFill>
                <a:schemeClr val="bg1">
                  <a:lumMod val="8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a:p>
            <a:pPr marL="514350" indent="-514350">
              <a:lnSpc>
                <a:spcPct val="250000"/>
              </a:lnSpc>
              <a:buFont typeface="+mj-lt"/>
              <a:buAutoNum type="arabicPeriod"/>
            </a:pPr>
            <a:r>
              <a:rPr lang="ja-JP" altLang="en-US" sz="3600" spc="600" dirty="0">
                <a:solidFill>
                  <a:srgbClr val="404040"/>
                </a:solidFill>
                <a:latin typeface="Yu Gothic Medium" panose="020B0400000000000000" pitchFamily="34" charset="-128"/>
                <a:ea typeface="Yu Gothic Medium" panose="020B0400000000000000" pitchFamily="34" charset="-128"/>
                <a:cs typeface="メイリオ" panose="020B0604030504040204" pitchFamily="50" charset="-128"/>
              </a:rPr>
              <a:t>まとめ</a:t>
            </a:r>
            <a:endParaRPr lang="en-US" altLang="ja-JP" sz="3600" spc="600" dirty="0">
              <a:solidFill>
                <a:srgbClr val="404040"/>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77AED65C-BD51-C343-962F-78A6D0D4A935}"/>
              </a:ext>
            </a:extLst>
          </p:cNvPr>
          <p:cNvSpPr txBox="1"/>
          <p:nvPr/>
        </p:nvSpPr>
        <p:spPr>
          <a:xfrm>
            <a:off x="2718738" y="202428"/>
            <a:ext cx="8023368" cy="826380"/>
          </a:xfrm>
          <a:prstGeom prst="rect">
            <a:avLst/>
          </a:prstGeom>
          <a:noFill/>
        </p:spPr>
        <p:txBody>
          <a:bodyPr wrap="square" rtlCol="0">
            <a:spAutoFit/>
          </a:bodyPr>
          <a:lstStyle/>
          <a:p>
            <a:pPr>
              <a:lnSpc>
                <a:spcPct val="150000"/>
              </a:lnSpc>
            </a:pPr>
            <a:r>
              <a:rPr lang="en-US" altLang="ja-JP" sz="3600" spc="300" dirty="0">
                <a:solidFill>
                  <a:srgbClr val="E62010"/>
                </a:solidFill>
                <a:latin typeface="Futura Medium" panose="020B0602020204020303" pitchFamily="34" charset="-79"/>
                <a:ea typeface="Yu Gothic" panose="020B0400000000000000" pitchFamily="34" charset="-128"/>
                <a:cs typeface="Futura Medium" panose="020B0602020204020303" pitchFamily="34" charset="-79"/>
              </a:rPr>
              <a:t>Menu.</a:t>
            </a:r>
          </a:p>
        </p:txBody>
      </p:sp>
      <p:cxnSp>
        <p:nvCxnSpPr>
          <p:cNvPr id="8" name="直線コネクタ 7">
            <a:extLst>
              <a:ext uri="{FF2B5EF4-FFF2-40B4-BE49-F238E27FC236}">
                <a16:creationId xmlns:a16="http://schemas.microsoft.com/office/drawing/2014/main" id="{E53915CD-DBBC-BC4A-8430-1AE1DD696680}"/>
              </a:ext>
            </a:extLst>
          </p:cNvPr>
          <p:cNvCxnSpPr>
            <a:cxnSpLocks/>
          </p:cNvCxnSpPr>
          <p:nvPr/>
        </p:nvCxnSpPr>
        <p:spPr>
          <a:xfrm>
            <a:off x="977737" y="1028808"/>
            <a:ext cx="3289465"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93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8726" y="2913064"/>
            <a:ext cx="1739906" cy="1076675"/>
          </a:xfrm>
          <a:prstGeom prst="rect">
            <a:avLst/>
          </a:prstGeom>
        </p:spPr>
      </p:pic>
      <p:sp>
        <p:nvSpPr>
          <p:cNvPr id="5" name="正方形/長方形 4"/>
          <p:cNvSpPr/>
          <p:nvPr/>
        </p:nvSpPr>
        <p:spPr>
          <a:xfrm>
            <a:off x="3314381" y="2627313"/>
            <a:ext cx="7413489" cy="1587500"/>
          </a:xfrm>
          <a:prstGeom prst="rect">
            <a:avLst/>
          </a:prstGeom>
          <a:solidFill>
            <a:srgbClr val="DDE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3950445" y="2923765"/>
            <a:ext cx="6161679" cy="1077218"/>
          </a:xfrm>
          <a:prstGeom prst="rect">
            <a:avLst/>
          </a:prstGeom>
          <a:noFill/>
        </p:spPr>
        <p:txBody>
          <a:bodyPr wrap="square" rtlCol="0">
            <a:spAutoFit/>
          </a:bodyPr>
          <a:lstStyle/>
          <a:p>
            <a:r>
              <a:rPr lang="ja-JP" altLang="en-US" sz="32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rPr>
              <a:t>新型コロナウイルスの</a:t>
            </a:r>
            <a:endParaRPr lang="en-US" altLang="ja-JP" sz="32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endParaRPr>
          </a:p>
          <a:p>
            <a:r>
              <a:rPr lang="ja-JP" altLang="en-US" sz="32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rPr>
              <a:t>　　　３つの顔を知ろう！</a:t>
            </a:r>
            <a:endParaRPr lang="en-US" altLang="ja-JP" sz="32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endParaRPr>
          </a:p>
        </p:txBody>
      </p:sp>
    </p:spTree>
    <p:extLst>
      <p:ext uri="{BB962C8B-B14F-4D97-AF65-F5344CB8AC3E}">
        <p14:creationId xmlns:p14="http://schemas.microsoft.com/office/powerpoint/2010/main" val="763904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自動的に生成された説明">
            <a:extLst>
              <a:ext uri="{FF2B5EF4-FFF2-40B4-BE49-F238E27FC236}">
                <a16:creationId xmlns:a16="http://schemas.microsoft.com/office/drawing/2014/main" id="{C93630BA-87A8-4FDA-A5A4-040889D2303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0" y="494324"/>
            <a:ext cx="6469739" cy="6416709"/>
          </a:xfrm>
          <a:prstGeom prst="rect">
            <a:avLst/>
          </a:prstGeom>
        </p:spPr>
      </p:pic>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7573630" y="319863"/>
            <a:ext cx="3458547" cy="6526843"/>
          </a:xfrm>
        </p:spPr>
        <p:txBody>
          <a:bodyPr vert="eaVert">
            <a:noAutofit/>
          </a:bodyPr>
          <a:lstStyle/>
          <a:p>
            <a:pPr marL="0" indent="0">
              <a:lnSpc>
                <a:spcPct val="150000"/>
              </a:lnSpc>
              <a:buNone/>
            </a:pPr>
            <a:r>
              <a:rPr lang="ja-JP" altLang="en-US" sz="2400" dirty="0">
                <a:latin typeface="メイリオ" panose="020B0604030504040204" pitchFamily="50" charset="-128"/>
                <a:ea typeface="メイリオ" panose="020B0604030504040204" pitchFamily="50" charset="-128"/>
              </a:rPr>
              <a:t>このように、新型コロナウイルスは、３つの“感染症</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という顔を持って、私たちの生活に影響を及ぼします。</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solidFill>
                  <a:prstClr val="black"/>
                </a:solidFill>
                <a:latin typeface="メイリオ" panose="020B0604030504040204" pitchFamily="50" charset="-128"/>
                <a:ea typeface="メイリオ" panose="020B0604030504040204" pitchFamily="50" charset="-128"/>
              </a:rPr>
              <a:t>このウイルスとの戦いは、長期戦になるかも　しれません。</a:t>
            </a:r>
            <a:endParaRPr lang="en-GB" altLang="ja-JP" sz="2400" dirty="0">
              <a:solidFill>
                <a:prstClr val="black"/>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それぞれの立場でできることを行い、　　　　みんなが一つになって負のスパイラルを　　　断ち切りましょう！</a:t>
            </a:r>
            <a:endParaRPr lang="en-GB" sz="2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9724DC2-7D28-47B5-8CB1-42D9F93BB20D}"/>
              </a:ext>
            </a:extLst>
          </p:cNvPr>
          <p:cNvSpPr/>
          <p:nvPr/>
        </p:nvSpPr>
        <p:spPr>
          <a:xfrm>
            <a:off x="11204639" y="255555"/>
            <a:ext cx="1106791" cy="48291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5400" b="1" dirty="0">
                <a:solidFill>
                  <a:schemeClr val="accent2">
                    <a:lumMod val="75000"/>
                  </a:schemeClr>
                </a:solidFill>
                <a:latin typeface="メイリオ" panose="020B0604030504040204" pitchFamily="50" charset="-128"/>
                <a:ea typeface="メイリオ" panose="020B0604030504040204" pitchFamily="50" charset="-128"/>
              </a:rPr>
              <a:t>まとめ</a:t>
            </a:r>
            <a:endParaRPr lang="en-GB" altLang="ja-JP" sz="5400" b="1"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A02A2DA-E257-4A6E-A992-9F7E73666F29}"/>
              </a:ext>
            </a:extLst>
          </p:cNvPr>
          <p:cNvSpPr txBox="1"/>
          <p:nvPr/>
        </p:nvSpPr>
        <p:spPr>
          <a:xfrm>
            <a:off x="4162873" y="211737"/>
            <a:ext cx="1760619" cy="40011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第１（病気）</a:t>
            </a:r>
          </a:p>
        </p:txBody>
      </p:sp>
      <p:sp>
        <p:nvSpPr>
          <p:cNvPr id="18" name="テキスト ボックス 17">
            <a:extLst>
              <a:ext uri="{FF2B5EF4-FFF2-40B4-BE49-F238E27FC236}">
                <a16:creationId xmlns:a16="http://schemas.microsoft.com/office/drawing/2014/main" id="{740D4D5B-1229-4DC7-A702-67F54650F7BF}"/>
              </a:ext>
            </a:extLst>
          </p:cNvPr>
          <p:cNvSpPr txBox="1"/>
          <p:nvPr/>
        </p:nvSpPr>
        <p:spPr>
          <a:xfrm>
            <a:off x="3679276" y="462235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第２（不安）</a:t>
            </a:r>
          </a:p>
        </p:txBody>
      </p:sp>
      <p:sp>
        <p:nvSpPr>
          <p:cNvPr id="19" name="テキスト ボックス 18">
            <a:extLst>
              <a:ext uri="{FF2B5EF4-FFF2-40B4-BE49-F238E27FC236}">
                <a16:creationId xmlns:a16="http://schemas.microsoft.com/office/drawing/2014/main" id="{A7D1107C-AE72-473E-AD1C-52D5B0DA9033}"/>
              </a:ext>
            </a:extLst>
          </p:cNvPr>
          <p:cNvSpPr txBox="1"/>
          <p:nvPr/>
        </p:nvSpPr>
        <p:spPr>
          <a:xfrm>
            <a:off x="433965" y="139479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第３（差別）</a:t>
            </a:r>
          </a:p>
        </p:txBody>
      </p:sp>
      <p:pic>
        <p:nvPicPr>
          <p:cNvPr id="14" name="図 13" descr="テキスト, 線画 が含まれている画像&#10;&#10;自動的に生成された説明">
            <a:extLst>
              <a:ext uri="{FF2B5EF4-FFF2-40B4-BE49-F238E27FC236}">
                <a16:creationId xmlns:a16="http://schemas.microsoft.com/office/drawing/2014/main" id="{C65DFB46-9564-416C-BD2A-D7524D7A55A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r="-273"/>
          <a:stretch/>
        </p:blipFill>
        <p:spPr>
          <a:xfrm>
            <a:off x="2510827" y="5098663"/>
            <a:ext cx="4060449" cy="1929896"/>
          </a:xfrm>
          <a:prstGeom prst="rect">
            <a:avLst/>
          </a:prstGeom>
        </p:spPr>
      </p:pic>
      <p:sp>
        <p:nvSpPr>
          <p:cNvPr id="10" name="正方形/長方形 9">
            <a:extLst>
              <a:ext uri="{FF2B5EF4-FFF2-40B4-BE49-F238E27FC236}">
                <a16:creationId xmlns:a16="http://schemas.microsoft.com/office/drawing/2014/main" id="{168523C0-3846-4F11-9C21-B14C845A7F94}"/>
              </a:ext>
            </a:extLst>
          </p:cNvPr>
          <p:cNvSpPr/>
          <p:nvPr/>
        </p:nvSpPr>
        <p:spPr>
          <a:xfrm>
            <a:off x="10930640" y="2670143"/>
            <a:ext cx="1015663" cy="3748745"/>
          </a:xfrm>
          <a:prstGeom prst="rect">
            <a:avLst/>
          </a:prstGeom>
        </p:spPr>
        <p:txBody>
          <a:bodyPr vert="eaVert"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３つの“感染症</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をみんなで</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乗り越えていくために</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7263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8083303-75C6-4733-B30B-AC22D5F2E532}"/>
              </a:ext>
            </a:extLst>
          </p:cNvPr>
          <p:cNvSpPr txBox="1"/>
          <p:nvPr/>
        </p:nvSpPr>
        <p:spPr>
          <a:xfrm>
            <a:off x="392316" y="163137"/>
            <a:ext cx="9164543" cy="801630"/>
          </a:xfrm>
          <a:prstGeom prst="rect">
            <a:avLst/>
          </a:prstGeom>
          <a:noFill/>
        </p:spPr>
        <p:txBody>
          <a:bodyPr wrap="square" rtlCol="0">
            <a:spAutoFit/>
          </a:bodyPr>
          <a:lstStyle/>
          <a:p>
            <a:pPr>
              <a:lnSpc>
                <a:spcPct val="150000"/>
              </a:lnSpc>
            </a:pPr>
            <a:r>
              <a:rPr lang="ja-JP" altLang="en-US" sz="34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rPr>
              <a:t>青少年赤十字が大切にしていること</a:t>
            </a:r>
            <a:endParaRPr lang="en-US" altLang="ja-JP" sz="34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9140E3F8-6C62-446F-A319-E82A7AE1BFA0}"/>
              </a:ext>
            </a:extLst>
          </p:cNvPr>
          <p:cNvCxnSpPr>
            <a:cxnSpLocks/>
          </p:cNvCxnSpPr>
          <p:nvPr/>
        </p:nvCxnSpPr>
        <p:spPr>
          <a:xfrm>
            <a:off x="0" y="1155591"/>
            <a:ext cx="12192000"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442E1E04-4E6A-431C-9163-E8CCB0D5CFD0}"/>
              </a:ext>
            </a:extLst>
          </p:cNvPr>
          <p:cNvPicPr>
            <a:picLocks noChangeAspect="1"/>
          </p:cNvPicPr>
          <p:nvPr/>
        </p:nvPicPr>
        <p:blipFill rotWithShape="1">
          <a:blip r:embed="rId3"/>
          <a:srcRect l="50673" t="6497" b="5793"/>
          <a:stretch/>
        </p:blipFill>
        <p:spPr>
          <a:xfrm>
            <a:off x="2351313" y="1340416"/>
            <a:ext cx="6746033" cy="5442936"/>
          </a:xfrm>
          <a:prstGeom prst="rect">
            <a:avLst/>
          </a:prstGeom>
        </p:spPr>
      </p:pic>
    </p:spTree>
    <p:extLst>
      <p:ext uri="{BB962C8B-B14F-4D97-AF65-F5344CB8AC3E}">
        <p14:creationId xmlns:p14="http://schemas.microsoft.com/office/powerpoint/2010/main" val="3077959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D90321B-CD44-4FC4-9E62-9FC953E0D7A4}"/>
              </a:ext>
            </a:extLst>
          </p:cNvPr>
          <p:cNvPicPr>
            <a:picLocks noChangeAspect="1"/>
          </p:cNvPicPr>
          <p:nvPr/>
        </p:nvPicPr>
        <p:blipFill rotWithShape="1">
          <a:blip r:embed="rId3"/>
          <a:srcRect l="50673" t="6497" b="5793"/>
          <a:stretch/>
        </p:blipFill>
        <p:spPr>
          <a:xfrm>
            <a:off x="2351313" y="1340416"/>
            <a:ext cx="6746033" cy="5442936"/>
          </a:xfrm>
          <a:prstGeom prst="rect">
            <a:avLst/>
          </a:prstGeom>
        </p:spPr>
      </p:pic>
      <p:sp>
        <p:nvSpPr>
          <p:cNvPr id="8" name="Shape 467">
            <a:extLst>
              <a:ext uri="{FF2B5EF4-FFF2-40B4-BE49-F238E27FC236}">
                <a16:creationId xmlns:a16="http://schemas.microsoft.com/office/drawing/2014/main" id="{7AC00ECB-A118-4518-939C-5ED0126FDD0D}"/>
              </a:ext>
            </a:extLst>
          </p:cNvPr>
          <p:cNvSpPr/>
          <p:nvPr/>
        </p:nvSpPr>
        <p:spPr>
          <a:xfrm>
            <a:off x="319735" y="1528623"/>
            <a:ext cx="11267433" cy="5112770"/>
          </a:xfrm>
          <a:prstGeom prst="rect">
            <a:avLst/>
          </a:prstGeom>
          <a:solidFill>
            <a:srgbClr val="FFFFFF">
              <a:alpha val="80000"/>
            </a:srgbClr>
          </a:solidFill>
          <a:ln w="50800">
            <a:noFill/>
            <a:miter lim="400000"/>
          </a:ln>
        </p:spPr>
        <p:txBody>
          <a:bodyPr lIns="50800" tIns="50800" rIns="50800" bIns="50800" anchor="ctr"/>
          <a:lstStyle/>
          <a:p>
            <a:pPr>
              <a:defRPr sz="2400"/>
            </a:pPr>
            <a:endParaRPr dirty="0">
              <a:latin typeface="YuGothic Medium" panose="020B0500000000000000" pitchFamily="34" charset="-128"/>
              <a:ea typeface="YuGothic Medium" panose="020B0500000000000000" pitchFamily="34"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9140E3F8-6C62-446F-A319-E82A7AE1BFA0}"/>
              </a:ext>
            </a:extLst>
          </p:cNvPr>
          <p:cNvCxnSpPr>
            <a:cxnSpLocks/>
          </p:cNvCxnSpPr>
          <p:nvPr/>
        </p:nvCxnSpPr>
        <p:spPr>
          <a:xfrm>
            <a:off x="0" y="1155591"/>
            <a:ext cx="12192000"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6607588-7B59-4B89-908E-DBF9F07A545C}"/>
              </a:ext>
            </a:extLst>
          </p:cNvPr>
          <p:cNvSpPr txBox="1"/>
          <p:nvPr/>
        </p:nvSpPr>
        <p:spPr>
          <a:xfrm>
            <a:off x="392316" y="163137"/>
            <a:ext cx="9164543" cy="801630"/>
          </a:xfrm>
          <a:prstGeom prst="rect">
            <a:avLst/>
          </a:prstGeom>
          <a:noFill/>
        </p:spPr>
        <p:txBody>
          <a:bodyPr wrap="square" rtlCol="0">
            <a:spAutoFit/>
          </a:bodyPr>
          <a:lstStyle/>
          <a:p>
            <a:pPr>
              <a:lnSpc>
                <a:spcPct val="150000"/>
              </a:lnSpc>
            </a:pPr>
            <a:r>
              <a:rPr lang="ja-JP" altLang="en-US" sz="34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rPr>
              <a:t>青少年赤十字が大切にしていること</a:t>
            </a:r>
            <a:endParaRPr lang="en-US" altLang="ja-JP" sz="34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
        <p:nvSpPr>
          <p:cNvPr id="5" name="Shape 467">
            <a:extLst>
              <a:ext uri="{FF2B5EF4-FFF2-40B4-BE49-F238E27FC236}">
                <a16:creationId xmlns:a16="http://schemas.microsoft.com/office/drawing/2014/main" id="{852D6F2D-DAAF-425B-A86D-426A7583EF68}"/>
              </a:ext>
            </a:extLst>
          </p:cNvPr>
          <p:cNvSpPr/>
          <p:nvPr/>
        </p:nvSpPr>
        <p:spPr>
          <a:xfrm>
            <a:off x="1513840" y="1534759"/>
            <a:ext cx="8859520" cy="4884525"/>
          </a:xfrm>
          <a:prstGeom prst="roundRect">
            <a:avLst>
              <a:gd name="adj" fmla="val 13454"/>
            </a:avLst>
          </a:prstGeom>
          <a:solidFill>
            <a:srgbClr val="FFFFFF">
              <a:alpha val="89804"/>
            </a:srgbClr>
          </a:solidFill>
          <a:ln w="50800">
            <a:solidFill>
              <a:srgbClr val="E62010">
                <a:alpha val="97238"/>
              </a:srgbClr>
            </a:solidFill>
            <a:miter lim="400000"/>
          </a:ln>
        </p:spPr>
        <p:txBody>
          <a:bodyPr lIns="50800" tIns="50800" rIns="50800" bIns="50800" anchor="ctr"/>
          <a:lstStyle/>
          <a:p>
            <a:pPr>
              <a:defRPr sz="2400"/>
            </a:pPr>
            <a:endParaRPr dirty="0">
              <a:latin typeface="YuGothic Medium" panose="020B0500000000000000" pitchFamily="34" charset="-128"/>
              <a:ea typeface="YuGothic Medium" panose="020B0500000000000000" pitchFamily="34" charset="-128"/>
              <a:cs typeface="メイリオ" panose="020B0604030504040204" pitchFamily="50" charset="-128"/>
            </a:endParaRPr>
          </a:p>
        </p:txBody>
      </p:sp>
      <p:sp>
        <p:nvSpPr>
          <p:cNvPr id="7" name="Shape 441">
            <a:extLst>
              <a:ext uri="{FF2B5EF4-FFF2-40B4-BE49-F238E27FC236}">
                <a16:creationId xmlns:a16="http://schemas.microsoft.com/office/drawing/2014/main" id="{AF829DC9-AF91-4171-8601-8DAD5AC3B082}"/>
              </a:ext>
            </a:extLst>
          </p:cNvPr>
          <p:cNvSpPr/>
          <p:nvPr/>
        </p:nvSpPr>
        <p:spPr>
          <a:xfrm>
            <a:off x="2631886" y="2909099"/>
            <a:ext cx="6924973" cy="2247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000" spc="500">
                <a:solidFill>
                  <a:srgbClr val="424242"/>
                </a:solidFill>
                <a:latin typeface="ヒラギノ角ゴ ProN W6"/>
                <a:ea typeface="ヒラギノ角ゴ ProN W6"/>
                <a:cs typeface="ヒラギノ角ゴ ProN W6"/>
                <a:sym typeface="ヒラギノ角ゴ ProN W6"/>
              </a:defRPr>
            </a:lvl1pPr>
          </a:lstStyle>
          <a:p>
            <a:pPr>
              <a:lnSpc>
                <a:spcPct val="150000"/>
              </a:lnSpc>
            </a:pPr>
            <a:r>
              <a:rPr lang="ja-JP" altLang="en-US" sz="3200" spc="600" dirty="0">
                <a:latin typeface="Yu Gothic Medium" panose="020B0400000000000000" pitchFamily="34" charset="-128"/>
                <a:ea typeface="Yu Gothic Medium" panose="020B0400000000000000" pitchFamily="34" charset="-128"/>
                <a:cs typeface="メイリオ" panose="020B0604030504040204" pitchFamily="50" charset="-128"/>
              </a:rPr>
              <a:t>今日得た知識や「気づき」を、</a:t>
            </a:r>
            <a:endParaRPr lang="en-US" altLang="ja-JP" sz="3200" spc="600" dirty="0">
              <a:latin typeface="Yu Gothic Medium" panose="020B0400000000000000" pitchFamily="34" charset="-128"/>
              <a:ea typeface="Yu Gothic Medium" panose="020B0400000000000000" pitchFamily="34" charset="-128"/>
              <a:cs typeface="メイリオ" panose="020B0604030504040204" pitchFamily="50" charset="-128"/>
            </a:endParaRPr>
          </a:p>
          <a:p>
            <a:pPr>
              <a:lnSpc>
                <a:spcPct val="150000"/>
              </a:lnSpc>
            </a:pPr>
            <a:r>
              <a:rPr lang="ja-JP" altLang="en-US" sz="3200" spc="600" dirty="0">
                <a:latin typeface="Yu Gothic Medium" panose="020B0400000000000000" pitchFamily="34" charset="-128"/>
                <a:ea typeface="Yu Gothic Medium" panose="020B0400000000000000" pitchFamily="34" charset="-128"/>
                <a:cs typeface="メイリオ" panose="020B0604030504040204" pitchFamily="50" charset="-128"/>
              </a:rPr>
              <a:t>明日からの日常生活・活動に</a:t>
            </a:r>
            <a:endParaRPr lang="en-US" altLang="ja-JP" sz="3200" spc="600" dirty="0">
              <a:latin typeface="Yu Gothic Medium" panose="020B0400000000000000" pitchFamily="34" charset="-128"/>
              <a:ea typeface="Yu Gothic Medium" panose="020B0400000000000000" pitchFamily="34" charset="-128"/>
              <a:cs typeface="メイリオ" panose="020B0604030504040204" pitchFamily="50" charset="-128"/>
            </a:endParaRPr>
          </a:p>
          <a:p>
            <a:pPr>
              <a:lnSpc>
                <a:spcPct val="150000"/>
              </a:lnSpc>
            </a:pPr>
            <a:r>
              <a:rPr lang="ja-JP" altLang="en-US" sz="3200" spc="600" dirty="0">
                <a:latin typeface="Yu Gothic Medium" panose="020B0400000000000000" pitchFamily="34" charset="-128"/>
                <a:ea typeface="Yu Gothic Medium" panose="020B0400000000000000" pitchFamily="34" charset="-128"/>
                <a:cs typeface="メイリオ" panose="020B0604030504040204" pitchFamily="50" charset="-128"/>
              </a:rPr>
              <a:t>生かしていきましょう</a:t>
            </a:r>
            <a:r>
              <a:rPr lang="en-US" altLang="ja-JP" sz="3200" spc="600" dirty="0">
                <a:latin typeface="Yu Gothic Medium" panose="020B0400000000000000" pitchFamily="34" charset="-128"/>
                <a:ea typeface="Yu Gothic Medium" panose="020B0400000000000000" pitchFamily="34" charset="-128"/>
                <a:cs typeface="メイリオ" panose="020B0604030504040204" pitchFamily="50" charset="-128"/>
              </a:rPr>
              <a:t>!!</a:t>
            </a:r>
            <a:endParaRPr lang="ja-JP" altLang="en-US" sz="3200" spc="600" dirty="0">
              <a:latin typeface="Yu Gothic Medium" panose="020B0400000000000000" pitchFamily="34" charset="-128"/>
              <a:ea typeface="Yu Gothic Medium" panose="020B0400000000000000" pitchFamily="34" charset="-128"/>
              <a:cs typeface="メイリオ" panose="020B0604030504040204" pitchFamily="50" charset="-128"/>
            </a:endParaRPr>
          </a:p>
        </p:txBody>
      </p:sp>
    </p:spTree>
    <p:extLst>
      <p:ext uri="{BB962C8B-B14F-4D97-AF65-F5344CB8AC3E}">
        <p14:creationId xmlns:p14="http://schemas.microsoft.com/office/powerpoint/2010/main" val="352746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1E2386-5F0C-49EF-A08C-854CBA3BA991}"/>
              </a:ext>
            </a:extLst>
          </p:cNvPr>
          <p:cNvSpPr txBox="1"/>
          <p:nvPr/>
        </p:nvSpPr>
        <p:spPr>
          <a:xfrm>
            <a:off x="392316" y="163137"/>
            <a:ext cx="9164543" cy="801630"/>
          </a:xfrm>
          <a:prstGeom prst="rect">
            <a:avLst/>
          </a:prstGeom>
          <a:noFill/>
        </p:spPr>
        <p:txBody>
          <a:bodyPr wrap="square" rtlCol="0">
            <a:spAutoFit/>
          </a:bodyPr>
          <a:lstStyle/>
          <a:p>
            <a:pPr>
              <a:lnSpc>
                <a:spcPct val="150000"/>
              </a:lnSpc>
            </a:pPr>
            <a:r>
              <a:rPr lang="ja-JP" altLang="en-US" sz="34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rPr>
              <a:t>今日使用した動画</a:t>
            </a:r>
            <a:endParaRPr lang="en-US" altLang="ja-JP" sz="34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9140E3F8-6C62-446F-A319-E82A7AE1BFA0}"/>
              </a:ext>
            </a:extLst>
          </p:cNvPr>
          <p:cNvCxnSpPr>
            <a:cxnSpLocks/>
          </p:cNvCxnSpPr>
          <p:nvPr/>
        </p:nvCxnSpPr>
        <p:spPr>
          <a:xfrm>
            <a:off x="0" y="1155591"/>
            <a:ext cx="12192000"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0D72CB6-6628-4273-ADF8-FD0BE5AE1D88}"/>
              </a:ext>
            </a:extLst>
          </p:cNvPr>
          <p:cNvSpPr txBox="1"/>
          <p:nvPr/>
        </p:nvSpPr>
        <p:spPr>
          <a:xfrm>
            <a:off x="6332769" y="2446671"/>
            <a:ext cx="3872552" cy="830997"/>
          </a:xfrm>
          <a:prstGeom prst="rect">
            <a:avLst/>
          </a:prstGeom>
          <a:noFill/>
        </p:spPr>
        <p:txBody>
          <a:bodyPr wrap="square" rtlCol="0">
            <a:spAutoFit/>
          </a:bodyPr>
          <a:lstStyle/>
          <a:p>
            <a:pPr algn="ctr"/>
            <a:r>
              <a:rPr lang="ja-JP" altLang="en-US" sz="24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rPr>
              <a:t>新型コロナウイルスの</a:t>
            </a:r>
            <a:endParaRPr lang="en-US" altLang="ja-JP" sz="24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endParaRPr>
          </a:p>
          <a:p>
            <a:pPr algn="ctr"/>
            <a:r>
              <a:rPr lang="ja-JP" altLang="en-US" sz="24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rPr>
              <a:t>３つの顔を知ろう！</a:t>
            </a:r>
          </a:p>
        </p:txBody>
      </p:sp>
      <p:pic>
        <p:nvPicPr>
          <p:cNvPr id="4" name="図 3" descr="挿絵 が含まれている画像&#10;&#10;自動的に生成された説明">
            <a:extLst>
              <a:ext uri="{FF2B5EF4-FFF2-40B4-BE49-F238E27FC236}">
                <a16:creationId xmlns:a16="http://schemas.microsoft.com/office/drawing/2014/main" id="{366C16DE-18FD-49E1-9349-D0282AA9C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692" y="3713303"/>
            <a:ext cx="2150706" cy="2150706"/>
          </a:xfrm>
          <a:prstGeom prst="rect">
            <a:avLst/>
          </a:prstGeom>
          <a:ln w="6350">
            <a:solidFill>
              <a:srgbClr val="7F7F7F"/>
            </a:solidFill>
          </a:ln>
        </p:spPr>
      </p:pic>
      <p:pic>
        <p:nvPicPr>
          <p:cNvPr id="8" name="図 7">
            <a:extLst>
              <a:ext uri="{FF2B5EF4-FFF2-40B4-BE49-F238E27FC236}">
                <a16:creationId xmlns:a16="http://schemas.microsoft.com/office/drawing/2014/main" id="{7B460317-2EFF-41B0-A618-6039F4AF6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462" y="3713303"/>
            <a:ext cx="2150706" cy="2150706"/>
          </a:xfrm>
          <a:prstGeom prst="rect">
            <a:avLst/>
          </a:prstGeom>
          <a:ln w="6350">
            <a:solidFill>
              <a:srgbClr val="7F7F7F"/>
            </a:solidFill>
          </a:ln>
        </p:spPr>
      </p:pic>
      <p:sp>
        <p:nvSpPr>
          <p:cNvPr id="10" name="テキスト ボックス 9">
            <a:extLst>
              <a:ext uri="{FF2B5EF4-FFF2-40B4-BE49-F238E27FC236}">
                <a16:creationId xmlns:a16="http://schemas.microsoft.com/office/drawing/2014/main" id="{0BF7A339-71E2-4135-A0CA-05AF64F6FFE5}"/>
              </a:ext>
            </a:extLst>
          </p:cNvPr>
          <p:cNvSpPr txBox="1"/>
          <p:nvPr/>
        </p:nvSpPr>
        <p:spPr>
          <a:xfrm>
            <a:off x="2179838" y="2631336"/>
            <a:ext cx="3255953" cy="461665"/>
          </a:xfrm>
          <a:prstGeom prst="rect">
            <a:avLst/>
          </a:prstGeom>
          <a:noFill/>
        </p:spPr>
        <p:txBody>
          <a:bodyPr wrap="square" rtlCol="0">
            <a:spAutoFit/>
          </a:bodyPr>
          <a:lstStyle/>
          <a:p>
            <a:pPr algn="ctr"/>
            <a:r>
              <a:rPr lang="ja-JP" altLang="en-US" sz="2400" spc="300" dirty="0">
                <a:solidFill>
                  <a:schemeClr val="tx1">
                    <a:lumMod val="75000"/>
                    <a:lumOff val="25000"/>
                  </a:schemeClr>
                </a:solidFill>
                <a:latin typeface="Yu Gothic Medium" panose="020B0400000000000000" pitchFamily="34" charset="-128"/>
                <a:ea typeface="Yu Gothic Medium" panose="020B0400000000000000" pitchFamily="34" charset="-128"/>
                <a:cs typeface="Meiryo" charset="-128"/>
              </a:rPr>
              <a:t>感染予防の手洗い</a:t>
            </a:r>
          </a:p>
        </p:txBody>
      </p:sp>
    </p:spTree>
    <p:extLst>
      <p:ext uri="{BB962C8B-B14F-4D97-AF65-F5344CB8AC3E}">
        <p14:creationId xmlns:p14="http://schemas.microsoft.com/office/powerpoint/2010/main" val="1824809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731C2-0F4D-4003-9269-DC9A755B0346}"/>
              </a:ext>
            </a:extLst>
          </p:cNvPr>
          <p:cNvSpPr>
            <a:spLocks noGrp="1"/>
          </p:cNvSpPr>
          <p:nvPr>
            <p:ph type="title"/>
          </p:nvPr>
        </p:nvSpPr>
        <p:spPr/>
        <p:txBody>
          <a:bodyPr/>
          <a:lstStyle/>
          <a:p>
            <a:endParaRPr kumimoji="1" lang="ja-JP" altLang="en-US" dirty="0"/>
          </a:p>
        </p:txBody>
      </p:sp>
      <p:pic>
        <p:nvPicPr>
          <p:cNvPr id="5" name="コンテンツ プレースホルダー 4" descr="新型コロナウイルスの３つの顔を知ろう！～負のスパイラルを断ち切るために～ - Adobe Acrobat">
            <a:extLst>
              <a:ext uri="{FF2B5EF4-FFF2-40B4-BE49-F238E27FC236}">
                <a16:creationId xmlns:a16="http://schemas.microsoft.com/office/drawing/2014/main" id="{B62AD931-AE4D-4199-885C-F1617A0F46E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877" b="15046"/>
          <a:stretch/>
        </p:blipFill>
        <p:spPr>
          <a:xfrm>
            <a:off x="0" y="0"/>
            <a:ext cx="12191999" cy="6841672"/>
          </a:xfrm>
        </p:spPr>
      </p:pic>
      <p:sp>
        <p:nvSpPr>
          <p:cNvPr id="3" name="正方形/長方形 2">
            <a:extLst>
              <a:ext uri="{FF2B5EF4-FFF2-40B4-BE49-F238E27FC236}">
                <a16:creationId xmlns:a16="http://schemas.microsoft.com/office/drawing/2014/main" id="{A64B0D30-39E8-4B03-A9B2-982E5D28D629}"/>
              </a:ext>
            </a:extLst>
          </p:cNvPr>
          <p:cNvSpPr/>
          <p:nvPr/>
        </p:nvSpPr>
        <p:spPr>
          <a:xfrm>
            <a:off x="11478985" y="6433457"/>
            <a:ext cx="647699"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7162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F3D694-664C-46D8-9D1E-D3A199350165}"/>
              </a:ext>
            </a:extLst>
          </p:cNvPr>
          <p:cNvSpPr>
            <a:spLocks noGrp="1"/>
          </p:cNvSpPr>
          <p:nvPr>
            <p:ph type="title"/>
          </p:nvPr>
        </p:nvSpPr>
        <p:spPr/>
        <p:txBody>
          <a:bodyPr/>
          <a:lstStyle/>
          <a:p>
            <a:endParaRPr kumimoji="1" lang="ja-JP" altLang="en-US" dirty="0"/>
          </a:p>
        </p:txBody>
      </p:sp>
      <p:pic>
        <p:nvPicPr>
          <p:cNvPr id="5" name="コンテンツ プレースホルダー 4" descr="新型コロナウイルスの３つの顔を知ろう！～負のスパイラルを断ち切るために～ - Adobe Acrobat">
            <a:extLst>
              <a:ext uri="{FF2B5EF4-FFF2-40B4-BE49-F238E27FC236}">
                <a16:creationId xmlns:a16="http://schemas.microsoft.com/office/drawing/2014/main" id="{A55A8D82-C77F-44CD-8181-194996386FE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878" b="14878"/>
          <a:stretch/>
        </p:blipFill>
        <p:spPr>
          <a:xfrm>
            <a:off x="0" y="1"/>
            <a:ext cx="12192000" cy="6858000"/>
          </a:xfrm>
        </p:spPr>
      </p:pic>
    </p:spTree>
    <p:extLst>
      <p:ext uri="{BB962C8B-B14F-4D97-AF65-F5344CB8AC3E}">
        <p14:creationId xmlns:p14="http://schemas.microsoft.com/office/powerpoint/2010/main" val="2729155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a:cxnSpLocks/>
          </p:cNvCxnSpPr>
          <p:nvPr/>
        </p:nvCxnSpPr>
        <p:spPr>
          <a:xfrm>
            <a:off x="0" y="3671438"/>
            <a:ext cx="12192000" cy="0"/>
          </a:xfrm>
          <a:prstGeom prst="line">
            <a:avLst/>
          </a:prstGeom>
          <a:ln w="44450">
            <a:solidFill>
              <a:srgbClr val="E6201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92317" y="2725639"/>
            <a:ext cx="8023368" cy="843372"/>
          </a:xfrm>
          <a:prstGeom prst="rect">
            <a:avLst/>
          </a:prstGeom>
          <a:noFill/>
        </p:spPr>
        <p:txBody>
          <a:bodyPr wrap="square" rtlCol="0">
            <a:spAutoFit/>
          </a:bodyPr>
          <a:lstStyle/>
          <a:p>
            <a:pPr>
              <a:lnSpc>
                <a:spcPct val="150000"/>
              </a:lnSpc>
            </a:pPr>
            <a:r>
              <a:rPr lang="ja-JP" altLang="en-US"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rPr>
              <a:t>おさらい</a:t>
            </a:r>
            <a:endParaRPr lang="en-US" altLang="ja-JP" sz="3600" spc="600" dirty="0">
              <a:solidFill>
                <a:schemeClr val="tx1">
                  <a:lumMod val="75000"/>
                  <a:lumOff val="25000"/>
                </a:schemeClr>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398A1102-1F95-4D5C-A3BB-874EFC9B96BC}"/>
              </a:ext>
            </a:extLst>
          </p:cNvPr>
          <p:cNvSpPr>
            <a:spLocks noGrp="1"/>
          </p:cNvSpPr>
          <p:nvPr>
            <p:ph type="sldNum" sz="quarter" idx="12"/>
          </p:nvPr>
        </p:nvSpPr>
        <p:spPr/>
        <p:txBody>
          <a:bodyPr/>
          <a:lstStyle/>
          <a:p>
            <a:fld id="{01ECBDAB-7949-1749-B367-21277EA6F3F7}" type="slidenum">
              <a:rPr kumimoji="1" lang="ja-JP" altLang="en-US" smtClean="0"/>
              <a:t>4</a:t>
            </a:fld>
            <a:endParaRPr kumimoji="1" lang="ja-JP" altLang="en-US"/>
          </a:p>
        </p:txBody>
      </p:sp>
    </p:spTree>
    <p:extLst>
      <p:ext uri="{BB962C8B-B14F-4D97-AF65-F5344CB8AC3E}">
        <p14:creationId xmlns:p14="http://schemas.microsoft.com/office/powerpoint/2010/main" val="257332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右 3">
            <a:extLst>
              <a:ext uri="{FF2B5EF4-FFF2-40B4-BE49-F238E27FC236}">
                <a16:creationId xmlns:a16="http://schemas.microsoft.com/office/drawing/2014/main" id="{DF39FA2C-52A2-44AD-B9A3-00A0554A2E1F}"/>
              </a:ext>
            </a:extLst>
          </p:cNvPr>
          <p:cNvSpPr/>
          <p:nvPr/>
        </p:nvSpPr>
        <p:spPr>
          <a:xfrm rot="3148980">
            <a:off x="6995820" y="2416587"/>
            <a:ext cx="1607923" cy="507369"/>
          </a:xfrm>
          <a:prstGeom prst="rightArrow">
            <a:avLst>
              <a:gd name="adj1" fmla="val 16544"/>
              <a:gd name="adj2" fmla="val 4168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第１と第２の“感染症”</a:t>
            </a:r>
            <a:r>
              <a:rPr kumimoji="0"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0"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どうつながっているの？</a:t>
            </a:r>
            <a:endParaRPr kumimoji="0" lang="en-GB"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297233" y="3740961"/>
            <a:ext cx="5741213" cy="266945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horz"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答え：</a:t>
            </a:r>
            <a:endPar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93850" y="312516"/>
            <a:ext cx="2660878" cy="1979271"/>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952552" y="2310928"/>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第１の“感染症”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第２の“感染症”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「不安」</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41846" y="3381095"/>
            <a:ext cx="2921982" cy="2434166"/>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248928" y="2925552"/>
            <a:ext cx="62128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rPr>
              <a:t>第１の“感染症”はどのようにして</a:t>
            </a:r>
            <a:endParaRPr kumimoji="1" lang="en-US" altLang="ja-JP"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rPr>
              <a:t>第２の“感染症”を引き起こすのでしょう？</a:t>
            </a:r>
            <a:endParaRPr kumimoji="1" lang="ja-JP" altLang="en-US" sz="32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49694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第２と第３の感染症</a:t>
            </a:r>
            <a:r>
              <a:rPr kumimoji="0"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0"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どうつながっているの？</a:t>
            </a:r>
            <a:endParaRPr kumimoji="0" lang="en-GB"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3261996" y="4110602"/>
            <a:ext cx="5754682" cy="258532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答え：</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273619" y="2434166"/>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第２の“感染症”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183543" y="2489574"/>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第３の“感染症”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「差別」</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03546" y="0"/>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35100" y="100205"/>
            <a:ext cx="2862385" cy="2379275"/>
          </a:xfrm>
          <a:prstGeom prst="rect">
            <a:avLst/>
          </a:prstGeom>
        </p:spPr>
      </p:pic>
      <p:sp>
        <p:nvSpPr>
          <p:cNvPr id="3" name="正方形/長方形 2"/>
          <p:cNvSpPr/>
          <p:nvPr/>
        </p:nvSpPr>
        <p:spPr>
          <a:xfrm>
            <a:off x="3195098" y="3337057"/>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rPr>
              <a:t>第２の“感染症”はどのようにして</a:t>
            </a:r>
            <a:endParaRPr kumimoji="1" lang="en-US" altLang="ja-JP"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rPr>
              <a:t>第３の“感染症”を引き起こすのでしょう？</a:t>
            </a:r>
            <a:endParaRPr kumimoji="1" lang="ja-JP" altLang="en-US" sz="32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endParaRPr>
          </a:p>
        </p:txBody>
      </p:sp>
      <p:sp>
        <p:nvSpPr>
          <p:cNvPr id="10" name="矢印: 右 9">
            <a:extLst>
              <a:ext uri="{FF2B5EF4-FFF2-40B4-BE49-F238E27FC236}">
                <a16:creationId xmlns:a16="http://schemas.microsoft.com/office/drawing/2014/main" id="{CCBBC38C-0E92-43C3-B865-F571085A8CE5}"/>
              </a:ext>
            </a:extLst>
          </p:cNvPr>
          <p:cNvSpPr/>
          <p:nvPr/>
        </p:nvSpPr>
        <p:spPr>
          <a:xfrm rot="10800000">
            <a:off x="5246554" y="1255747"/>
            <a:ext cx="1607923" cy="507369"/>
          </a:xfrm>
          <a:prstGeom prst="rightArrow">
            <a:avLst>
              <a:gd name="adj1" fmla="val 16544"/>
              <a:gd name="adj2" fmla="val 4168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102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75D3318A-E94C-4DBE-8C62-8D12BA447C05}"/>
              </a:ext>
            </a:extLst>
          </p:cNvPr>
          <p:cNvSpPr txBox="1"/>
          <p:nvPr/>
        </p:nvSpPr>
        <p:spPr>
          <a:xfrm>
            <a:off x="685216" y="1042917"/>
            <a:ext cx="4977128" cy="258532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答え：</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431207" y="497711"/>
            <a:ext cx="2660878" cy="232680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7415056" y="2578018"/>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第１の“感染症”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「病気」</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3906261" y="5919711"/>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第３の“感染症”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「差別」</a:t>
            </a:r>
          </a:p>
        </p:txBody>
      </p:sp>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625711" y="3532125"/>
            <a:ext cx="2862385" cy="2379275"/>
          </a:xfrm>
          <a:prstGeom prst="rect">
            <a:avLst/>
          </a:prstGeom>
        </p:spPr>
      </p:pic>
      <p:sp>
        <p:nvSpPr>
          <p:cNvPr id="11" name="正方形/長方形 10">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第３と第１の感染症</a:t>
            </a:r>
            <a:r>
              <a:rPr kumimoji="0"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0"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どうつながっているの？</a:t>
            </a:r>
            <a:endParaRPr kumimoji="0" lang="en-GB"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正方形/長方形 12"/>
          <p:cNvSpPr/>
          <p:nvPr/>
        </p:nvSpPr>
        <p:spPr>
          <a:xfrm>
            <a:off x="577710" y="174545"/>
            <a:ext cx="70016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rPr>
              <a:t>第３の“感染症”はどのようにして</a:t>
            </a:r>
            <a:endParaRPr kumimoji="1" lang="en-US" altLang="ja-JP"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rPr>
              <a:t>第１の“感染症”の拡大を引き起こすのでしょう？</a:t>
            </a:r>
            <a:endParaRPr kumimoji="1" lang="ja-JP" altLang="en-US" sz="32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endParaRPr>
          </a:p>
        </p:txBody>
      </p:sp>
      <p:sp>
        <p:nvSpPr>
          <p:cNvPr id="10" name="矢印: 右 9">
            <a:extLst>
              <a:ext uri="{FF2B5EF4-FFF2-40B4-BE49-F238E27FC236}">
                <a16:creationId xmlns:a16="http://schemas.microsoft.com/office/drawing/2014/main" id="{3BE4B255-2A95-4BD2-BF44-7E41651B6C9A}"/>
              </a:ext>
            </a:extLst>
          </p:cNvPr>
          <p:cNvSpPr/>
          <p:nvPr/>
        </p:nvSpPr>
        <p:spPr>
          <a:xfrm rot="18940031">
            <a:off x="5979613" y="2801386"/>
            <a:ext cx="1607923" cy="507369"/>
          </a:xfrm>
          <a:prstGeom prst="rightArrow">
            <a:avLst>
              <a:gd name="adj1" fmla="val 16544"/>
              <a:gd name="adj2" fmla="val 4168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686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３つの“感染症</a:t>
            </a:r>
            <a:r>
              <a:rPr kumimoji="0" lang="en-US" altLang="ja-JP"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a:t>
            </a:r>
            <a:r>
              <a:rPr kumimoji="0"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0"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どうつながっているの？</a:t>
            </a:r>
            <a:endParaRPr kumimoji="0" lang="en-GB"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7972445" y="971628"/>
            <a:ext cx="2191383" cy="1175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①未知なウイルスでわからないことが多いため</a:t>
            </a: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不安が生まれる</a:t>
            </a: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4986624" y="5277005"/>
            <a:ext cx="24727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②人間の生き延びようとする本能によりウイルス感染にかかわる</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人を遠ざける</a:t>
            </a:r>
          </a:p>
        </p:txBody>
      </p:sp>
      <p:sp>
        <p:nvSpPr>
          <p:cNvPr id="22" name="テキスト ボックス 21">
            <a:extLst>
              <a:ext uri="{FF2B5EF4-FFF2-40B4-BE49-F238E27FC236}">
                <a16:creationId xmlns:a16="http://schemas.microsoft.com/office/drawing/2014/main" id="{75D3318A-E94C-4DBE-8C62-8D12BA447C05}"/>
              </a:ext>
            </a:extLst>
          </p:cNvPr>
          <p:cNvSpPr txBox="1"/>
          <p:nvPr/>
        </p:nvSpPr>
        <p:spPr>
          <a:xfrm>
            <a:off x="2146603" y="924591"/>
            <a:ext cx="280594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③差別を受けるのが怖くて熱や咳があっても受診をためらい、</a:t>
            </a:r>
            <a:r>
              <a:rPr kumimoji="1" lang="ja-JP" altLang="en-US" sz="1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結果として病気の拡散を招く</a:t>
            </a:r>
          </a:p>
        </p:txBody>
      </p:sp>
      <p:sp>
        <p:nvSpPr>
          <p:cNvPr id="23" name="正方形/長方形 22">
            <a:extLst>
              <a:ext uri="{FF2B5EF4-FFF2-40B4-BE49-F238E27FC236}">
                <a16:creationId xmlns:a16="http://schemas.microsoft.com/office/drawing/2014/main" id="{7BFC6926-D67C-4E0B-B2FC-245A309EBAD2}"/>
              </a:ext>
            </a:extLst>
          </p:cNvPr>
          <p:cNvSpPr/>
          <p:nvPr/>
        </p:nvSpPr>
        <p:spPr>
          <a:xfrm>
            <a:off x="452809" y="108408"/>
            <a:ext cx="1267689" cy="67037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ts val="41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この“感染症</a:t>
            </a:r>
            <a:r>
              <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の怖いところを一人一人が理解して感染の予防に努めることが大切です。</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981146" y="-86465"/>
            <a:ext cx="2660878" cy="266955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952552" y="2310928"/>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第１の“感染症”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第２の“感染症”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395597" y="5780115"/>
            <a:ext cx="2581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第３の“感染症”</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「差別」</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41846" y="3381095"/>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00871" y="3329544"/>
            <a:ext cx="2862385" cy="2379275"/>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3233101" y="108408"/>
            <a:ext cx="60024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rPr>
              <a:t>負のスパイラルで“感染症”が拡がる</a:t>
            </a:r>
            <a:endParaRPr kumimoji="1" lang="ja-JP" altLang="en-US" sz="3200" b="1" i="0" u="none" strike="noStrike" kern="1200" cap="none" spc="0" normalizeH="0" baseline="0" noProof="0" dirty="0">
              <a:ln>
                <a:noFill/>
              </a:ln>
              <a:solidFill>
                <a:srgbClr val="ED7D31">
                  <a:lumMod val="75000"/>
                </a:srgbClr>
              </a:solidFill>
              <a:effectLst/>
              <a:uLnTx/>
              <a:uFillTx/>
              <a:latin typeface="游ゴシック" panose="020B0400000000000000" pitchFamily="50" charset="-128"/>
              <a:ea typeface="游ゴシック" panose="020B0400000000000000" pitchFamily="50" charset="-128"/>
              <a:cs typeface="+mn-cs"/>
            </a:endParaRPr>
          </a:p>
        </p:txBody>
      </p:sp>
      <p:sp>
        <p:nvSpPr>
          <p:cNvPr id="19" name="矢印: 右 18">
            <a:extLst>
              <a:ext uri="{FF2B5EF4-FFF2-40B4-BE49-F238E27FC236}">
                <a16:creationId xmlns:a16="http://schemas.microsoft.com/office/drawing/2014/main" id="{4E327BFB-8D40-4932-8DD2-84D4DB79C197}"/>
              </a:ext>
            </a:extLst>
          </p:cNvPr>
          <p:cNvSpPr/>
          <p:nvPr/>
        </p:nvSpPr>
        <p:spPr>
          <a:xfrm rot="3148980">
            <a:off x="7486124" y="2689199"/>
            <a:ext cx="1202400" cy="378000"/>
          </a:xfrm>
          <a:prstGeom prst="rightArrow">
            <a:avLst>
              <a:gd name="adj1" fmla="val 16544"/>
              <a:gd name="adj2" fmla="val 4168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1150A6C1-B3A8-4A40-9159-6481CDA712D8}"/>
              </a:ext>
            </a:extLst>
          </p:cNvPr>
          <p:cNvSpPr/>
          <p:nvPr/>
        </p:nvSpPr>
        <p:spPr>
          <a:xfrm rot="10800000">
            <a:off x="5621799" y="4406060"/>
            <a:ext cx="1202400" cy="378000"/>
          </a:xfrm>
          <a:prstGeom prst="rightArrow">
            <a:avLst>
              <a:gd name="adj1" fmla="val 16544"/>
              <a:gd name="adj2" fmla="val 4168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896634DF-B380-4829-BBBD-169C847B6111}"/>
              </a:ext>
            </a:extLst>
          </p:cNvPr>
          <p:cNvSpPr/>
          <p:nvPr/>
        </p:nvSpPr>
        <p:spPr>
          <a:xfrm rot="18940031">
            <a:off x="3901374" y="2457999"/>
            <a:ext cx="1202727" cy="379512"/>
          </a:xfrm>
          <a:prstGeom prst="rightArrow">
            <a:avLst>
              <a:gd name="adj1" fmla="val 16544"/>
              <a:gd name="adj2" fmla="val 4168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529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3264471" y="149087"/>
            <a:ext cx="8927529" cy="67089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皆さんも、</a:t>
            </a: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ウイルスに関する悪い情報ばかりに目が向いていたり、なにかとウイルスに結び付けて考えたりしていませんか？</a:t>
            </a: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「あの人咳してる・・・コロナなんじゃない」</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「あの地域はコロナが流行っているからあそこ</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のものを買うのはやめよう・・・」</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「熱があるけど怖いから黙っていよう・・・」</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このように思い、行動することから</a:t>
            </a: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“感染症</a:t>
            </a:r>
            <a:r>
              <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は広がっていきます。</a:t>
            </a: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これらの“感染症</a:t>
            </a:r>
            <a:r>
              <a:rPr kumimoji="0" lang="en-US" altLang="ja-JP"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a:t>
            </a:r>
            <a:r>
              <a:rPr kumimoji="0" lang="ja-JP" altLang="en-US"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をふせぐために、私たちはどのような工夫ができる</a:t>
            </a:r>
            <a:endParaRPr kumimoji="0" lang="en-US" altLang="ja-JP"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でしょうか？</a:t>
            </a:r>
            <a:endParaRPr kumimoji="0" lang="en-US" altLang="ja-JP"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 name="図 3">
            <a:extLst>
              <a:ext uri="{FF2B5EF4-FFF2-40B4-BE49-F238E27FC236}">
                <a16:creationId xmlns:a16="http://schemas.microsoft.com/office/drawing/2014/main" id="{B4239C26-142D-43F4-A1EB-AD6969289FF1}"/>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6959" y="2564524"/>
            <a:ext cx="3601567" cy="4293476"/>
          </a:xfrm>
          <a:prstGeom prst="rect">
            <a:avLst/>
          </a:prstGeom>
        </p:spPr>
      </p:pic>
    </p:spTree>
    <p:extLst>
      <p:ext uri="{BB962C8B-B14F-4D97-AF65-F5344CB8AC3E}">
        <p14:creationId xmlns:p14="http://schemas.microsoft.com/office/powerpoint/2010/main" val="26077871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F69005AF29CB74287B20FF31674D93C" ma:contentTypeVersion="12" ma:contentTypeDescription="新しいドキュメントを作成します。" ma:contentTypeScope="" ma:versionID="ce5bb06642dc718265a112c5ffafce6c">
  <xsd:schema xmlns:xsd="http://www.w3.org/2001/XMLSchema" xmlns:xs="http://www.w3.org/2001/XMLSchema" xmlns:p="http://schemas.microsoft.com/office/2006/metadata/properties" xmlns:ns2="f6928a73-1775-4c29-a3bf-c35bbef95d6b" xmlns:ns3="7c68cecc-a266-402a-ad08-0f3329c0f682" targetNamespace="http://schemas.microsoft.com/office/2006/metadata/properties" ma:root="true" ma:fieldsID="56fc19d7ba8ef1de864cd980e5b7d850" ns2:_="" ns3:_="">
    <xsd:import namespace="f6928a73-1775-4c29-a3bf-c35bbef95d6b"/>
    <xsd:import namespace="7c68cecc-a266-402a-ad08-0f3329c0f6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928a73-1775-4c29-a3bf-c35bbef95d6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68cecc-a266-402a-ad08-0f3329c0f682" elementFormDefault="qualified">
    <xsd:import namespace="http://schemas.microsoft.com/office/2006/documentManagement/types"/>
    <xsd:import namespace="http://schemas.microsoft.com/office/infopath/2007/PartnerControls"/>
    <xsd:element name="SharedWithUsers" ma:index="13"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A069D7-61D1-4F35-BF4B-923A695D948B}">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7c68cecc-a266-402a-ad08-0f3329c0f682"/>
    <ds:schemaRef ds:uri="f6928a73-1775-4c29-a3bf-c35bbef95d6b"/>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262551A3-9037-43C5-9797-6C422A2074D5}">
  <ds:schemaRefs>
    <ds:schemaRef ds:uri="http://schemas.microsoft.com/sharepoint/v3/contenttype/forms"/>
  </ds:schemaRefs>
</ds:datastoreItem>
</file>

<file path=customXml/itemProps3.xml><?xml version="1.0" encoding="utf-8"?>
<ds:datastoreItem xmlns:ds="http://schemas.openxmlformats.org/officeDocument/2006/customXml" ds:itemID="{A8D052D2-BE09-48DC-A41B-6F961F100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928a73-1775-4c29-a3bf-c35bbef95d6b"/>
    <ds:schemaRef ds:uri="7c68cecc-a266-402a-ad08-0f3329c0f6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2694</Words>
  <Application>Microsoft Office PowerPoint</Application>
  <PresentationFormat>ワイド画面</PresentationFormat>
  <Paragraphs>372</Paragraphs>
  <Slides>35</Slides>
  <Notes>31</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35</vt:i4>
      </vt:variant>
    </vt:vector>
  </HeadingPairs>
  <TitlesOfParts>
    <vt:vector size="50" baseType="lpstr">
      <vt:lpstr>Futura Medium</vt:lpstr>
      <vt:lpstr>Helvetica Light</vt:lpstr>
      <vt:lpstr>Yu Gothic Medium</vt:lpstr>
      <vt:lpstr>YuGothic Medium</vt:lpstr>
      <vt:lpstr>ヒラギノ角ゴ ProN W3</vt:lpstr>
      <vt:lpstr>メイリオ</vt:lpstr>
      <vt:lpstr>游ゴシック</vt:lpstr>
      <vt:lpstr>游ゴシック Light</vt:lpstr>
      <vt:lpstr>Arial</vt:lpstr>
      <vt:lpstr>Calibri</vt:lpstr>
      <vt:lpstr>Calibri Light</vt:lpstr>
      <vt:lpstr>Tahoma</vt:lpstr>
      <vt:lpstr>Office テーマ</vt:lpstr>
      <vt:lpstr>White</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振り返りシート新型コロナウイルスの３つの顔を知ろう</dc:title>
  <dc:creator/>
  <cp:lastModifiedBy/>
  <cp:revision>1</cp:revision>
  <dcterms:created xsi:type="dcterms:W3CDTF">2020-04-15T07:13:35Z</dcterms:created>
  <dcterms:modified xsi:type="dcterms:W3CDTF">2020-11-04T01:56:01Z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0x010100BF69005AF29CB74287B20FF31674D93C</vt:lpwstr>
  </property>
</Properties>
</file>