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892" r:id="rId2"/>
    <p:sldId id="2908" r:id="rId3"/>
    <p:sldId id="2922" r:id="rId4"/>
    <p:sldId id="2888" r:id="rId5"/>
    <p:sldId id="2921" r:id="rId6"/>
    <p:sldId id="2923" r:id="rId7"/>
    <p:sldId id="2881" r:id="rId8"/>
    <p:sldId id="2918" r:id="rId9"/>
    <p:sldId id="2927" r:id="rId10"/>
    <p:sldId id="2926" r:id="rId11"/>
    <p:sldId id="277" r:id="rId12"/>
    <p:sldId id="2914" r:id="rId13"/>
    <p:sldId id="2917" r:id="rId14"/>
    <p:sldId id="278" r:id="rId15"/>
    <p:sldId id="2920" r:id="rId16"/>
    <p:sldId id="2930" r:id="rId17"/>
    <p:sldId id="2924" r:id="rId18"/>
    <p:sldId id="2928" r:id="rId19"/>
    <p:sldId id="2874" r:id="rId20"/>
    <p:sldId id="2931" r:id="rId21"/>
    <p:sldId id="2886"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AB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74937" autoAdjust="0"/>
  </p:normalViewPr>
  <p:slideViewPr>
    <p:cSldViewPr snapToGrid="0">
      <p:cViewPr varScale="1">
        <p:scale>
          <a:sx n="55" d="100"/>
          <a:sy n="55" d="100"/>
        </p:scale>
        <p:origin x="106" y="34"/>
      </p:cViewPr>
      <p:guideLst/>
    </p:cSldViewPr>
  </p:slideViewPr>
  <p:notesTextViewPr>
    <p:cViewPr>
      <p:scale>
        <a:sx n="3" d="2"/>
        <a:sy n="3" d="2"/>
      </p:scale>
      <p:origin x="0" y="0"/>
    </p:cViewPr>
  </p:notesTextViewPr>
  <p:sorterViewPr>
    <p:cViewPr varScale="1">
      <p:scale>
        <a:sx n="1" d="1"/>
        <a:sy n="1" d="1"/>
      </p:scale>
      <p:origin x="0" y="-2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82C1BF1-46AE-469D-84E1-F805A98237A0}" type="datetimeFigureOut">
              <a:rPr lang="en-GB" smtClean="0"/>
              <a:t>16/04/2020</a:t>
            </a:fld>
            <a:endParaRPr lang="en-GB"/>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44FC06E-0B88-46DB-8826-C277AF017485}" type="slidenum">
              <a:rPr lang="en-GB" smtClean="0"/>
              <a:t>‹#›</a:t>
            </a:fld>
            <a:endParaRPr lang="en-GB"/>
          </a:p>
        </p:txBody>
      </p:sp>
    </p:spTree>
    <p:extLst>
      <p:ext uri="{BB962C8B-B14F-4D97-AF65-F5344CB8AC3E}">
        <p14:creationId xmlns:p14="http://schemas.microsoft.com/office/powerpoint/2010/main" val="328794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a:t>
            </a:r>
            <a:r>
              <a:rPr lang="en-US" altLang="ja-JP" dirty="0"/>
              <a:t>3</a:t>
            </a:r>
            <a:r>
              <a:rPr lang="ja-JP" altLang="en-US" dirty="0" err="1"/>
              <a:t>つの</a:t>
            </a:r>
            <a:r>
              <a:rPr lang="ja-JP" altLang="en-US" dirty="0"/>
              <a:t>顔を知ろう！」のガイドで、新型コロナウイルスがもたらす３つの「感染症」について</a:t>
            </a:r>
            <a:endParaRPr lang="en-US" altLang="ja-JP" dirty="0"/>
          </a:p>
          <a:p>
            <a:r>
              <a:rPr lang="ja-JP" altLang="en-US" dirty="0"/>
              <a:t>学ぶことができたと思います。その３つとはなんでしたか？？</a:t>
            </a:r>
            <a:endParaRPr lang="en-US" altLang="ja-JP" dirty="0"/>
          </a:p>
          <a:p>
            <a:r>
              <a:rPr lang="ja-JP" altLang="en-US" dirty="0"/>
              <a:t>この３つは、このようにつながっていきます。つながることで、それぞれがさらに成長していき、新型コロナウイルスが広がっていってしまうのです。</a:t>
            </a:r>
            <a:endParaRPr lang="en-US" altLang="ja-JP" dirty="0"/>
          </a:p>
          <a:p>
            <a:r>
              <a:rPr lang="en-US" altLang="ja-JP" dirty="0"/>
              <a:t>※</a:t>
            </a:r>
            <a:r>
              <a:rPr lang="ja-JP" altLang="en-US" dirty="0"/>
              <a:t>それぞれの感染症については、ガイドを見て復習してみましょう。</a:t>
            </a:r>
          </a:p>
          <a:p>
            <a:r>
              <a:rPr lang="ja-JP" altLang="en-US" dirty="0"/>
              <a:t>次に、この３つのつながりを具体的に振り返りましょう。</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a:t>
            </a:fld>
            <a:endParaRPr lang="en-GB"/>
          </a:p>
        </p:txBody>
      </p:sp>
    </p:spTree>
    <p:extLst>
      <p:ext uri="{BB962C8B-B14F-4D97-AF65-F5344CB8AC3E}">
        <p14:creationId xmlns:p14="http://schemas.microsoft.com/office/powerpoint/2010/main" val="277625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11</a:t>
            </a:fld>
            <a:endParaRPr lang="en-GB"/>
          </a:p>
        </p:txBody>
      </p:sp>
    </p:spTree>
    <p:extLst>
      <p:ext uri="{BB962C8B-B14F-4D97-AF65-F5344CB8AC3E}">
        <p14:creationId xmlns:p14="http://schemas.microsoft.com/office/powerpoint/2010/main" val="91938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ウイルスが未知のものであるので不安や恐れは当然生まれますし、ある程度の不安や恐れは身を守るために必要な感情です。しかし、この気持ちは自分自身のさまざまな力を奪うことがあります。</a:t>
            </a:r>
            <a:endParaRPr lang="en-US" altLang="ja-JP"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12</a:t>
            </a:fld>
            <a:endParaRPr lang="en-GB"/>
          </a:p>
        </p:txBody>
      </p:sp>
    </p:spTree>
    <p:extLst>
      <p:ext uri="{BB962C8B-B14F-4D97-AF65-F5344CB8AC3E}">
        <p14:creationId xmlns:p14="http://schemas.microsoft.com/office/powerpoint/2010/main" val="95062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まず、自分自身の現在の状況を客観的に見てみましょう。</a:t>
            </a:r>
          </a:p>
          <a:p>
            <a:r>
              <a:rPr lang="ja-JP" altLang="en-US" dirty="0"/>
              <a:t>・立ち止まって一息入れる。（深呼吸、お茶を飲む）</a:t>
            </a:r>
          </a:p>
          <a:p>
            <a:r>
              <a:rPr lang="ja-JP" altLang="en-US" dirty="0"/>
              <a:t>・今の状況を整理してみる。</a:t>
            </a:r>
          </a:p>
          <a:p>
            <a:r>
              <a:rPr lang="ja-JP" altLang="en-US" dirty="0"/>
              <a:t>・自分自身をいろいろな角度から観察してみる。（考え方、気持ち、ふるまいなど）</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1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次に、自分自身を客観的に見たときに、普段と違うところや同じところがあるか確認してみましょう。</a:t>
            </a:r>
            <a:endParaRPr lang="en-US" altLang="ja-JP" dirty="0"/>
          </a:p>
          <a:p>
            <a:r>
              <a:rPr lang="ja-JP" altLang="en-US" dirty="0"/>
              <a:t>・ウイルスに関する悪い情報ばかりに目が向いていませんか？</a:t>
            </a:r>
          </a:p>
          <a:p>
            <a:r>
              <a:rPr lang="ja-JP" altLang="en-US" dirty="0"/>
              <a:t>・なにかと感染症に結び付けて考えていませんか？</a:t>
            </a:r>
          </a:p>
          <a:p>
            <a:r>
              <a:rPr lang="ja-JP" altLang="en-US" dirty="0"/>
              <a:t>・趣味の時間や親しい人との交流が減っていませんか？</a:t>
            </a:r>
          </a:p>
          <a:p>
            <a:r>
              <a:rPr lang="ja-JP" altLang="en-US" dirty="0"/>
              <a:t>・生活習慣が乱れていませんか？</a:t>
            </a:r>
          </a:p>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8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そして、自分自身が自分自身であり続けるために、何ができているか振り返ってみましょう。</a:t>
            </a:r>
            <a:endParaRPr lang="en-US" altLang="ja-JP" dirty="0"/>
          </a:p>
          <a:p>
            <a:r>
              <a:rPr lang="ja-JP" altLang="en-US" dirty="0"/>
              <a:t>・ウイルスに関する情報にさらされるのを制限し、距離を置く時間を作る。</a:t>
            </a:r>
          </a:p>
          <a:p>
            <a:r>
              <a:rPr lang="ja-JP" altLang="en-US" dirty="0"/>
              <a:t>・いつもの生活習慣やペースを保つ。</a:t>
            </a:r>
          </a:p>
          <a:p>
            <a:r>
              <a:rPr lang="ja-JP" altLang="en-US" dirty="0"/>
              <a:t>・心地よい環境を整える。</a:t>
            </a:r>
          </a:p>
          <a:p>
            <a:r>
              <a:rPr lang="ja-JP" altLang="en-US" dirty="0"/>
              <a:t>・今自分ができていることを認める。</a:t>
            </a:r>
          </a:p>
          <a:p>
            <a:r>
              <a:rPr lang="ja-JP" altLang="en-US" dirty="0"/>
              <a:t>・今の状況だからこそできることに取り組んでみる。</a:t>
            </a:r>
          </a:p>
          <a:p>
            <a:r>
              <a:rPr lang="ja-JP" altLang="en-US" dirty="0"/>
              <a:t>・安心できる相手とつながる。</a:t>
            </a:r>
          </a:p>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43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あなただったらどうしますか？確かな情報が多くの人に伝わるための行動をしましょう。</a:t>
            </a:r>
            <a:endParaRPr lang="en-US" altLang="ja-JP" dirty="0"/>
          </a:p>
          <a:p>
            <a:r>
              <a:rPr lang="ja-JP" altLang="en-US" dirty="0"/>
              <a:t>・拡散するべきかどうか、情報元を調べるようにしましょう。</a:t>
            </a:r>
            <a:endParaRPr lang="en-US" altLang="ja-JP" dirty="0"/>
          </a:p>
          <a:p>
            <a:r>
              <a:rPr lang="ja-JP" altLang="en-US" dirty="0"/>
              <a:t>・不確かな情報は発信しないようにしましょう。</a:t>
            </a:r>
            <a:endParaRPr lang="en-US" altLang="ja-JP" dirty="0"/>
          </a:p>
          <a:p>
            <a:r>
              <a:rPr lang="en-US" altLang="ja-JP" dirty="0"/>
              <a:t>※</a:t>
            </a:r>
            <a:r>
              <a:rPr lang="ja-JP" altLang="en-US" dirty="0"/>
              <a:t>また、実際に日本赤十字社でも事例がありました。</a:t>
            </a:r>
            <a:endParaRPr lang="en-US" altLang="ja-JP" dirty="0"/>
          </a:p>
          <a:p>
            <a:r>
              <a:rPr lang="ja-JP" altLang="en-US" dirty="0"/>
              <a:t>確かな情報かどうかはホームページを見たり、情報元を調べるなど、慎重に確かめる必要があります。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16</a:t>
            </a:fld>
            <a:endParaRPr lang="en-GB"/>
          </a:p>
        </p:txBody>
      </p:sp>
    </p:spTree>
    <p:extLst>
      <p:ext uri="{BB962C8B-B14F-4D97-AF65-F5344CB8AC3E}">
        <p14:creationId xmlns:p14="http://schemas.microsoft.com/office/powerpoint/2010/main" val="257348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どういう気持ちになりますか？想像力を膨らませて、このような発言が生まれないような環境を作っていきましょう。</a:t>
            </a:r>
            <a:endParaRPr lang="en-US" altLang="ja-JP" dirty="0"/>
          </a:p>
          <a:p>
            <a:r>
              <a:rPr lang="ja-JP" altLang="en-US" dirty="0"/>
              <a:t>・差別的な発言に対して</a:t>
            </a:r>
            <a:r>
              <a:rPr lang="en-US" altLang="ja-JP" dirty="0"/>
              <a:t>NO</a:t>
            </a:r>
            <a:r>
              <a:rPr lang="ja-JP" altLang="en-US" dirty="0"/>
              <a:t>という勇気を持ちましょう</a:t>
            </a:r>
          </a:p>
          <a:p>
            <a:r>
              <a:rPr lang="ja-JP" altLang="en-US" dirty="0"/>
              <a:t>・感染を拡大しないようにそれぞれの立場で頑張っている人々に敬意を払いましょう。</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17</a:t>
            </a:fld>
            <a:endParaRPr lang="en-GB"/>
          </a:p>
        </p:txBody>
      </p:sp>
    </p:spTree>
    <p:extLst>
      <p:ext uri="{BB962C8B-B14F-4D97-AF65-F5344CB8AC3E}">
        <p14:creationId xmlns:p14="http://schemas.microsoft.com/office/powerpoint/2010/main" val="15821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実際の事例があれば、その事例についてどのように対応すればいいか考えてみましょう。</a:t>
            </a:r>
            <a:endParaRPr lang="en-US" altLang="ja-JP" dirty="0"/>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18</a:t>
            </a:fld>
            <a:endParaRPr lang="en-GB"/>
          </a:p>
        </p:txBody>
      </p:sp>
    </p:spTree>
    <p:extLst>
      <p:ext uri="{BB962C8B-B14F-4D97-AF65-F5344CB8AC3E}">
        <p14:creationId xmlns:p14="http://schemas.microsoft.com/office/powerpoint/2010/main" val="403442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21</a:t>
            </a:fld>
            <a:endParaRPr lang="en-GB"/>
          </a:p>
        </p:txBody>
      </p:sp>
    </p:spTree>
    <p:extLst>
      <p:ext uri="{BB962C8B-B14F-4D97-AF65-F5344CB8AC3E}">
        <p14:creationId xmlns:p14="http://schemas.microsoft.com/office/powerpoint/2010/main" val="58943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新型コロナウイルスがもたらす病気そのものは、不安を引き起こします。どうしてだと思いますか？？？</a:t>
            </a:r>
            <a:endParaRPr lang="en-US" altLang="ja-JP" dirty="0"/>
          </a:p>
          <a:p>
            <a:r>
              <a:rPr lang="ja-JP" altLang="en-US" dirty="0"/>
              <a:t>回答案：</a:t>
            </a:r>
            <a:endParaRPr lang="en-US" altLang="ja-JP" dirty="0"/>
          </a:p>
          <a:p>
            <a:r>
              <a:rPr lang="ja-JP" altLang="en-US" dirty="0"/>
              <a:t>・未知のウイルス（ワクチンや薬がない）でわからないことが多いから。</a:t>
            </a:r>
            <a:endParaRPr lang="en-US" altLang="ja-JP" dirty="0"/>
          </a:p>
          <a:p>
            <a:r>
              <a:rPr lang="ja-JP" altLang="en-US" dirty="0"/>
              <a:t>・感染者の人数が増え続けているから</a:t>
            </a:r>
            <a:endParaRPr lang="en-US" altLang="ja-JP"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3</a:t>
            </a:fld>
            <a:endParaRPr lang="en-GB"/>
          </a:p>
        </p:txBody>
      </p:sp>
    </p:spTree>
    <p:extLst>
      <p:ext uri="{BB962C8B-B14F-4D97-AF65-F5344CB8AC3E}">
        <p14:creationId xmlns:p14="http://schemas.microsoft.com/office/powerpoint/2010/main" val="27227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次に、人々の気持ちが不安になると、それが差別を引き起こします。</a:t>
            </a:r>
            <a:endParaRPr lang="en-US" altLang="ja-JP" dirty="0"/>
          </a:p>
          <a:p>
            <a:r>
              <a:rPr lang="ja-JP" altLang="en-US" dirty="0"/>
              <a:t>どうして不安が差別につながるのでしょうか？</a:t>
            </a:r>
            <a:endParaRPr lang="en-US" altLang="ja-JP" dirty="0"/>
          </a:p>
          <a:p>
            <a:r>
              <a:rPr lang="ja-JP" altLang="en-US" dirty="0"/>
              <a:t>回答案</a:t>
            </a:r>
            <a:endParaRPr lang="en-US" altLang="ja-JP" dirty="0"/>
          </a:p>
          <a:p>
            <a:r>
              <a:rPr lang="ja-JP" altLang="en-US" dirty="0"/>
              <a:t>・不安であるがゆえに、自分自身を守るために（生き延びようとする本能）ウイルス感染にかかわる人を遠ざけたり、</a:t>
            </a:r>
            <a:endParaRPr lang="en-US" altLang="ja-JP" dirty="0"/>
          </a:p>
          <a:p>
            <a:r>
              <a:rPr lang="ja-JP" altLang="en-US" dirty="0"/>
              <a:t>ある特定の人々を敵とみなして接してしまうようになるから。</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4</a:t>
            </a:fld>
            <a:endParaRPr lang="en-GB"/>
          </a:p>
        </p:txBody>
      </p:sp>
    </p:spTree>
    <p:extLst>
      <p:ext uri="{BB962C8B-B14F-4D97-AF65-F5344CB8AC3E}">
        <p14:creationId xmlns:p14="http://schemas.microsoft.com/office/powerpoint/2010/main" val="257376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差別が広がると、それが病気の拡大につながります。これは、どういうことでしょうか？</a:t>
            </a:r>
            <a:endParaRPr lang="en-US" altLang="ja-JP" dirty="0"/>
          </a:p>
          <a:p>
            <a:r>
              <a:rPr lang="ja-JP" altLang="en-US" dirty="0"/>
              <a:t>回答案</a:t>
            </a:r>
          </a:p>
          <a:p>
            <a:r>
              <a:rPr lang="ja-JP" altLang="en-US" dirty="0"/>
              <a:t>・差別を受けるのが怖くて熱や咳があっても誰にも言わなかったり、病院に行こうとしなかったりする。その結果として病気の拡散を招く</a:t>
            </a:r>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5</a:t>
            </a:fld>
            <a:endParaRPr lang="en-GB"/>
          </a:p>
        </p:txBody>
      </p:sp>
    </p:spTree>
    <p:extLst>
      <p:ext uri="{BB962C8B-B14F-4D97-AF65-F5344CB8AC3E}">
        <p14:creationId xmlns:p14="http://schemas.microsoft.com/office/powerpoint/2010/main" val="324127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この負のスパイラルを理解して、それぞれが３つの感染症を防ぐために必要な行動をとることが大切です。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6</a:t>
            </a:fld>
            <a:endParaRPr lang="en-GB"/>
          </a:p>
        </p:txBody>
      </p:sp>
    </p:spTree>
    <p:extLst>
      <p:ext uri="{BB962C8B-B14F-4D97-AF65-F5344CB8AC3E}">
        <p14:creationId xmlns:p14="http://schemas.microsoft.com/office/powerpoint/2010/main" val="63700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7</a:t>
            </a:fld>
            <a:endParaRPr lang="en-GB"/>
          </a:p>
        </p:txBody>
      </p:sp>
    </p:spTree>
    <p:extLst>
      <p:ext uri="{BB962C8B-B14F-4D97-AF65-F5344CB8AC3E}">
        <p14:creationId xmlns:p14="http://schemas.microsoft.com/office/powerpoint/2010/main" val="176569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こまめな手洗いをすることは大切な衛生行動の１つです。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8</a:t>
            </a:fld>
            <a:endParaRPr lang="en-GB"/>
          </a:p>
        </p:txBody>
      </p:sp>
    </p:spTree>
    <p:extLst>
      <p:ext uri="{BB962C8B-B14F-4D97-AF65-F5344CB8AC3E}">
        <p14:creationId xmlns:p14="http://schemas.microsoft.com/office/powerpoint/2010/main" val="235605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３つの正しい咳エチケットは、</a:t>
            </a:r>
          </a:p>
          <a:p>
            <a:r>
              <a:rPr lang="en-US" altLang="ja-JP" dirty="0"/>
              <a:t>1.</a:t>
            </a:r>
            <a:r>
              <a:rPr lang="ja-JP" altLang="en-US" dirty="0"/>
              <a:t>マスクを着用する</a:t>
            </a:r>
            <a:endParaRPr lang="en-US" altLang="ja-JP" dirty="0"/>
          </a:p>
          <a:p>
            <a:r>
              <a:rPr lang="en-US" altLang="ja-JP" dirty="0"/>
              <a:t>2.</a:t>
            </a:r>
            <a:r>
              <a:rPr lang="ja-JP" altLang="en-US" dirty="0"/>
              <a:t>ティッシュ・ハンカチなどで口や鼻を覆う</a:t>
            </a:r>
            <a:endParaRPr lang="en-US" altLang="ja-JP" dirty="0"/>
          </a:p>
          <a:p>
            <a:r>
              <a:rPr lang="en-US" altLang="ja-JP" dirty="0"/>
              <a:t>3.</a:t>
            </a:r>
            <a:r>
              <a:rPr lang="ja-JP" altLang="en-US" dirty="0"/>
              <a:t>上着の内側や袖（そで）で覆う　です。</a:t>
            </a:r>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9</a:t>
            </a:fld>
            <a:endParaRPr lang="en-GB"/>
          </a:p>
        </p:txBody>
      </p:sp>
    </p:spTree>
    <p:extLst>
      <p:ext uri="{BB962C8B-B14F-4D97-AF65-F5344CB8AC3E}">
        <p14:creationId xmlns:p14="http://schemas.microsoft.com/office/powerpoint/2010/main" val="104737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「密閉」「密集」「密接」です。</a:t>
            </a:r>
            <a:endParaRPr lang="en-US" altLang="ja-JP" dirty="0"/>
          </a:p>
          <a:p>
            <a:r>
              <a:rPr lang="ja-JP" altLang="en-US" dirty="0"/>
              <a:t>換気の悪い</a:t>
            </a:r>
            <a:r>
              <a:rPr lang="en-US" altLang="ja-JP" dirty="0"/>
              <a:t>《</a:t>
            </a:r>
            <a:r>
              <a:rPr lang="ja-JP" altLang="en-US" dirty="0"/>
              <a:t>密閉</a:t>
            </a:r>
            <a:r>
              <a:rPr lang="en-US" altLang="ja-JP" dirty="0"/>
              <a:t>》</a:t>
            </a:r>
            <a:r>
              <a:rPr lang="ja-JP" altLang="en-US" dirty="0"/>
              <a:t>空間、多数が集まる</a:t>
            </a:r>
            <a:r>
              <a:rPr lang="en-US" altLang="ja-JP" dirty="0"/>
              <a:t>《</a:t>
            </a:r>
            <a:r>
              <a:rPr lang="ja-JP" altLang="en-US" dirty="0"/>
              <a:t>密集</a:t>
            </a:r>
            <a:r>
              <a:rPr lang="en-US" altLang="ja-JP" dirty="0"/>
              <a:t>》</a:t>
            </a:r>
            <a:r>
              <a:rPr lang="ja-JP" altLang="en-US" dirty="0"/>
              <a:t>場所、間近で会話や発声をする</a:t>
            </a:r>
            <a:r>
              <a:rPr lang="en-US" altLang="ja-JP" dirty="0"/>
              <a:t>《</a:t>
            </a:r>
            <a:r>
              <a:rPr lang="ja-JP" altLang="en-US" dirty="0"/>
              <a:t>密接</a:t>
            </a:r>
            <a:r>
              <a:rPr lang="en-US" altLang="ja-JP" dirty="0"/>
              <a:t>》</a:t>
            </a:r>
            <a:r>
              <a:rPr lang="ja-JP" altLang="en-US" dirty="0"/>
              <a:t>場面</a:t>
            </a:r>
            <a:endParaRPr lang="en-US" altLang="ja-JP" dirty="0"/>
          </a:p>
          <a:p>
            <a:r>
              <a:rPr lang="ja-JP" altLang="en-US" dirty="0"/>
              <a:t>は、感染リスクが高いといわれています。</a:t>
            </a:r>
            <a:endParaRPr lang="en-US" altLang="ja-JP" dirty="0"/>
          </a:p>
          <a:p>
            <a:r>
              <a:rPr lang="ja-JP" altLang="en-US" dirty="0"/>
              <a:t>対面で人と人との距離が近い接触（互いに手を伸ばしたら届く距離でおよそ２ｍとされています）が、一定時間以上、多くの人々との間で交わされる環境は、リスクが高いといわれています。</a:t>
            </a:r>
            <a:endParaRPr lang="en-US" altLang="ja-JP" dirty="0"/>
          </a:p>
          <a:p>
            <a:r>
              <a:rPr lang="ja-JP" altLang="en-US" dirty="0"/>
              <a:t>（出典：厚労省）</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10</a:t>
            </a:fld>
            <a:endParaRPr lang="en-GB"/>
          </a:p>
        </p:txBody>
      </p:sp>
    </p:spTree>
    <p:extLst>
      <p:ext uri="{BB962C8B-B14F-4D97-AF65-F5344CB8AC3E}">
        <p14:creationId xmlns:p14="http://schemas.microsoft.com/office/powerpoint/2010/main" val="27551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0ADB1-6206-47D9-AA2B-2C75AF4D5D65}"/>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GB"/>
          </a:p>
        </p:txBody>
      </p:sp>
      <p:sp>
        <p:nvSpPr>
          <p:cNvPr id="3" name="字幕 2">
            <a:extLst>
              <a:ext uri="{FF2B5EF4-FFF2-40B4-BE49-F238E27FC236}">
                <a16:creationId xmlns:a16="http://schemas.microsoft.com/office/drawing/2014/main" id="{A477A47D-18F6-4FF6-B9BD-D5DF419AC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GB"/>
          </a:p>
        </p:txBody>
      </p:sp>
      <p:sp>
        <p:nvSpPr>
          <p:cNvPr id="4" name="日付プレースホルダー 3">
            <a:extLst>
              <a:ext uri="{FF2B5EF4-FFF2-40B4-BE49-F238E27FC236}">
                <a16:creationId xmlns:a16="http://schemas.microsoft.com/office/drawing/2014/main" id="{ED40E134-82FB-4759-AA86-0420505EBD3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6EB13012-62B4-4E78-94B8-E21D2E45CF6A}"/>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83FE10E2-2C59-4451-AF02-6D593A3292F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2862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3E16D-3B14-49E0-BEA2-71E89B546A35}"/>
              </a:ext>
            </a:extLst>
          </p:cNvPr>
          <p:cNvSpPr>
            <a:spLocks noGrp="1"/>
          </p:cNvSpPr>
          <p:nvPr>
            <p:ph type="title"/>
          </p:nvPr>
        </p:nvSpPr>
        <p:spPr/>
        <p:txBody>
          <a:bodyPr/>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0CE6DE03-01DE-41DA-8030-AE1D8245551F}"/>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0A36F6C1-7379-45FA-862C-89513C5166A5}"/>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57C4C4FF-C366-4E33-8DBE-CA6A9DE908FD}"/>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979DFF4-7AF3-4094-82B5-7DCAF18DA494}"/>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88757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3159E1-F2D9-40B3-8BBA-BA952AC8B598}"/>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364936D7-38B8-4805-AF6A-3F755491D279}"/>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BB1049DA-37EC-44DC-AA3F-5D081508C161}"/>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475AE449-4196-4C1D-ABCA-F2075BA119F0}"/>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F7CDD456-5B24-471E-9F38-DFDB7FCB3B3F}"/>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76108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B5E19-0B7B-4F2C-9DB5-0F1CDD53580E}"/>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2FC154F9-7580-4E2D-8D5F-90F0D2B535E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ADD57841-9C3E-4714-AFD0-D6855CC68592}"/>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8186D689-BD78-40AE-8EB9-4EE5F8DEF0DB}"/>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D7AEE46-9212-48E7-A8AD-F5F3932859AC}"/>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0419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C7578-1AAC-44CB-8B73-CCA34A2FC2FA}"/>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4A4BB2EE-0CDF-429B-9B6B-D11C41EF8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7DBC277-1F09-4300-A9DF-91EDCA22614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16DCA45C-D075-4C35-B9AF-68C4F33B0F06}"/>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1FD50BAF-5AF3-49B8-A0F5-E97F7BADDB6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08969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EAA86-9A38-4A29-BC65-C6A21CE6DE4B}"/>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734749C4-8040-4C10-9911-5112D750FD5D}"/>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コンテンツ プレースホルダー 3">
            <a:extLst>
              <a:ext uri="{FF2B5EF4-FFF2-40B4-BE49-F238E27FC236}">
                <a16:creationId xmlns:a16="http://schemas.microsoft.com/office/drawing/2014/main" id="{360D6F01-D261-42A8-9068-2562ABD99443}"/>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日付プレースホルダー 4">
            <a:extLst>
              <a:ext uri="{FF2B5EF4-FFF2-40B4-BE49-F238E27FC236}">
                <a16:creationId xmlns:a16="http://schemas.microsoft.com/office/drawing/2014/main" id="{C9E483D4-64D2-427B-AE1C-C4AB688DCBAF}"/>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68680796-EC23-49F1-839B-07B34CA61C26}"/>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A42A31BD-83A8-4C44-BF4E-DFE72F96D10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63725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90A11-1716-43F6-8CC9-28E406C712B3}"/>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724C079C-9E2A-4685-9083-5C10ECBFF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B5BB8BC6-4E2E-427B-8D82-5803B32E2F38}"/>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テキスト プレースホルダー 4">
            <a:extLst>
              <a:ext uri="{FF2B5EF4-FFF2-40B4-BE49-F238E27FC236}">
                <a16:creationId xmlns:a16="http://schemas.microsoft.com/office/drawing/2014/main" id="{72C1547E-1E19-41B4-B7A8-4AC6107B8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15FAF22-09C3-4DB1-8EE7-DB35E60B93B6}"/>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日付プレースホルダー 6">
            <a:extLst>
              <a:ext uri="{FF2B5EF4-FFF2-40B4-BE49-F238E27FC236}">
                <a16:creationId xmlns:a16="http://schemas.microsoft.com/office/drawing/2014/main" id="{31F155E5-31FB-4740-AC9C-46DAD39746D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8" name="フッター プレースホルダー 7">
            <a:extLst>
              <a:ext uri="{FF2B5EF4-FFF2-40B4-BE49-F238E27FC236}">
                <a16:creationId xmlns:a16="http://schemas.microsoft.com/office/drawing/2014/main" id="{FCE51533-814E-40D5-8171-0CC07D3FC6C6}"/>
              </a:ext>
            </a:extLst>
          </p:cNvPr>
          <p:cNvSpPr>
            <a:spLocks noGrp="1"/>
          </p:cNvSpPr>
          <p:nvPr>
            <p:ph type="ftr" sz="quarter" idx="11"/>
          </p:nvPr>
        </p:nvSpPr>
        <p:spPr/>
        <p:txBody>
          <a:bodyPr/>
          <a:lstStyle/>
          <a:p>
            <a:endParaRPr lang="en-GB"/>
          </a:p>
        </p:txBody>
      </p:sp>
      <p:sp>
        <p:nvSpPr>
          <p:cNvPr id="9" name="スライド番号プレースホルダー 8">
            <a:extLst>
              <a:ext uri="{FF2B5EF4-FFF2-40B4-BE49-F238E27FC236}">
                <a16:creationId xmlns:a16="http://schemas.microsoft.com/office/drawing/2014/main" id="{9BDC4E1E-A4C8-409E-A1E1-6F00823BA283}"/>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57193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F7C48-6765-4183-845F-14CB7ACB2322}"/>
              </a:ext>
            </a:extLst>
          </p:cNvPr>
          <p:cNvSpPr>
            <a:spLocks noGrp="1"/>
          </p:cNvSpPr>
          <p:nvPr>
            <p:ph type="title"/>
          </p:nvPr>
        </p:nvSpPr>
        <p:spPr/>
        <p:txBody>
          <a:bodyPr/>
          <a:lstStyle/>
          <a:p>
            <a:r>
              <a:rPr lang="ja-JP" altLang="en-US"/>
              <a:t>マスター タイトルの書式設定</a:t>
            </a:r>
            <a:endParaRPr lang="en-GB"/>
          </a:p>
        </p:txBody>
      </p:sp>
      <p:sp>
        <p:nvSpPr>
          <p:cNvPr id="3" name="日付プレースホルダー 2">
            <a:extLst>
              <a:ext uri="{FF2B5EF4-FFF2-40B4-BE49-F238E27FC236}">
                <a16:creationId xmlns:a16="http://schemas.microsoft.com/office/drawing/2014/main" id="{9E5C38BA-F72B-4AF4-A8D4-A1E4EA8C6449}"/>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4" name="フッター プレースホルダー 3">
            <a:extLst>
              <a:ext uri="{FF2B5EF4-FFF2-40B4-BE49-F238E27FC236}">
                <a16:creationId xmlns:a16="http://schemas.microsoft.com/office/drawing/2014/main" id="{6A1C88C7-8FF2-445E-8258-E708D2857E40}"/>
              </a:ext>
            </a:extLst>
          </p:cNvPr>
          <p:cNvSpPr>
            <a:spLocks noGrp="1"/>
          </p:cNvSpPr>
          <p:nvPr>
            <p:ph type="ftr" sz="quarter" idx="11"/>
          </p:nvPr>
        </p:nvSpPr>
        <p:spPr/>
        <p:txBody>
          <a:bodyPr/>
          <a:lstStyle/>
          <a:p>
            <a:endParaRPr lang="en-GB"/>
          </a:p>
        </p:txBody>
      </p:sp>
      <p:sp>
        <p:nvSpPr>
          <p:cNvPr id="5" name="スライド番号プレースホルダー 4">
            <a:extLst>
              <a:ext uri="{FF2B5EF4-FFF2-40B4-BE49-F238E27FC236}">
                <a16:creationId xmlns:a16="http://schemas.microsoft.com/office/drawing/2014/main" id="{8DCC664D-125F-469F-A484-CA744EA78B3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33044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B30DA4-67EF-42F4-959E-0484FA867B29}"/>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3" name="フッター プレースホルダー 2">
            <a:extLst>
              <a:ext uri="{FF2B5EF4-FFF2-40B4-BE49-F238E27FC236}">
                <a16:creationId xmlns:a16="http://schemas.microsoft.com/office/drawing/2014/main" id="{583FCDF1-D610-4702-8DEF-6678BCC4077C}"/>
              </a:ext>
            </a:extLst>
          </p:cNvPr>
          <p:cNvSpPr>
            <a:spLocks noGrp="1"/>
          </p:cNvSpPr>
          <p:nvPr>
            <p:ph type="ftr" sz="quarter" idx="11"/>
          </p:nvPr>
        </p:nvSpPr>
        <p:spPr/>
        <p:txBody>
          <a:bodyPr/>
          <a:lstStyle/>
          <a:p>
            <a:endParaRPr lang="en-GB"/>
          </a:p>
        </p:txBody>
      </p:sp>
      <p:sp>
        <p:nvSpPr>
          <p:cNvPr id="4" name="スライド番号プレースホルダー 3">
            <a:extLst>
              <a:ext uri="{FF2B5EF4-FFF2-40B4-BE49-F238E27FC236}">
                <a16:creationId xmlns:a16="http://schemas.microsoft.com/office/drawing/2014/main" id="{BDA12D89-48FB-4177-ACD2-8FFF7EBEE0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79164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3B863-5FEC-4592-AB20-6EFE0D83DB84}"/>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31BEBF68-3FAE-411F-B82C-DB899E99E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テキスト プレースホルダー 3">
            <a:extLst>
              <a:ext uri="{FF2B5EF4-FFF2-40B4-BE49-F238E27FC236}">
                <a16:creationId xmlns:a16="http://schemas.microsoft.com/office/drawing/2014/main" id="{6D143E1C-5129-40FF-89C1-5EB6FDC59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7F3C575-AA18-4545-9B44-21F41686BC1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BBACA407-A2B7-4D30-8C55-50423D278105}"/>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7310FF5D-6F8C-44A7-88EF-6383DE34EB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47748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D79BE-41B4-4E8D-94C2-9B13336992FD}"/>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図プレースホルダー 2">
            <a:extLst>
              <a:ext uri="{FF2B5EF4-FFF2-40B4-BE49-F238E27FC236}">
                <a16:creationId xmlns:a16="http://schemas.microsoft.com/office/drawing/2014/main" id="{CE97FB31-A59F-4CAD-89C5-9A30E4B70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a:extLst>
              <a:ext uri="{FF2B5EF4-FFF2-40B4-BE49-F238E27FC236}">
                <a16:creationId xmlns:a16="http://schemas.microsoft.com/office/drawing/2014/main" id="{AB6C6492-A6E9-42EA-966F-8AA4521CB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5A79366-D7CF-4050-BC21-E93D3B0A81F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D4A9AD58-9A3E-447D-BF50-903A5B0082F7}"/>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F7A2A1E4-3290-4B22-B5FB-C18C07C447D6}"/>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7867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DAF9153-1296-4AE2-ABB0-95F9D0CD5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3F2394A5-EC5E-47F5-ADD4-3BD6E9896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66FD4E63-DBE4-4957-A0C0-D01F586ED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DF126BDB-6D92-4EFE-A726-05EA63351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スライド番号プレースホルダー 5">
            <a:extLst>
              <a:ext uri="{FF2B5EF4-FFF2-40B4-BE49-F238E27FC236}">
                <a16:creationId xmlns:a16="http://schemas.microsoft.com/office/drawing/2014/main" id="{FB24C260-860F-4A43-BC32-AA490EF9E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E3FC-FF55-457A-B13C-3A99469CCA6F}" type="slidenum">
              <a:rPr lang="en-GB" smtClean="0"/>
              <a:t>‹#›</a:t>
            </a:fld>
            <a:endParaRPr lang="en-GB"/>
          </a:p>
        </p:txBody>
      </p:sp>
    </p:spTree>
    <p:extLst>
      <p:ext uri="{BB962C8B-B14F-4D97-AF65-F5344CB8AC3E}">
        <p14:creationId xmlns:p14="http://schemas.microsoft.com/office/powerpoint/2010/main" val="375256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5.jpe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BD394-900E-4AD2-91DB-E46BEBCA936B}"/>
              </a:ext>
            </a:extLst>
          </p:cNvPr>
          <p:cNvSpPr>
            <a:spLocks noGrp="1"/>
          </p:cNvSpPr>
          <p:nvPr>
            <p:ph type="ctrTitle"/>
          </p:nvPr>
        </p:nvSpPr>
        <p:spPr>
          <a:xfrm>
            <a:off x="845680" y="1474022"/>
            <a:ext cx="11022496" cy="1652213"/>
          </a:xfrm>
        </p:spPr>
        <p:txBody>
          <a:bodyPr>
            <a:normAutofit fontScale="90000"/>
          </a:bodyPr>
          <a:lstStyle/>
          <a:p>
            <a:br>
              <a:rPr lang="en-US" altLang="ja-JP" sz="4400" dirty="0">
                <a:latin typeface="メイリオ" panose="020B0604030504040204" pitchFamily="50" charset="-128"/>
                <a:ea typeface="メイリオ" panose="020B0604030504040204" pitchFamily="50" charset="-128"/>
              </a:rPr>
            </a:br>
            <a:r>
              <a:rPr lang="ja-JP" altLang="en-US" sz="4900" dirty="0">
                <a:latin typeface="メイリオ" panose="020B0604030504040204" pitchFamily="50" charset="-128"/>
                <a:ea typeface="メイリオ" panose="020B0604030504040204" pitchFamily="50" charset="-128"/>
              </a:rPr>
              <a:t>新型コロナウイルスの３つの顔を知ろう！</a:t>
            </a:r>
            <a:br>
              <a:rPr lang="en-US" altLang="ja-JP" sz="4900" dirty="0">
                <a:latin typeface="メイリオ" panose="020B0604030504040204" pitchFamily="50" charset="-128"/>
                <a:ea typeface="メイリオ" panose="020B0604030504040204" pitchFamily="50" charset="-128"/>
              </a:rPr>
            </a:br>
            <a:br>
              <a:rPr lang="en-US" altLang="ja-JP" sz="16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～負のスパイラルを断ち切るために～</a:t>
            </a:r>
            <a:br>
              <a:rPr lang="en-US" altLang="ja-JP" sz="4000" dirty="0">
                <a:latin typeface="メイリオ" panose="020B0604030504040204" pitchFamily="50" charset="-128"/>
                <a:ea typeface="メイリオ" panose="020B0604030504040204" pitchFamily="50" charset="-128"/>
              </a:rPr>
            </a:br>
            <a:r>
              <a:rPr lang="ja-JP" altLang="en-US" sz="6700" dirty="0">
                <a:latin typeface="メイリオ" panose="020B0604030504040204" pitchFamily="50" charset="-128"/>
                <a:ea typeface="メイリオ" panose="020B0604030504040204" pitchFamily="50" charset="-128"/>
              </a:rPr>
              <a:t>振り返りシート</a:t>
            </a:r>
            <a:endParaRPr lang="en-GB" sz="9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F84E471D-17F8-4EBD-AE02-0E9DB48C9D6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5586" y="3147256"/>
            <a:ext cx="3857791" cy="3551718"/>
          </a:xfrm>
          <a:prstGeom prst="rect">
            <a:avLst/>
          </a:prstGeom>
        </p:spPr>
      </p:pic>
      <p:pic>
        <p:nvPicPr>
          <p:cNvPr id="6" name="図 5">
            <a:extLst>
              <a:ext uri="{FF2B5EF4-FFF2-40B4-BE49-F238E27FC236}">
                <a16:creationId xmlns:a16="http://schemas.microsoft.com/office/drawing/2014/main" id="{2BC1542E-543B-49F9-90F1-50074F511E7C}"/>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514" y="2968335"/>
            <a:ext cx="4115203" cy="4106277"/>
          </a:xfrm>
          <a:prstGeom prst="rect">
            <a:avLst/>
          </a:prstGeom>
        </p:spPr>
      </p:pic>
      <p:pic>
        <p:nvPicPr>
          <p:cNvPr id="7" name="図 6">
            <a:extLst>
              <a:ext uri="{FF2B5EF4-FFF2-40B4-BE49-F238E27FC236}">
                <a16:creationId xmlns:a16="http://schemas.microsoft.com/office/drawing/2014/main" id="{E4EE64F1-44EB-498D-9061-E956CFA004EA}"/>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182869" y="3691352"/>
            <a:ext cx="3073709" cy="2782447"/>
          </a:xfrm>
          <a:prstGeom prst="rect">
            <a:avLst/>
          </a:prstGeom>
        </p:spPr>
      </p:pic>
      <p:sp>
        <p:nvSpPr>
          <p:cNvPr id="8" name="スライド番号プレースホルダー 3">
            <a:extLst>
              <a:ext uri="{FF2B5EF4-FFF2-40B4-BE49-F238E27FC236}">
                <a16:creationId xmlns:a16="http://schemas.microsoft.com/office/drawing/2014/main" id="{7D145856-3B6D-49C6-8DBA-85143FE10A28}"/>
              </a:ext>
            </a:extLst>
          </p:cNvPr>
          <p:cNvSpPr>
            <a:spLocks noGrp="1"/>
          </p:cNvSpPr>
          <p:nvPr>
            <p:ph type="sldNum" sz="quarter" idx="12"/>
          </p:nvPr>
        </p:nvSpPr>
        <p:spPr>
          <a:xfrm>
            <a:off x="9448800" y="6473799"/>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graphicFrame>
        <p:nvGraphicFramePr>
          <p:cNvPr id="3" name="オブジェクト 2">
            <a:extLst>
              <a:ext uri="{FF2B5EF4-FFF2-40B4-BE49-F238E27FC236}">
                <a16:creationId xmlns:a16="http://schemas.microsoft.com/office/drawing/2014/main" id="{B670499D-C534-4A91-8767-73E657495755}"/>
              </a:ext>
            </a:extLst>
          </p:cNvPr>
          <p:cNvGraphicFramePr>
            <a:graphicFrameLocks noChangeAspect="1"/>
          </p:cNvGraphicFramePr>
          <p:nvPr>
            <p:extLst>
              <p:ext uri="{D42A27DB-BD31-4B8C-83A1-F6EECF244321}">
                <p14:modId xmlns:p14="http://schemas.microsoft.com/office/powerpoint/2010/main" val="2900898962"/>
              </p:ext>
            </p:extLst>
          </p:nvPr>
        </p:nvGraphicFramePr>
        <p:xfrm>
          <a:off x="2790825" y="7323966"/>
          <a:ext cx="1068388" cy="228600"/>
        </p:xfrm>
        <a:graphic>
          <a:graphicData uri="http://schemas.openxmlformats.org/presentationml/2006/ole">
            <mc:AlternateContent xmlns:mc="http://schemas.openxmlformats.org/markup-compatibility/2006">
              <mc:Choice xmlns:v="urn:schemas-microsoft-com:vml" Requires="v">
                <p:oleObj spid="_x0000_s1095" name="Document" r:id="rId6" imgW="1068295" imgH="228414" progId="Word.Document.12">
                  <p:embed/>
                </p:oleObj>
              </mc:Choice>
              <mc:Fallback>
                <p:oleObj name="Document" r:id="rId6" imgW="1068295" imgH="228414" progId="Word.Document.12">
                  <p:embed/>
                  <p:pic>
                    <p:nvPicPr>
                      <p:cNvPr id="0" name=""/>
                      <p:cNvPicPr/>
                      <p:nvPr/>
                    </p:nvPicPr>
                    <p:blipFill>
                      <a:blip r:embed="rId7"/>
                      <a:stretch>
                        <a:fillRect/>
                      </a:stretch>
                    </p:blipFill>
                    <p:spPr>
                      <a:xfrm>
                        <a:off x="2790825" y="7323966"/>
                        <a:ext cx="1068388" cy="228600"/>
                      </a:xfrm>
                      <a:prstGeom prst="rect">
                        <a:avLst/>
                      </a:prstGeom>
                    </p:spPr>
                  </p:pic>
                </p:oleObj>
              </mc:Fallback>
            </mc:AlternateContent>
          </a:graphicData>
        </a:graphic>
      </p:graphicFrame>
      <p:pic>
        <p:nvPicPr>
          <p:cNvPr id="10" name="図 9" descr="テーブル が含まれている画像&#10;&#10;自動的に生成された説明">
            <a:extLst>
              <a:ext uri="{FF2B5EF4-FFF2-40B4-BE49-F238E27FC236}">
                <a16:creationId xmlns:a16="http://schemas.microsoft.com/office/drawing/2014/main" id="{EDEDAAA7-9979-4002-BDE8-6835E51F877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273575" y="0"/>
            <a:ext cx="1566178" cy="768331"/>
          </a:xfrm>
          <a:prstGeom prst="rect">
            <a:avLst/>
          </a:prstGeom>
        </p:spPr>
      </p:pic>
    </p:spTree>
    <p:extLst>
      <p:ext uri="{BB962C8B-B14F-4D97-AF65-F5344CB8AC3E}">
        <p14:creationId xmlns:p14="http://schemas.microsoft.com/office/powerpoint/2010/main" val="362853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664391" y="181418"/>
            <a:ext cx="895629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新型コロナウイルス感染予防のために言われている「三密」とはなんですか？</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家や教室の換気はしましたか？</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多くの人が集まるような場所は避けていますか？</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友達と話すときに距離を意識しましたか？一定時間以上多くの人と話すとき、どのくらいの距離を保つことが理想でしょう？</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10</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6538902" y="272378"/>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575104" y="2422180"/>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538902" y="4697896"/>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64391" y="272378"/>
            <a:ext cx="1273458" cy="5855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640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057995" y="245382"/>
            <a:ext cx="646330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１人１人が衛生行動を徹底しましょう。</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「手洗い」</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「咳エチケット」</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「人混みを避ける」</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など、</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ウイルスに立ち向かうための行動を、　自分のためだけではなく周りの人のためにもすることが大切です。</a:t>
            </a:r>
            <a:endParaRPr lang="en-US" altLang="ja-JP" sz="16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871" y="159026"/>
            <a:ext cx="3943191" cy="3351429"/>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870" y="3744309"/>
            <a:ext cx="2568148" cy="2730689"/>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13641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53297" y="219173"/>
            <a:ext cx="2238703" cy="64065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第２の“感染症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ふりまわされないために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06A2D516-4055-48E2-A9CD-ECEB9A62E4E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553291" y="5102037"/>
            <a:ext cx="1738102" cy="1573400"/>
          </a:xfrm>
          <a:prstGeom prst="rect">
            <a:avLst/>
          </a:prstGeom>
        </p:spPr>
      </p:pic>
      <p:sp>
        <p:nvSpPr>
          <p:cNvPr id="9" name="正方形/長方形 8">
            <a:extLst>
              <a:ext uri="{FF2B5EF4-FFF2-40B4-BE49-F238E27FC236}">
                <a16:creationId xmlns:a16="http://schemas.microsoft.com/office/drawing/2014/main" id="{762EA64D-FD7F-45EA-A628-6066D498291B}"/>
              </a:ext>
            </a:extLst>
          </p:cNvPr>
          <p:cNvSpPr/>
          <p:nvPr/>
        </p:nvSpPr>
        <p:spPr>
          <a:xfrm>
            <a:off x="3809215" y="219173"/>
            <a:ext cx="5087340" cy="66917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lnSpc>
                <a:spcPct val="150000"/>
              </a:lnSpc>
              <a:defRPr/>
            </a:pPr>
            <a:r>
              <a:rPr lang="ja-JP" altLang="en-US" sz="3200" dirty="0">
                <a:solidFill>
                  <a:prstClr val="black"/>
                </a:solidFill>
                <a:latin typeface="メイリオ" panose="020B0604030504040204" pitchFamily="50" charset="-128"/>
                <a:ea typeface="メイリオ" panose="020B0604030504040204" pitchFamily="50" charset="-128"/>
              </a:rPr>
              <a:t>不安や恐れは身を守る為に必要な</a:t>
            </a:r>
            <a:endParaRPr lang="en-US" altLang="ja-JP" sz="3200" dirty="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lang="ja-JP" altLang="en-US" sz="3200" dirty="0">
                <a:solidFill>
                  <a:prstClr val="black"/>
                </a:solidFill>
                <a:latin typeface="メイリオ" panose="020B0604030504040204" pitchFamily="50" charset="-128"/>
                <a:ea typeface="メイリオ" panose="020B0604030504040204" pitchFamily="50" charset="-128"/>
              </a:rPr>
              <a:t>感情ですが、</a:t>
            </a:r>
            <a:r>
              <a:rPr kumimoji="0" lang="ja-JP" altLang="en-US"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不安や恐れは私たちの</a:t>
            </a:r>
            <a:endParaRPr kumimoji="0" lang="en-US" altLang="ja-JP"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a:t>
            </a: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聴く力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自分を支える力</a:t>
            </a:r>
            <a:endParaRPr kumimoji="0" lang="en-US"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lang="ja-JP" altLang="en-US" sz="3200" dirty="0">
                <a:solidFill>
                  <a:prstClr val="black"/>
                </a:solidFill>
                <a:latin typeface="メイリオ" panose="020B0604030504040204" pitchFamily="50" charset="-128"/>
                <a:ea typeface="メイリオ" panose="020B0604030504040204" pitchFamily="50" charset="-128"/>
              </a:rPr>
              <a:t>弱め、私たちから力を奪い、</a:t>
            </a:r>
            <a:endParaRPr lang="en-US" altLang="ja-JP" sz="3200" dirty="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時に冷静な対応ができなくなることもあります。</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 name="図 9">
            <a:extLst>
              <a:ext uri="{FF2B5EF4-FFF2-40B4-BE49-F238E27FC236}">
                <a16:creationId xmlns:a16="http://schemas.microsoft.com/office/drawing/2014/main" id="{D0D90439-AF83-4920-8749-705D278CD02B}"/>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738" y="2215325"/>
            <a:ext cx="3345084" cy="4460112"/>
          </a:xfrm>
          <a:prstGeom prst="rect">
            <a:avLst/>
          </a:prstGeom>
        </p:spPr>
      </p:pic>
      <p:sp>
        <p:nvSpPr>
          <p:cNvPr id="11" name="スライド番号プレースホルダー 3">
            <a:extLst>
              <a:ext uri="{FF2B5EF4-FFF2-40B4-BE49-F238E27FC236}">
                <a16:creationId xmlns:a16="http://schemas.microsoft.com/office/drawing/2014/main" id="{E03B6DA2-CB08-49DE-8548-39B7598FD34A}"/>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12</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3057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10402713" y="604651"/>
            <a:ext cx="1279544"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A3251468-926E-42F6-BD59-340DE0C77F22}"/>
              </a:ext>
            </a:extLst>
          </p:cNvPr>
          <p:cNvSpPr txBox="1"/>
          <p:nvPr/>
        </p:nvSpPr>
        <p:spPr>
          <a:xfrm>
            <a:off x="7412814" y="348164"/>
            <a:ext cx="3016210" cy="62690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まずは自分を見つめてみましょう</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今、自分自身はどういう状況にいますか？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prstClr val="black"/>
                </a:solidFill>
                <a:latin typeface="メイリオ" panose="020B0604030504040204" pitchFamily="50" charset="-128"/>
                <a:ea typeface="メイリオ" panose="020B0604030504040204" pitchFamily="50" charset="-128"/>
              </a:rPr>
              <a:t>その状況の中でどういう思いが</a:t>
            </a:r>
            <a:endParaRPr kumimoji="1"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prstClr val="black"/>
                </a:solidFill>
                <a:latin typeface="メイリオ" panose="020B0604030504040204" pitchFamily="50" charset="-128"/>
                <a:ea typeface="メイリオ" panose="020B0604030504040204" pitchFamily="50" charset="-128"/>
              </a:rPr>
              <a:t>わいてきますか？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descr="線画 が含まれている画像&#10;&#10;自動的に生成された説明">
            <a:extLst>
              <a:ext uri="{FF2B5EF4-FFF2-40B4-BE49-F238E27FC236}">
                <a16:creationId xmlns:a16="http://schemas.microsoft.com/office/drawing/2014/main" id="{18398451-728D-4F33-BE09-1024A420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77" y="3611301"/>
            <a:ext cx="3230499" cy="2945675"/>
          </a:xfrm>
          <a:prstGeom prst="rect">
            <a:avLst/>
          </a:prstGeom>
        </p:spPr>
      </p:pic>
      <p:sp>
        <p:nvSpPr>
          <p:cNvPr id="6" name="テキスト ボックス 5">
            <a:extLst>
              <a:ext uri="{FF2B5EF4-FFF2-40B4-BE49-F238E27FC236}">
                <a16:creationId xmlns:a16="http://schemas.microsoft.com/office/drawing/2014/main" id="{DD42E09C-F5B4-4666-96BF-63D1710C0E1C}"/>
              </a:ext>
            </a:extLst>
          </p:cNvPr>
          <p:cNvSpPr txBox="1"/>
          <p:nvPr/>
        </p:nvSpPr>
        <p:spPr>
          <a:xfrm>
            <a:off x="11122620" y="104773"/>
            <a:ext cx="923330" cy="6148576"/>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pic>
        <p:nvPicPr>
          <p:cNvPr id="5" name="図 4" descr="線画 が含まれている画像&#10;&#10;自動的に生成された説明">
            <a:extLst>
              <a:ext uri="{FF2B5EF4-FFF2-40B4-BE49-F238E27FC236}">
                <a16:creationId xmlns:a16="http://schemas.microsoft.com/office/drawing/2014/main" id="{D52E7B43-7D8D-459D-80EE-E4433642992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t="-5180"/>
          <a:stretch/>
        </p:blipFill>
        <p:spPr>
          <a:xfrm>
            <a:off x="62431" y="1944547"/>
            <a:ext cx="2841531" cy="1526493"/>
          </a:xfrm>
          <a:prstGeom prst="rect">
            <a:avLst/>
          </a:prstGeom>
        </p:spPr>
      </p:pic>
      <p:sp>
        <p:nvSpPr>
          <p:cNvPr id="8" name="スライド番号プレースホルダー 3">
            <a:extLst>
              <a:ext uri="{FF2B5EF4-FFF2-40B4-BE49-F238E27FC236}">
                <a16:creationId xmlns:a16="http://schemas.microsoft.com/office/drawing/2014/main" id="{D38DAB57-0A02-4564-BEA0-838ED46BD9B0}"/>
              </a:ext>
            </a:extLst>
          </p:cNvPr>
          <p:cNvSpPr>
            <a:spLocks noGrp="1"/>
          </p:cNvSpPr>
          <p:nvPr>
            <p:ph type="sldNum" sz="quarter" idx="12"/>
          </p:nvPr>
        </p:nvSpPr>
        <p:spPr>
          <a:xfrm>
            <a:off x="9448800" y="648551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13</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3471176" y="396752"/>
            <a:ext cx="3861275"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676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自動的に生成された説明">
            <a:extLst>
              <a:ext uri="{FF2B5EF4-FFF2-40B4-BE49-F238E27FC236}">
                <a16:creationId xmlns:a16="http://schemas.microsoft.com/office/drawing/2014/main" id="{FDE4EFD4-F57B-432E-A557-53279EA3D3B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2646947"/>
            <a:ext cx="3867510" cy="4212688"/>
          </a:xfrm>
          <a:prstGeom prst="rect">
            <a:avLst/>
          </a:prstGeom>
        </p:spPr>
      </p:pic>
      <p:sp>
        <p:nvSpPr>
          <p:cNvPr id="4" name="正方形/長方形 3">
            <a:extLst>
              <a:ext uri="{FF2B5EF4-FFF2-40B4-BE49-F238E27FC236}">
                <a16:creationId xmlns:a16="http://schemas.microsoft.com/office/drawing/2014/main" id="{1CD4EBE7-58A3-4AFF-BFAC-34232628287A}"/>
              </a:ext>
            </a:extLst>
          </p:cNvPr>
          <p:cNvSpPr/>
          <p:nvPr/>
        </p:nvSpPr>
        <p:spPr>
          <a:xfrm>
            <a:off x="3915038" y="140044"/>
            <a:ext cx="6660035" cy="65779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solidFill>
                  <a:schemeClr val="accent2"/>
                </a:solidFill>
                <a:latin typeface="メイリオ" panose="020B0604030504040204" pitchFamily="50" charset="-128"/>
                <a:ea typeface="メイリオ" panose="020B0604030504040204" pitchFamily="50" charset="-128"/>
              </a:rPr>
              <a:t>自分自身にどんな変化が起きているのか、心の声を聴いてみましょう。</a:t>
            </a:r>
            <a:endParaRPr kumimoji="1" lang="en-US" altLang="ja-JP" sz="2800"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いつもの自分と違う所はありませんか？</a:t>
            </a:r>
            <a:endParaRPr kumimoji="1" lang="en-US" altLang="ja-JP"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いつも通りに続けられていることはありますか？</a:t>
            </a:r>
            <a:endParaRPr kumimoji="1" lang="en-US" altLang="ja-JP"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43672082-5B9C-4974-BF30-8FAAACAD3F40}"/>
              </a:ext>
            </a:extLst>
          </p:cNvPr>
          <p:cNvSpPr/>
          <p:nvPr/>
        </p:nvSpPr>
        <p:spPr>
          <a:xfrm flipH="1">
            <a:off x="10575073" y="594601"/>
            <a:ext cx="923332" cy="4669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聴く力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6309B9E1-B102-43A3-A9E1-DACE6095A85A}"/>
              </a:ext>
            </a:extLst>
          </p:cNvPr>
          <p:cNvSpPr txBox="1"/>
          <p:nvPr/>
        </p:nvSpPr>
        <p:spPr>
          <a:xfrm>
            <a:off x="11138802" y="176954"/>
            <a:ext cx="923330" cy="608644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B68345B4-05CA-4F22-8BA1-018156CC4470}"/>
              </a:ext>
            </a:extLst>
          </p:cNvPr>
          <p:cNvSpPr>
            <a:spLocks noGrp="1"/>
          </p:cNvSpPr>
          <p:nvPr>
            <p:ph type="sldNum" sz="quarter" idx="12"/>
          </p:nvPr>
        </p:nvSpPr>
        <p:spPr>
          <a:xfrm>
            <a:off x="9495223"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14</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3741822" y="176954"/>
            <a:ext cx="3450716" cy="63683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745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a:off x="2672096" y="332770"/>
            <a:ext cx="6197162" cy="63426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3895537A-0889-49E2-A796-1C0D356BF5C6}"/>
              </a:ext>
            </a:extLst>
          </p:cNvPr>
          <p:cNvSpPr/>
          <p:nvPr/>
        </p:nvSpPr>
        <p:spPr>
          <a:xfrm flipH="1">
            <a:off x="10930041" y="294775"/>
            <a:ext cx="556532" cy="64635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自分を支える力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9" name="図 8" descr="線画 が含まれている画像&#10;&#10;自動的に生成された説明">
            <a:extLst>
              <a:ext uri="{FF2B5EF4-FFF2-40B4-BE49-F238E27FC236}">
                <a16:creationId xmlns:a16="http://schemas.microsoft.com/office/drawing/2014/main" id="{5C7782A4-F873-43E2-8C7C-0380BD251D53}"/>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948" y="4247909"/>
            <a:ext cx="2558079" cy="2558452"/>
          </a:xfrm>
          <a:prstGeom prst="rect">
            <a:avLst/>
          </a:prstGeom>
        </p:spPr>
      </p:pic>
      <p:sp>
        <p:nvSpPr>
          <p:cNvPr id="2" name="正方形/長方形 1">
            <a:extLst>
              <a:ext uri="{FF2B5EF4-FFF2-40B4-BE49-F238E27FC236}">
                <a16:creationId xmlns:a16="http://schemas.microsoft.com/office/drawing/2014/main" id="{A96C5B87-8B7B-46E7-886A-B095F66C4F2E}"/>
              </a:ext>
            </a:extLst>
          </p:cNvPr>
          <p:cNvSpPr/>
          <p:nvPr/>
        </p:nvSpPr>
        <p:spPr>
          <a:xfrm>
            <a:off x="7159345" y="168585"/>
            <a:ext cx="3447098" cy="6689415"/>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自分の安全や健康のために必要なことを</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自ら選択してみましょう</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メイリオ" panose="020B0604030504040204" pitchFamily="50" charset="-128"/>
                <a:ea typeface="メイリオ" panose="020B0604030504040204" pitchFamily="50" charset="-128"/>
              </a:rPr>
              <a:t>自分のやりたいことに時間を使えていますか？</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メイリオ" panose="020B0604030504040204" pitchFamily="50" charset="-128"/>
                <a:ea typeface="メイリオ" panose="020B0604030504040204" pitchFamily="50" charset="-128"/>
              </a:rPr>
              <a:t>気分転換のためなどに何か特別にやっていることはありますか？</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F6E5BA1-F167-4338-A1B1-51BC8B4E990C}"/>
              </a:ext>
            </a:extLst>
          </p:cNvPr>
          <p:cNvSpPr txBox="1"/>
          <p:nvPr/>
        </p:nvSpPr>
        <p:spPr>
          <a:xfrm>
            <a:off x="11122620" y="104773"/>
            <a:ext cx="923330" cy="630885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6EF8D9C8-20E6-4AFD-940A-334199602602}"/>
              </a:ext>
            </a:extLst>
          </p:cNvPr>
          <p:cNvSpPr>
            <a:spLocks noGrp="1"/>
          </p:cNvSpPr>
          <p:nvPr>
            <p:ph type="sldNum" sz="quarter" idx="12"/>
          </p:nvPr>
        </p:nvSpPr>
        <p:spPr>
          <a:xfrm>
            <a:off x="9436852"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15</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10" name="角丸四角形 9"/>
          <p:cNvSpPr/>
          <p:nvPr/>
        </p:nvSpPr>
        <p:spPr>
          <a:xfrm>
            <a:off x="2672096" y="265052"/>
            <a:ext cx="4163649"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068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996586" y="64214"/>
            <a:ext cx="6217087" cy="6611223"/>
          </a:xfrm>
          <a:prstGeom prst="rect">
            <a:avLst/>
          </a:prstGeom>
        </p:spPr>
        <p:txBody>
          <a:bodyPr vert="eaVert" wrap="square">
            <a:spAutoFit/>
          </a:bodyPr>
          <a:lstStyle/>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あなただったらどうしますか？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ＳＮＳを見ていると、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「拡散希望！●●病院の医師です。</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en-US" altLang="ja-JP" sz="2800" dirty="0">
                <a:latin typeface="メイリオ" panose="020B0604030504040204" pitchFamily="50" charset="-128"/>
                <a:ea typeface="メイリオ" panose="020B0604030504040204" pitchFamily="50" charset="-128"/>
                <a:cs typeface="Arial" panose="020B0604020202020204" pitchFamily="34" charset="0"/>
              </a:rPr>
              <a:t>××</a:t>
            </a:r>
            <a:r>
              <a:rPr lang="ja-JP" altLang="en-US" sz="2800" dirty="0">
                <a:latin typeface="メイリオ" panose="020B0604030504040204" pitchFamily="50" charset="-128"/>
                <a:ea typeface="メイリオ" panose="020B0604030504040204" pitchFamily="50" charset="-128"/>
                <a:cs typeface="Arial" panose="020B0604020202020204" pitchFamily="34" charset="0"/>
              </a:rPr>
              <a:t>を飲むと、感染症が治ります！」</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という投稿が流れてきた時。</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16</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216568" y="155338"/>
            <a:ext cx="5426243" cy="51372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F0342C6-2884-4E0F-A187-A6E6093B959A}"/>
              </a:ext>
            </a:extLst>
          </p:cNvPr>
          <p:cNvSpPr txBox="1"/>
          <p:nvPr/>
        </p:nvSpPr>
        <p:spPr>
          <a:xfrm>
            <a:off x="216568" y="5475108"/>
            <a:ext cx="5715001" cy="923330"/>
          </a:xfrm>
          <a:prstGeom prst="rect">
            <a:avLst/>
          </a:prstGeom>
          <a:noFill/>
        </p:spPr>
        <p:txBody>
          <a:bodyPr wrap="square" rtlCol="0">
            <a:spAutoFit/>
          </a:bodyPr>
          <a:lstStyle/>
          <a:p>
            <a:r>
              <a:rPr lang="en-US" altLang="ja-JP" dirty="0"/>
              <a:t>※</a:t>
            </a:r>
            <a:r>
              <a:rPr lang="ja-JP" altLang="en-US" dirty="0"/>
              <a:t>実際に日本赤十字社でも事例がありました。　</a:t>
            </a:r>
            <a:endParaRPr lang="en-US" altLang="ja-JP" dirty="0"/>
          </a:p>
          <a:p>
            <a:r>
              <a:rPr lang="ja-JP" altLang="en-US" dirty="0"/>
              <a:t>確かな情報かどうかはホームページを見たり、</a:t>
            </a:r>
            <a:endParaRPr lang="en-US" altLang="ja-JP" dirty="0"/>
          </a:p>
          <a:p>
            <a:r>
              <a:rPr lang="ja-JP" altLang="en-US" dirty="0"/>
              <a:t>情報元を調べるなど、慎重に確かめる必要があります。</a:t>
            </a:r>
            <a:endParaRPr lang="en-GB" altLang="ja-JP" dirty="0"/>
          </a:p>
        </p:txBody>
      </p:sp>
    </p:spTree>
    <p:extLst>
      <p:ext uri="{BB962C8B-B14F-4D97-AF65-F5344CB8AC3E}">
        <p14:creationId xmlns:p14="http://schemas.microsoft.com/office/powerpoint/2010/main" val="64018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239989" y="64214"/>
            <a:ext cx="7078861" cy="6649407"/>
          </a:xfrm>
          <a:prstGeom prst="rect">
            <a:avLst/>
          </a:prstGeom>
        </p:spPr>
        <p:txBody>
          <a:bodyPr vert="eaVert" wrap="square">
            <a:spAutoFit/>
          </a:bodyPr>
          <a:lstStyle/>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あなたはどういう気持ちになりますか？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親友のお母さんは看護師さんで、病院で一生懸命働いています。ある友達がその親友に、「コロナがうつるからこっちこないで」と言っていた時</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17</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3" name="角丸四角形 2"/>
          <p:cNvSpPr/>
          <p:nvPr/>
        </p:nvSpPr>
        <p:spPr>
          <a:xfrm>
            <a:off x="405643" y="344299"/>
            <a:ext cx="4876220"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232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134812" y="64214"/>
            <a:ext cx="7078861" cy="6611223"/>
          </a:xfrm>
          <a:prstGeom prst="rect">
            <a:avLst/>
          </a:prstGeom>
        </p:spPr>
        <p:txBody>
          <a:bodyPr vert="eaVert" wrap="square">
            <a:spAutoFit/>
          </a:bodyPr>
          <a:lstStyle/>
          <a:p>
            <a:pPr>
              <a:lnSpc>
                <a:spcPct val="200000"/>
              </a:lnSpc>
            </a:pPr>
            <a:r>
              <a:rPr lang="ja-JP" altLang="en-US" sz="20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あなたの周りで、「第３の感染症」が流行しているような例はありますか？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どのように対応すればいいでしょうか？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18</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4913566" y="408635"/>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
            <a:extLst>
              <a:ext uri="{FF2B5EF4-FFF2-40B4-BE49-F238E27FC236}">
                <a16:creationId xmlns:a16="http://schemas.microsoft.com/office/drawing/2014/main" id="{E6B05ED7-6B17-49B9-8FC4-A9C6071489F1}"/>
              </a:ext>
            </a:extLst>
          </p:cNvPr>
          <p:cNvSpPr/>
          <p:nvPr/>
        </p:nvSpPr>
        <p:spPr>
          <a:xfrm>
            <a:off x="378333" y="354712"/>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902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189186" y="199099"/>
            <a:ext cx="2248795" cy="6495161"/>
          </a:xfrm>
        </p:spPr>
        <p:txBody>
          <a:bodyPr vert="eaVert">
            <a:noAutofit/>
          </a:bodyPr>
          <a:lstStyle/>
          <a:p>
            <a:pPr marL="0" indent="0">
              <a:lnSpc>
                <a:spcPct val="150000"/>
              </a:lnSpc>
              <a:buNone/>
            </a:pPr>
            <a:r>
              <a:rPr lang="ja-JP" altLang="en-US" dirty="0">
                <a:latin typeface="メイリオ" panose="020B0604030504040204" pitchFamily="50" charset="-128"/>
                <a:ea typeface="メイリオ" panose="020B0604030504040204" pitchFamily="50" charset="-128"/>
              </a:rPr>
              <a:t>この事態に対応しているすべての方々を</a:t>
            </a: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ねぎらい</a:t>
            </a:r>
            <a:r>
              <a:rPr lang="ja-JP" altLang="en-US" dirty="0">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敬意</a:t>
            </a:r>
            <a:r>
              <a:rPr lang="ja-JP" altLang="en-US" dirty="0">
                <a:latin typeface="メイリオ" panose="020B0604030504040204" pitchFamily="50" charset="-128"/>
                <a:ea typeface="メイリオ" panose="020B0604030504040204" pitchFamily="50" charset="-128"/>
              </a:rPr>
              <a:t>を払いましょう。</a:t>
            </a:r>
            <a:endParaRPr lang="en-GB" altLang="ja-JP" dirty="0">
              <a:latin typeface="メイリオ" panose="020B0604030504040204" pitchFamily="50" charset="-128"/>
              <a:ea typeface="メイリオ" panose="020B0604030504040204" pitchFamily="50" charset="-128"/>
            </a:endParaRPr>
          </a:p>
          <a:p>
            <a:pPr marL="0" indent="0">
              <a:lnSpc>
                <a:spcPct val="200000"/>
              </a:lnSpc>
              <a:buNone/>
            </a:pPr>
            <a:endParaRPr lang="en-GB" dirty="0"/>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小さな子どものいる家庭</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高齢者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治療を受けている人とその家族</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自宅待機している人</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医療従事者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日常生活を送って社会を支えている人</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5916A137-D83A-4581-8DFD-44721A9DA65A}"/>
              </a:ext>
            </a:extLst>
          </p:cNvPr>
          <p:cNvSpPr/>
          <p:nvPr/>
        </p:nvSpPr>
        <p:spPr>
          <a:xfrm>
            <a:off x="8203707" y="297862"/>
            <a:ext cx="1563505" cy="6262275"/>
          </a:xfrm>
          <a:prstGeom prst="rect">
            <a:avLst/>
          </a:prstGeom>
        </p:spPr>
        <p:txBody>
          <a:bodyPr vert="eaVert"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みなさんそれぞれの場所で感染を拡大しないように頑張っています。</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10049388" y="199099"/>
            <a:ext cx="214261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6" name="スライド番号プレースホルダー 3">
            <a:extLst>
              <a:ext uri="{FF2B5EF4-FFF2-40B4-BE49-F238E27FC236}">
                <a16:creationId xmlns:a16="http://schemas.microsoft.com/office/drawing/2014/main" id="{5BEE0A62-4042-45D4-9F82-7B020BC27267}"/>
              </a:ext>
            </a:extLst>
          </p:cNvPr>
          <p:cNvSpPr>
            <a:spLocks noGrp="1"/>
          </p:cNvSpPr>
          <p:nvPr>
            <p:ph type="sldNum" sz="quarter" idx="12"/>
          </p:nvPr>
        </p:nvSpPr>
        <p:spPr>
          <a:xfrm>
            <a:off x="9448800" y="645683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19</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4003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9139239" y="176883"/>
            <a:ext cx="2581835" cy="6737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7000"/>
              </a:lnSpc>
            </a:pPr>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8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とは？</a:t>
            </a:r>
            <a:endParaRPr lang="en-US" altLang="ja-JP" sz="4800" b="1"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14" name="図 13" descr="挿絵 が含まれている画像&#10;&#10;自動的に生成された説明">
            <a:extLst>
              <a:ext uri="{FF2B5EF4-FFF2-40B4-BE49-F238E27FC236}">
                <a16:creationId xmlns:a16="http://schemas.microsoft.com/office/drawing/2014/main" id="{54B394C4-F1C0-4B05-A38E-7F78FC46A8EF}"/>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826303" y="176883"/>
            <a:ext cx="2660878" cy="2007475"/>
          </a:xfrm>
          <a:prstGeom prst="rect">
            <a:avLst/>
          </a:prstGeom>
        </p:spPr>
      </p:pic>
      <p:sp>
        <p:nvSpPr>
          <p:cNvPr id="10" name="テキスト ボックス 9">
            <a:extLst>
              <a:ext uri="{FF2B5EF4-FFF2-40B4-BE49-F238E27FC236}">
                <a16:creationId xmlns:a16="http://schemas.microsoft.com/office/drawing/2014/main" id="{8C185996-0853-4F51-876F-DE1ED0AF17D1}"/>
              </a:ext>
            </a:extLst>
          </p:cNvPr>
          <p:cNvSpPr txBox="1"/>
          <p:nvPr/>
        </p:nvSpPr>
        <p:spPr>
          <a:xfrm>
            <a:off x="4666951" y="2370197"/>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　　　」</a:t>
            </a:r>
          </a:p>
        </p:txBody>
      </p:sp>
      <p:sp>
        <p:nvSpPr>
          <p:cNvPr id="11" name="テキスト ボックス 10">
            <a:extLst>
              <a:ext uri="{FF2B5EF4-FFF2-40B4-BE49-F238E27FC236}">
                <a16:creationId xmlns:a16="http://schemas.microsoft.com/office/drawing/2014/main" id="{0EC73BCF-AB7B-4663-B504-D1FF2920FC79}"/>
              </a:ext>
            </a:extLst>
          </p:cNvPr>
          <p:cNvSpPr txBox="1"/>
          <p:nvPr/>
        </p:nvSpPr>
        <p:spPr>
          <a:xfrm>
            <a:off x="7487181" y="5693699"/>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　　　」</a:t>
            </a:r>
          </a:p>
        </p:txBody>
      </p:sp>
      <p:sp>
        <p:nvSpPr>
          <p:cNvPr id="12" name="テキスト ボックス 11">
            <a:extLst>
              <a:ext uri="{FF2B5EF4-FFF2-40B4-BE49-F238E27FC236}">
                <a16:creationId xmlns:a16="http://schemas.microsoft.com/office/drawing/2014/main" id="{86BCFFB0-4391-441B-A0B3-8766D7399105}"/>
              </a:ext>
            </a:extLst>
          </p:cNvPr>
          <p:cNvSpPr txBox="1"/>
          <p:nvPr/>
        </p:nvSpPr>
        <p:spPr>
          <a:xfrm>
            <a:off x="1253039" y="5502777"/>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　　　」</a:t>
            </a:r>
          </a:p>
        </p:txBody>
      </p:sp>
      <p:pic>
        <p:nvPicPr>
          <p:cNvPr id="3" name="図 2">
            <a:extLst>
              <a:ext uri="{FF2B5EF4-FFF2-40B4-BE49-F238E27FC236}">
                <a16:creationId xmlns:a16="http://schemas.microsoft.com/office/drawing/2014/main" id="{AF90A5AF-CB3D-4E9F-8270-94516A35F4F4}"/>
              </a:ext>
            </a:extLst>
          </p:cNvPr>
          <p:cNvPicPr>
            <a:picLocks noChangeAspect="1"/>
          </p:cNvPicPr>
          <p:nvPr/>
        </p:nvPicPr>
        <p:blipFill>
          <a:blip r:embed="rId4"/>
          <a:stretch>
            <a:fillRect/>
          </a:stretch>
        </p:blipFill>
        <p:spPr>
          <a:xfrm>
            <a:off x="3184143" y="1495386"/>
            <a:ext cx="1360254" cy="1406758"/>
          </a:xfrm>
          <a:prstGeom prst="rect">
            <a:avLst/>
          </a:prstGeom>
        </p:spPr>
      </p:pic>
      <p:pic>
        <p:nvPicPr>
          <p:cNvPr id="5" name="図 4">
            <a:extLst>
              <a:ext uri="{FF2B5EF4-FFF2-40B4-BE49-F238E27FC236}">
                <a16:creationId xmlns:a16="http://schemas.microsoft.com/office/drawing/2014/main" id="{564B6123-0C62-4BC5-8561-B956D6C9112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71340" y="3324304"/>
            <a:ext cx="2921982" cy="2263055"/>
          </a:xfrm>
          <a:prstGeom prst="rect">
            <a:avLst/>
          </a:prstGeom>
        </p:spPr>
      </p:pic>
      <p:pic>
        <p:nvPicPr>
          <p:cNvPr id="9" name="図 8">
            <a:extLst>
              <a:ext uri="{FF2B5EF4-FFF2-40B4-BE49-F238E27FC236}">
                <a16:creationId xmlns:a16="http://schemas.microsoft.com/office/drawing/2014/main" id="{754D3C1C-B42E-4D6B-B2AE-8148C9517533}"/>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00197" y="2902144"/>
            <a:ext cx="2862385" cy="2379275"/>
          </a:xfrm>
          <a:prstGeom prst="rect">
            <a:avLst/>
          </a:prstGeom>
        </p:spPr>
      </p:pic>
      <p:sp>
        <p:nvSpPr>
          <p:cNvPr id="15" name="スライド番号プレースホルダー 3">
            <a:extLst>
              <a:ext uri="{FF2B5EF4-FFF2-40B4-BE49-F238E27FC236}">
                <a16:creationId xmlns:a16="http://schemas.microsoft.com/office/drawing/2014/main" id="{A06D71AD-4306-4FF7-BB3D-ADB60534B8B6}"/>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16" name="図 15">
            <a:extLst>
              <a:ext uri="{FF2B5EF4-FFF2-40B4-BE49-F238E27FC236}">
                <a16:creationId xmlns:a16="http://schemas.microsoft.com/office/drawing/2014/main" id="{5BEA5B75-8669-43A1-BABC-0E20CE3C11A2}"/>
              </a:ext>
            </a:extLst>
          </p:cNvPr>
          <p:cNvPicPr>
            <a:picLocks noChangeAspect="1"/>
          </p:cNvPicPr>
          <p:nvPr/>
        </p:nvPicPr>
        <p:blipFill>
          <a:blip r:embed="rId4"/>
          <a:stretch>
            <a:fillRect/>
          </a:stretch>
        </p:blipFill>
        <p:spPr>
          <a:xfrm rot="5400000">
            <a:off x="7367033" y="1461131"/>
            <a:ext cx="1360254" cy="1406758"/>
          </a:xfrm>
          <a:prstGeom prst="rect">
            <a:avLst/>
          </a:prstGeom>
        </p:spPr>
      </p:pic>
      <p:pic>
        <p:nvPicPr>
          <p:cNvPr id="17" name="図 16">
            <a:extLst>
              <a:ext uri="{FF2B5EF4-FFF2-40B4-BE49-F238E27FC236}">
                <a16:creationId xmlns:a16="http://schemas.microsoft.com/office/drawing/2014/main" id="{8CD0B37F-B643-4D9B-9CD0-171676F62B97}"/>
              </a:ext>
            </a:extLst>
          </p:cNvPr>
          <p:cNvPicPr>
            <a:picLocks noChangeAspect="1"/>
          </p:cNvPicPr>
          <p:nvPr/>
        </p:nvPicPr>
        <p:blipFill>
          <a:blip r:embed="rId4"/>
          <a:stretch>
            <a:fillRect/>
          </a:stretch>
        </p:blipFill>
        <p:spPr>
          <a:xfrm rot="13604092">
            <a:off x="5124512" y="4012980"/>
            <a:ext cx="1360254" cy="1406758"/>
          </a:xfrm>
          <a:prstGeom prst="rect">
            <a:avLst/>
          </a:prstGeom>
        </p:spPr>
      </p:pic>
    </p:spTree>
    <p:extLst>
      <p:ext uri="{BB962C8B-B14F-4D97-AF65-F5344CB8AC3E}">
        <p14:creationId xmlns:p14="http://schemas.microsoft.com/office/powerpoint/2010/main" val="328332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5BEE0A62-4042-45D4-9F82-7B020BC27267}"/>
              </a:ext>
            </a:extLst>
          </p:cNvPr>
          <p:cNvSpPr>
            <a:spLocks noGrp="1"/>
          </p:cNvSpPr>
          <p:nvPr>
            <p:ph type="sldNum" sz="quarter" idx="12"/>
          </p:nvPr>
        </p:nvSpPr>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20</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5052148" y="297862"/>
            <a:ext cx="2142612" cy="64951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あなたが今できることは</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何ですか？</a:t>
            </a:r>
            <a:endParaRPr lang="en-US" altLang="ja-JP"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570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自動的に生成された説明">
            <a:extLst>
              <a:ext uri="{FF2B5EF4-FFF2-40B4-BE49-F238E27FC236}">
                <a16:creationId xmlns:a16="http://schemas.microsoft.com/office/drawing/2014/main" id="{C93630BA-87A8-4FDA-A5A4-040889D2303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0" y="494324"/>
            <a:ext cx="6469739" cy="6416709"/>
          </a:xfrm>
          <a:prstGeom prst="rect">
            <a:avLst/>
          </a:prstGeom>
        </p:spPr>
      </p:pic>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7573630" y="319863"/>
            <a:ext cx="3458547" cy="6526843"/>
          </a:xfrm>
        </p:spPr>
        <p:txBody>
          <a:bodyPr vert="eaVert">
            <a:noAutofit/>
          </a:bodyPr>
          <a:lstStyle/>
          <a:p>
            <a:pPr marL="0" indent="0">
              <a:lnSpc>
                <a:spcPct val="150000"/>
              </a:lnSpc>
              <a:buNone/>
            </a:pPr>
            <a:r>
              <a:rPr lang="ja-JP" altLang="en-US" sz="2400" dirty="0">
                <a:latin typeface="メイリオ" panose="020B0604030504040204" pitchFamily="50" charset="-128"/>
                <a:ea typeface="メイリオ" panose="020B0604030504040204" pitchFamily="50" charset="-128"/>
              </a:rPr>
              <a:t>このように、新型コロナウイルスは、３つの“感染症</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という顔を持って、私たちの生活に影響を及ぼします。</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solidFill>
                  <a:prstClr val="black"/>
                </a:solidFill>
                <a:latin typeface="メイリオ" panose="020B0604030504040204" pitchFamily="50" charset="-128"/>
                <a:ea typeface="メイリオ" panose="020B0604030504040204" pitchFamily="50" charset="-128"/>
              </a:rPr>
              <a:t>このウイルスとの戦いは、長期戦になるかも　しれません。</a:t>
            </a:r>
            <a:endParaRPr lang="en-GB" altLang="ja-JP" sz="2400" dirty="0">
              <a:solidFill>
                <a:prstClr val="black"/>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rPr>
              <a:t>それぞれの立場でできることを行い、　　　　みんなが一つになって負のスパイラルを　　　断ち切りましょう！</a:t>
            </a:r>
            <a:endParaRPr lang="en-GB" sz="2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9724DC2-7D28-47B5-8CB1-42D9F93BB20D}"/>
              </a:ext>
            </a:extLst>
          </p:cNvPr>
          <p:cNvSpPr/>
          <p:nvPr/>
        </p:nvSpPr>
        <p:spPr>
          <a:xfrm>
            <a:off x="11204639" y="255555"/>
            <a:ext cx="1106791" cy="48291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5400" b="1" dirty="0">
                <a:solidFill>
                  <a:schemeClr val="accent2">
                    <a:lumMod val="75000"/>
                  </a:schemeClr>
                </a:solidFill>
                <a:latin typeface="メイリオ" panose="020B0604030504040204" pitchFamily="50" charset="-128"/>
                <a:ea typeface="メイリオ" panose="020B0604030504040204" pitchFamily="50" charset="-128"/>
              </a:rPr>
              <a:t>まとめ</a:t>
            </a:r>
            <a:endParaRPr lang="en-GB" altLang="ja-JP" sz="5400" b="1"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A02A2DA-E257-4A6E-A992-9F7E73666F29}"/>
              </a:ext>
            </a:extLst>
          </p:cNvPr>
          <p:cNvSpPr txBox="1"/>
          <p:nvPr/>
        </p:nvSpPr>
        <p:spPr>
          <a:xfrm>
            <a:off x="4162873" y="211737"/>
            <a:ext cx="1760619" cy="400110"/>
          </a:xfrm>
          <a:prstGeom prst="rect">
            <a:avLst/>
          </a:prstGeom>
          <a:no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第１（病気）</a:t>
            </a:r>
          </a:p>
        </p:txBody>
      </p:sp>
      <p:sp>
        <p:nvSpPr>
          <p:cNvPr id="18" name="テキスト ボックス 17">
            <a:extLst>
              <a:ext uri="{FF2B5EF4-FFF2-40B4-BE49-F238E27FC236}">
                <a16:creationId xmlns:a16="http://schemas.microsoft.com/office/drawing/2014/main" id="{740D4D5B-1229-4DC7-A702-67F54650F7BF}"/>
              </a:ext>
            </a:extLst>
          </p:cNvPr>
          <p:cNvSpPr txBox="1"/>
          <p:nvPr/>
        </p:nvSpPr>
        <p:spPr>
          <a:xfrm>
            <a:off x="3679276" y="462235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第２（不安）</a:t>
            </a:r>
          </a:p>
        </p:txBody>
      </p:sp>
      <p:sp>
        <p:nvSpPr>
          <p:cNvPr id="19" name="テキスト ボックス 18">
            <a:extLst>
              <a:ext uri="{FF2B5EF4-FFF2-40B4-BE49-F238E27FC236}">
                <a16:creationId xmlns:a16="http://schemas.microsoft.com/office/drawing/2014/main" id="{A7D1107C-AE72-473E-AD1C-52D5B0DA9033}"/>
              </a:ext>
            </a:extLst>
          </p:cNvPr>
          <p:cNvSpPr txBox="1"/>
          <p:nvPr/>
        </p:nvSpPr>
        <p:spPr>
          <a:xfrm>
            <a:off x="433965" y="139479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第３（差別）</a:t>
            </a:r>
          </a:p>
        </p:txBody>
      </p:sp>
      <p:sp>
        <p:nvSpPr>
          <p:cNvPr id="9" name="スライド番号プレースホルダー 3">
            <a:extLst>
              <a:ext uri="{FF2B5EF4-FFF2-40B4-BE49-F238E27FC236}">
                <a16:creationId xmlns:a16="http://schemas.microsoft.com/office/drawing/2014/main" id="{8A13F817-F1DC-4337-B744-BCE9DEF9EA6D}"/>
              </a:ext>
            </a:extLst>
          </p:cNvPr>
          <p:cNvSpPr>
            <a:spLocks noGrp="1"/>
          </p:cNvSpPr>
          <p:nvPr>
            <p:ph type="sldNum" sz="quarter" idx="12"/>
          </p:nvPr>
        </p:nvSpPr>
        <p:spPr>
          <a:xfrm>
            <a:off x="9448800" y="6481581"/>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14" name="図 13" descr="テキスト, 線画 が含まれている画像&#10;&#10;自動的に生成された説明">
            <a:extLst>
              <a:ext uri="{FF2B5EF4-FFF2-40B4-BE49-F238E27FC236}">
                <a16:creationId xmlns:a16="http://schemas.microsoft.com/office/drawing/2014/main" id="{C65DFB46-9564-416C-BD2A-D7524D7A55A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r="-273"/>
          <a:stretch/>
        </p:blipFill>
        <p:spPr>
          <a:xfrm>
            <a:off x="2510827" y="5098663"/>
            <a:ext cx="4060449" cy="1929896"/>
          </a:xfrm>
          <a:prstGeom prst="rect">
            <a:avLst/>
          </a:prstGeom>
        </p:spPr>
      </p:pic>
      <p:sp>
        <p:nvSpPr>
          <p:cNvPr id="10" name="正方形/長方形 9">
            <a:extLst>
              <a:ext uri="{FF2B5EF4-FFF2-40B4-BE49-F238E27FC236}">
                <a16:creationId xmlns:a16="http://schemas.microsoft.com/office/drawing/2014/main" id="{168523C0-3846-4F11-9C21-B14C845A7F94}"/>
              </a:ext>
            </a:extLst>
          </p:cNvPr>
          <p:cNvSpPr/>
          <p:nvPr/>
        </p:nvSpPr>
        <p:spPr>
          <a:xfrm>
            <a:off x="10930640" y="2670143"/>
            <a:ext cx="1015663" cy="3748745"/>
          </a:xfrm>
          <a:prstGeom prst="rect">
            <a:avLst/>
          </a:prstGeom>
        </p:spPr>
        <p:txBody>
          <a:bodyPr vert="eaVert"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３つの“感染症</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をみんなで</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乗り越えていくために</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72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第１と第２の“感染症”</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297233" y="3740961"/>
            <a:ext cx="5741213" cy="266945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1" lang="ja-JP" altLang="en-US" dirty="0">
                <a:latin typeface="メイリオ" panose="020B0604030504040204" pitchFamily="50" charset="-128"/>
                <a:ea typeface="メイリオ" panose="020B0604030504040204" pitchFamily="50" charset="-128"/>
              </a:rPr>
              <a:t>答え：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3</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93850" y="312516"/>
            <a:ext cx="2660878" cy="1979271"/>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4952552" y="231092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28966" y="578011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41846" y="3381095"/>
            <a:ext cx="2921982" cy="2434166"/>
          </a:xfrm>
          <a:prstGeom prst="rect">
            <a:avLst/>
          </a:prstGeom>
        </p:spPr>
      </p:pic>
      <p:pic>
        <p:nvPicPr>
          <p:cNvPr id="31" name="図 30">
            <a:extLst>
              <a:ext uri="{FF2B5EF4-FFF2-40B4-BE49-F238E27FC236}">
                <a16:creationId xmlns:a16="http://schemas.microsoft.com/office/drawing/2014/main" id="{016100AB-30BB-486A-9577-F725DF6D833C}"/>
              </a:ext>
            </a:extLst>
          </p:cNvPr>
          <p:cNvPicPr>
            <a:picLocks noChangeAspect="1"/>
          </p:cNvPicPr>
          <p:nvPr/>
        </p:nvPicPr>
        <p:blipFill>
          <a:blip r:embed="rId5"/>
          <a:stretch>
            <a:fillRect/>
          </a:stretch>
        </p:blipFill>
        <p:spPr>
          <a:xfrm rot="5400000">
            <a:off x="7265098" y="1811750"/>
            <a:ext cx="1360254" cy="1406758"/>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248928" y="3027152"/>
            <a:ext cx="5605168" cy="707886"/>
          </a:xfrm>
          <a:prstGeom prst="rect">
            <a:avLst/>
          </a:prstGeom>
          <a:noFill/>
        </p:spPr>
        <p:txBody>
          <a:bodyPr wrap="square" rtlCol="0">
            <a:spAutoFit/>
          </a:bodyPr>
          <a:lstStyle/>
          <a:p>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第１の“感染症”はどのようにして第２の“感染症”を引き起こすのでしょう？</a:t>
            </a:r>
            <a:endParaRPr kumimoji="1" lang="ja-JP" altLang="en-US" sz="2800" b="1" dirty="0">
              <a:solidFill>
                <a:schemeClr val="accent2">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8070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第２と第３の感染症</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3261996" y="4110602"/>
            <a:ext cx="5754682" cy="2585323"/>
          </a:xfrm>
          <a:prstGeom prst="rect">
            <a:avLst/>
          </a:prstGeom>
          <a:noFill/>
          <a:ln>
            <a:solidFill>
              <a:schemeClr val="tx1"/>
            </a:solidFill>
          </a:ln>
        </p:spPr>
        <p:txBody>
          <a:bodyPr wrap="square" rtlCol="0">
            <a:spAutoFit/>
          </a:bodyPr>
          <a:lstStyle/>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答え：</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4</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273619" y="2434166"/>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183543" y="2489574"/>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03546" y="0"/>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35100" y="100205"/>
            <a:ext cx="2862385" cy="2379275"/>
          </a:xfrm>
          <a:prstGeom prst="rect">
            <a:avLst/>
          </a:prstGeom>
        </p:spPr>
      </p:pic>
      <p:pic>
        <p:nvPicPr>
          <p:cNvPr id="32" name="図 31">
            <a:extLst>
              <a:ext uri="{FF2B5EF4-FFF2-40B4-BE49-F238E27FC236}">
                <a16:creationId xmlns:a16="http://schemas.microsoft.com/office/drawing/2014/main" id="{A925E01F-8D59-43B3-8428-2CAF79F67C0D}"/>
              </a:ext>
            </a:extLst>
          </p:cNvPr>
          <p:cNvPicPr>
            <a:picLocks noChangeAspect="1"/>
          </p:cNvPicPr>
          <p:nvPr/>
        </p:nvPicPr>
        <p:blipFill>
          <a:blip r:embed="rId5"/>
          <a:stretch>
            <a:fillRect/>
          </a:stretch>
        </p:blipFill>
        <p:spPr>
          <a:xfrm rot="13604092">
            <a:off x="5491851" y="806053"/>
            <a:ext cx="1360254" cy="1406758"/>
          </a:xfrm>
          <a:prstGeom prst="rect">
            <a:avLst/>
          </a:prstGeom>
        </p:spPr>
      </p:pic>
      <p:sp>
        <p:nvSpPr>
          <p:cNvPr id="3" name="正方形/長方形 2"/>
          <p:cNvSpPr/>
          <p:nvPr/>
        </p:nvSpPr>
        <p:spPr>
          <a:xfrm>
            <a:off x="3123978" y="3428497"/>
            <a:ext cx="6096000" cy="707886"/>
          </a:xfrm>
          <a:prstGeom prst="rect">
            <a:avLst/>
          </a:prstGeom>
        </p:spPr>
        <p:txBody>
          <a:bodyPr>
            <a:spAutoFit/>
          </a:bodyPr>
          <a:lstStyle/>
          <a:p>
            <a:r>
              <a:rPr kumimoji="1" lang="ja-JP" altLang="en-US" sz="2000" b="1" dirty="0">
                <a:solidFill>
                  <a:schemeClr val="accent2">
                    <a:lumMod val="75000"/>
                  </a:schemeClr>
                </a:solidFill>
                <a:latin typeface="游ゴシック" panose="020B0400000000000000" pitchFamily="50" charset="-128"/>
              </a:rPr>
              <a:t>第２の“感染症”はどのようにして第３の“感染症”を引き起こすのでしょう？</a:t>
            </a:r>
            <a:endParaRPr kumimoji="1" lang="ja-JP" altLang="en-US" sz="2800" b="1" dirty="0">
              <a:solidFill>
                <a:schemeClr val="accent2">
                  <a:lumMod val="75000"/>
                </a:schemeClr>
              </a:solidFill>
              <a:latin typeface="游ゴシック" panose="020B0400000000000000" pitchFamily="50" charset="-128"/>
            </a:endParaRPr>
          </a:p>
        </p:txBody>
      </p:sp>
    </p:spTree>
    <p:extLst>
      <p:ext uri="{BB962C8B-B14F-4D97-AF65-F5344CB8AC3E}">
        <p14:creationId xmlns:p14="http://schemas.microsoft.com/office/powerpoint/2010/main" val="385734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75D3318A-E94C-4DBE-8C62-8D12BA447C05}"/>
              </a:ext>
            </a:extLst>
          </p:cNvPr>
          <p:cNvSpPr txBox="1"/>
          <p:nvPr/>
        </p:nvSpPr>
        <p:spPr>
          <a:xfrm>
            <a:off x="685216" y="758437"/>
            <a:ext cx="4977128" cy="2585323"/>
          </a:xfrm>
          <a:prstGeom prst="rect">
            <a:avLst/>
          </a:prstGeom>
          <a:noFill/>
          <a:ln>
            <a:solidFill>
              <a:schemeClr val="tx1"/>
            </a:solidFill>
          </a:ln>
        </p:spPr>
        <p:txBody>
          <a:bodyPr wrap="square" rtlCol="0">
            <a:spAutoFit/>
          </a:bodyPr>
          <a:lstStyle/>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答え：</a:t>
            </a:r>
            <a:endParaRPr kumimoji="1" lang="en-US" altLang="ja-JP" dirty="0">
              <a:latin typeface="メイリオ" panose="020B0604030504040204" pitchFamily="50" charset="-128"/>
              <a:ea typeface="メイリオ" panose="020B0604030504040204" pitchFamily="50" charset="-128"/>
            </a:endParaRPr>
          </a:p>
          <a:p>
            <a:endParaRPr kumimoji="1" lang="en-US" altLang="ja-JP" b="1" u="sng" dirty="0">
              <a:solidFill>
                <a:srgbClr val="FF0000"/>
              </a:solidFill>
              <a:latin typeface="メイリオ" panose="020B0604030504040204" pitchFamily="50" charset="-128"/>
              <a:ea typeface="メイリオ" panose="020B0604030504040204" pitchFamily="50" charset="-128"/>
            </a:endParaRPr>
          </a:p>
          <a:p>
            <a:endParaRPr kumimoji="1" lang="en-US" altLang="ja-JP" b="1" u="sng" dirty="0">
              <a:solidFill>
                <a:srgbClr val="FF0000"/>
              </a:solidFill>
              <a:latin typeface="メイリオ" panose="020B0604030504040204" pitchFamily="50" charset="-128"/>
              <a:ea typeface="メイリオ" panose="020B0604030504040204" pitchFamily="50" charset="-128"/>
            </a:endParaRPr>
          </a:p>
          <a:p>
            <a:endParaRPr kumimoji="1" lang="en-US" altLang="ja-JP" b="1" u="sng" dirty="0">
              <a:solidFill>
                <a:srgbClr val="FF0000"/>
              </a:solidFill>
              <a:latin typeface="メイリオ" panose="020B0604030504040204" pitchFamily="50" charset="-128"/>
              <a:ea typeface="メイリオ" panose="020B0604030504040204" pitchFamily="50" charset="-128"/>
            </a:endParaRPr>
          </a:p>
          <a:p>
            <a:endParaRPr kumimoji="1" lang="ja-JP" altLang="en-US" b="1" u="sng" dirty="0">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5</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431207" y="497711"/>
            <a:ext cx="2660878" cy="232680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7415056" y="257801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3906261" y="5919711"/>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28" name="図 27">
            <a:extLst>
              <a:ext uri="{FF2B5EF4-FFF2-40B4-BE49-F238E27FC236}">
                <a16:creationId xmlns:a16="http://schemas.microsoft.com/office/drawing/2014/main" id="{486C78B6-3C41-4603-BB1F-C9BDDF231141}"/>
              </a:ext>
            </a:extLst>
          </p:cNvPr>
          <p:cNvPicPr>
            <a:picLocks noChangeAspect="1"/>
          </p:cNvPicPr>
          <p:nvPr/>
        </p:nvPicPr>
        <p:blipFill>
          <a:blip r:embed="rId4"/>
          <a:stretch>
            <a:fillRect/>
          </a:stretch>
        </p:blipFill>
        <p:spPr>
          <a:xfrm>
            <a:off x="5949171" y="2457389"/>
            <a:ext cx="1360254" cy="1406758"/>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625711" y="3532125"/>
            <a:ext cx="2862385" cy="2379275"/>
          </a:xfrm>
          <a:prstGeom prst="rect">
            <a:avLst/>
          </a:prstGeom>
        </p:spPr>
      </p:pic>
      <p:sp>
        <p:nvSpPr>
          <p:cNvPr id="11" name="正方形/長方形 10">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第３と第１の感染症</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577711" y="174545"/>
            <a:ext cx="6096000" cy="646331"/>
          </a:xfrm>
          <a:prstGeom prst="rect">
            <a:avLst/>
          </a:prstGeom>
        </p:spPr>
        <p:txBody>
          <a:bodyPr>
            <a:spAutoFit/>
          </a:bodyPr>
          <a:lstStyle/>
          <a:p>
            <a:r>
              <a:rPr kumimoji="1" lang="ja-JP" altLang="en-US" b="1" dirty="0">
                <a:solidFill>
                  <a:schemeClr val="accent2">
                    <a:lumMod val="75000"/>
                  </a:schemeClr>
                </a:solidFill>
                <a:latin typeface="游ゴシック" panose="020B0400000000000000" pitchFamily="50" charset="-128"/>
              </a:rPr>
              <a:t>第３の“感染症”はどのようにして第１の“感染症”の拡大を引き起こすのでしょう？</a:t>
            </a:r>
            <a:endParaRPr kumimoji="1" lang="ja-JP" altLang="en-US" sz="2400" b="1" dirty="0">
              <a:solidFill>
                <a:schemeClr val="accent2">
                  <a:lumMod val="75000"/>
                </a:schemeClr>
              </a:solidFill>
              <a:latin typeface="游ゴシック" panose="020B0400000000000000" pitchFamily="50" charset="-128"/>
            </a:endParaRPr>
          </a:p>
        </p:txBody>
      </p:sp>
    </p:spTree>
    <p:extLst>
      <p:ext uri="{BB962C8B-B14F-4D97-AF65-F5344CB8AC3E}">
        <p14:creationId xmlns:p14="http://schemas.microsoft.com/office/powerpoint/2010/main" val="400382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0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7972445" y="971628"/>
            <a:ext cx="2191383" cy="1175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rtlCol="0" anchor="ctr"/>
          <a:lstStyle/>
          <a:p>
            <a:r>
              <a:rPr kumimoji="1" lang="ja-JP" altLang="en-US" dirty="0">
                <a:latin typeface="メイリオ" panose="020B0604030504040204" pitchFamily="50" charset="-128"/>
                <a:ea typeface="メイリオ" panose="020B0604030504040204" pitchFamily="50" charset="-128"/>
              </a:rPr>
              <a:t>①未知なウイルスでわからないことが多いため</a:t>
            </a:r>
            <a:r>
              <a:rPr kumimoji="1" lang="ja-JP" altLang="en-US" dirty="0">
                <a:solidFill>
                  <a:srgbClr val="FF0000"/>
                </a:solidFill>
                <a:latin typeface="メイリオ" panose="020B0604030504040204" pitchFamily="50" charset="-128"/>
                <a:ea typeface="メイリオ" panose="020B0604030504040204" pitchFamily="50" charset="-128"/>
              </a:rPr>
              <a:t>不安が生まれる</a:t>
            </a: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4986624" y="5277005"/>
            <a:ext cx="2472750"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②人間の生き延びようとする本能によりウイルス感染にかかわる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人を遠ざける</a:t>
            </a:r>
          </a:p>
        </p:txBody>
      </p:sp>
      <p:sp>
        <p:nvSpPr>
          <p:cNvPr id="22" name="テキスト ボックス 21">
            <a:extLst>
              <a:ext uri="{FF2B5EF4-FFF2-40B4-BE49-F238E27FC236}">
                <a16:creationId xmlns:a16="http://schemas.microsoft.com/office/drawing/2014/main" id="{75D3318A-E94C-4DBE-8C62-8D12BA447C05}"/>
              </a:ext>
            </a:extLst>
          </p:cNvPr>
          <p:cNvSpPr txBox="1"/>
          <p:nvPr/>
        </p:nvSpPr>
        <p:spPr>
          <a:xfrm>
            <a:off x="2146603" y="924591"/>
            <a:ext cx="2805949"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③差別を受けるのが怖くて熱や咳があっても受診をためらい、</a:t>
            </a:r>
            <a:r>
              <a:rPr kumimoji="1" lang="ja-JP" altLang="en-US" b="1" u="sng" dirty="0">
                <a:solidFill>
                  <a:srgbClr val="FF0000"/>
                </a:solidFill>
                <a:latin typeface="メイリオ" panose="020B0604030504040204" pitchFamily="50" charset="-128"/>
                <a:ea typeface="メイリオ" panose="020B0604030504040204" pitchFamily="50" charset="-128"/>
              </a:rPr>
              <a:t>結果として病気の拡散を招く</a:t>
            </a:r>
          </a:p>
        </p:txBody>
      </p:sp>
      <p:sp>
        <p:nvSpPr>
          <p:cNvPr id="23" name="正方形/長方形 22">
            <a:extLst>
              <a:ext uri="{FF2B5EF4-FFF2-40B4-BE49-F238E27FC236}">
                <a16:creationId xmlns:a16="http://schemas.microsoft.com/office/drawing/2014/main" id="{7BFC6926-D67C-4E0B-B2FC-245A309EBAD2}"/>
              </a:ext>
            </a:extLst>
          </p:cNvPr>
          <p:cNvSpPr/>
          <p:nvPr/>
        </p:nvSpPr>
        <p:spPr>
          <a:xfrm>
            <a:off x="452809" y="108408"/>
            <a:ext cx="1267689" cy="67037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41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この“感染症</a:t>
            </a:r>
            <a:r>
              <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の怖いところを一人一人が理解して感染の予防に努めることが大切です。</a:t>
            </a: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6</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981146" y="-86465"/>
            <a:ext cx="2660878" cy="266955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4952552" y="231092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28966" y="578011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395597" y="578011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28" name="図 27">
            <a:extLst>
              <a:ext uri="{FF2B5EF4-FFF2-40B4-BE49-F238E27FC236}">
                <a16:creationId xmlns:a16="http://schemas.microsoft.com/office/drawing/2014/main" id="{486C78B6-3C41-4603-BB1F-C9BDDF231141}"/>
              </a:ext>
            </a:extLst>
          </p:cNvPr>
          <p:cNvPicPr>
            <a:picLocks noChangeAspect="1"/>
          </p:cNvPicPr>
          <p:nvPr/>
        </p:nvPicPr>
        <p:blipFill>
          <a:blip r:embed="rId4"/>
          <a:stretch>
            <a:fillRect/>
          </a:stretch>
        </p:blipFill>
        <p:spPr>
          <a:xfrm>
            <a:off x="3711078" y="2044285"/>
            <a:ext cx="1360254" cy="1406758"/>
          </a:xfrm>
          <a:prstGeom prst="rect">
            <a:avLst/>
          </a:prstGeom>
        </p:spPr>
      </p:pic>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41846" y="3381095"/>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00871" y="3329544"/>
            <a:ext cx="2862385" cy="2379275"/>
          </a:xfrm>
          <a:prstGeom prst="rect">
            <a:avLst/>
          </a:prstGeom>
        </p:spPr>
      </p:pic>
      <p:pic>
        <p:nvPicPr>
          <p:cNvPr id="31" name="図 30">
            <a:extLst>
              <a:ext uri="{FF2B5EF4-FFF2-40B4-BE49-F238E27FC236}">
                <a16:creationId xmlns:a16="http://schemas.microsoft.com/office/drawing/2014/main" id="{016100AB-30BB-486A-9577-F725DF6D833C}"/>
              </a:ext>
            </a:extLst>
          </p:cNvPr>
          <p:cNvPicPr>
            <a:picLocks noChangeAspect="1"/>
          </p:cNvPicPr>
          <p:nvPr/>
        </p:nvPicPr>
        <p:blipFill>
          <a:blip r:embed="rId4"/>
          <a:stretch>
            <a:fillRect/>
          </a:stretch>
        </p:blipFill>
        <p:spPr>
          <a:xfrm rot="5400000">
            <a:off x="7265098" y="1811750"/>
            <a:ext cx="1360254" cy="1406758"/>
          </a:xfrm>
          <a:prstGeom prst="rect">
            <a:avLst/>
          </a:prstGeom>
        </p:spPr>
      </p:pic>
      <p:pic>
        <p:nvPicPr>
          <p:cNvPr id="32" name="図 31">
            <a:extLst>
              <a:ext uri="{FF2B5EF4-FFF2-40B4-BE49-F238E27FC236}">
                <a16:creationId xmlns:a16="http://schemas.microsoft.com/office/drawing/2014/main" id="{A925E01F-8D59-43B3-8428-2CAF79F67C0D}"/>
              </a:ext>
            </a:extLst>
          </p:cNvPr>
          <p:cNvPicPr>
            <a:picLocks noChangeAspect="1"/>
          </p:cNvPicPr>
          <p:nvPr/>
        </p:nvPicPr>
        <p:blipFill>
          <a:blip r:embed="rId4"/>
          <a:stretch>
            <a:fillRect/>
          </a:stretch>
        </p:blipFill>
        <p:spPr>
          <a:xfrm rot="13604092">
            <a:off x="5554204" y="3930038"/>
            <a:ext cx="1360254" cy="1406758"/>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3233101" y="108408"/>
            <a:ext cx="6002459" cy="461665"/>
          </a:xfrm>
          <a:prstGeom prst="rect">
            <a:avLst/>
          </a:prstGeom>
          <a:noFill/>
        </p:spPr>
        <p:txBody>
          <a:bodyPr wrap="square" rtlCol="0">
            <a:spAutoFit/>
          </a:bodyPr>
          <a:lstStyle/>
          <a:p>
            <a:pPr algn="ctr"/>
            <a:r>
              <a:rPr kumimoji="1" lang="ja-JP" altLang="en-US" sz="2400" b="1" dirty="0">
                <a:solidFill>
                  <a:schemeClr val="accent2">
                    <a:lumMod val="75000"/>
                  </a:schemeClr>
                </a:solidFill>
                <a:latin typeface="游ゴシック" panose="020B0400000000000000" pitchFamily="50" charset="-128"/>
                <a:ea typeface="游ゴシック" panose="020B0400000000000000" pitchFamily="50" charset="-128"/>
              </a:rPr>
              <a:t>負のスパイラルで“感染症”が拡がる</a:t>
            </a:r>
            <a:endParaRPr kumimoji="1" lang="ja-JP" altLang="en-US" sz="3200" b="1" dirty="0">
              <a:solidFill>
                <a:schemeClr val="accent2">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6546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3264471" y="149087"/>
            <a:ext cx="8927529" cy="67089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皆さんも、</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ウイルスに関する悪い情報ばかりに目が向いていたり、なにかとウイルスに結び付けて考えたりしていませんか？</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「あの人咳してる・・・コロナなんじゃない」</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「あの地域はコロナが流行っているからあそこ</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　のものを買うのはやめよう・・・」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「熱があるけど怖いから黙っていよう・・・」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ja-JP" altLang="en-US"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このように思い、行動することから　“感染症</a:t>
            </a:r>
            <a:r>
              <a:rPr lang="en-US" altLang="ja-JP" sz="2800" dirty="0">
                <a:solidFill>
                  <a:schemeClr val="tx1"/>
                </a:solidFill>
                <a:latin typeface="メイリオ" panose="020B0604030504040204" pitchFamily="50" charset="-128"/>
                <a:ea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rPr>
              <a:t>は広がっていきます。</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これらの“感染症</a:t>
            </a:r>
            <a:r>
              <a:rPr lang="en-US" altLang="ja-JP" sz="32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をふせぐために、私たちはどのような工夫ができる</a:t>
            </a:r>
            <a:endParaRPr lang="en-US" altLang="ja-JP" sz="32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でしょうか？</a:t>
            </a:r>
            <a:endParaRPr lang="en-US" altLang="ja-JP" sz="32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　</a:t>
            </a:r>
            <a:endParaRPr lang="en-GB" altLang="ja-JP" sz="28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4239C26-142D-43F4-A1EB-AD6969289FF1}"/>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6959" y="2564524"/>
            <a:ext cx="3601567" cy="4293476"/>
          </a:xfrm>
          <a:prstGeom prst="rect">
            <a:avLst/>
          </a:prstGeom>
        </p:spPr>
      </p:pic>
      <p:sp>
        <p:nvSpPr>
          <p:cNvPr id="5" name="スライド番号プレースホルダー 3">
            <a:extLst>
              <a:ext uri="{FF2B5EF4-FFF2-40B4-BE49-F238E27FC236}">
                <a16:creationId xmlns:a16="http://schemas.microsoft.com/office/drawing/2014/main" id="{AD1A6B3C-A3F7-4F55-8E27-E1EA14FBF214}"/>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7</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24923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409218" y="181418"/>
            <a:ext cx="632480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最近いつ手を洗いましたか？何秒洗いましたか？</a:t>
            </a: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こまめな手洗いを心がけましょう！</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水だけではなく、石鹸も使うようにしましょう。アルコール消毒も効果的です。</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１回で３０秒以上は洗うようにしましょう。</a:t>
            </a:r>
            <a:endParaRPr lang="en-US" altLang="ja-JP" sz="24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06729" y="485543"/>
            <a:ext cx="2592729" cy="2916821"/>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8</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6275583" y="328076"/>
            <a:ext cx="1942441"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5BB9370C-0A35-409A-BDBB-55EE025BC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729" y="4763265"/>
            <a:ext cx="1912172" cy="1912172"/>
          </a:xfrm>
          <a:prstGeom prst="rect">
            <a:avLst/>
          </a:prstGeom>
        </p:spPr>
      </p:pic>
      <p:sp>
        <p:nvSpPr>
          <p:cNvPr id="3" name="円形吹き出し 2"/>
          <p:cNvSpPr/>
          <p:nvPr/>
        </p:nvSpPr>
        <p:spPr>
          <a:xfrm>
            <a:off x="1513125" y="3008372"/>
            <a:ext cx="2290374" cy="1671647"/>
          </a:xfrm>
          <a:prstGeom prst="wedgeEllipseCallout">
            <a:avLst>
              <a:gd name="adj1" fmla="val -60080"/>
              <a:gd name="adj2" fmla="val 6219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手洗いの仕方を改めて確認しよう！</a:t>
            </a:r>
          </a:p>
        </p:txBody>
      </p:sp>
    </p:spTree>
    <p:extLst>
      <p:ext uri="{BB962C8B-B14F-4D97-AF65-F5344CB8AC3E}">
        <p14:creationId xmlns:p14="http://schemas.microsoft.com/office/powerpoint/2010/main" val="196144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264351" y="211616"/>
            <a:ext cx="6647974"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咳をするときの正しい仕方を選んでください。</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75" y="3863342"/>
            <a:ext cx="2275699" cy="2419731"/>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9</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3" name="図 2"/>
          <p:cNvPicPr>
            <a:picLocks noChangeAspect="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5542222" y="420745"/>
            <a:ext cx="2092231" cy="2429624"/>
          </a:xfrm>
          <a:prstGeom prst="rect">
            <a:avLst/>
          </a:prstGeom>
        </p:spPr>
      </p:pic>
      <p:pic>
        <p:nvPicPr>
          <p:cNvPr id="11" name="図 10"/>
          <p:cNvPicPr>
            <a:picLocks noChangeAspect="1"/>
          </p:cNvPicPr>
          <p:nvPr/>
        </p:nvPicPr>
        <p:blipFill rotWithShape="1">
          <a:blip r:embed="rId6">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6112224" y="3733223"/>
            <a:ext cx="2478860" cy="2429624"/>
          </a:xfrm>
          <a:prstGeom prst="rect">
            <a:avLst/>
          </a:prstGeom>
        </p:spPr>
      </p:pic>
      <p:sp>
        <p:nvSpPr>
          <p:cNvPr id="10" name="テキスト ボックス 9">
            <a:extLst>
              <a:ext uri="{FF2B5EF4-FFF2-40B4-BE49-F238E27FC236}">
                <a16:creationId xmlns:a16="http://schemas.microsoft.com/office/drawing/2014/main" id="{414E544E-7E0B-4506-AD68-127BA10CCFCA}"/>
              </a:ext>
            </a:extLst>
          </p:cNvPr>
          <p:cNvSpPr txBox="1"/>
          <p:nvPr/>
        </p:nvSpPr>
        <p:spPr>
          <a:xfrm>
            <a:off x="1449749" y="3000186"/>
            <a:ext cx="2262158" cy="369332"/>
          </a:xfrm>
          <a:prstGeom prst="rect">
            <a:avLst/>
          </a:prstGeom>
          <a:noFill/>
        </p:spPr>
        <p:txBody>
          <a:bodyPr wrap="none" rtlCol="0">
            <a:spAutoFit/>
          </a:bodyPr>
          <a:lstStyle/>
          <a:p>
            <a:r>
              <a:rPr kumimoji="1" lang="ja-JP" altLang="en-US" dirty="0"/>
              <a:t>（　　　　　　　）</a:t>
            </a:r>
          </a:p>
        </p:txBody>
      </p:sp>
      <p:sp>
        <p:nvSpPr>
          <p:cNvPr id="12" name="テキスト ボックス 11">
            <a:extLst>
              <a:ext uri="{FF2B5EF4-FFF2-40B4-BE49-F238E27FC236}">
                <a16:creationId xmlns:a16="http://schemas.microsoft.com/office/drawing/2014/main" id="{715B4205-8B17-41EC-BA61-8957D702EAC8}"/>
              </a:ext>
            </a:extLst>
          </p:cNvPr>
          <p:cNvSpPr txBox="1"/>
          <p:nvPr/>
        </p:nvSpPr>
        <p:spPr>
          <a:xfrm>
            <a:off x="5372295" y="2987523"/>
            <a:ext cx="2262158" cy="369332"/>
          </a:xfrm>
          <a:prstGeom prst="rect">
            <a:avLst/>
          </a:prstGeom>
          <a:noFill/>
        </p:spPr>
        <p:txBody>
          <a:bodyPr wrap="none" rtlCol="0">
            <a:spAutoFit/>
          </a:bodyPr>
          <a:lstStyle/>
          <a:p>
            <a:r>
              <a:rPr kumimoji="1" lang="ja-JP" altLang="en-US" dirty="0"/>
              <a:t>（　　　　　　　）</a:t>
            </a:r>
          </a:p>
        </p:txBody>
      </p:sp>
      <p:sp>
        <p:nvSpPr>
          <p:cNvPr id="13" name="テキスト ボックス 12">
            <a:extLst>
              <a:ext uri="{FF2B5EF4-FFF2-40B4-BE49-F238E27FC236}">
                <a16:creationId xmlns:a16="http://schemas.microsoft.com/office/drawing/2014/main" id="{0A1C4263-525E-43A7-84FE-00559C7C6268}"/>
              </a:ext>
            </a:extLst>
          </p:cNvPr>
          <p:cNvSpPr txBox="1"/>
          <p:nvPr/>
        </p:nvSpPr>
        <p:spPr>
          <a:xfrm>
            <a:off x="370572" y="6271406"/>
            <a:ext cx="2262158" cy="369332"/>
          </a:xfrm>
          <a:prstGeom prst="rect">
            <a:avLst/>
          </a:prstGeom>
          <a:noFill/>
        </p:spPr>
        <p:txBody>
          <a:bodyPr wrap="none" rtlCol="0">
            <a:spAutoFit/>
          </a:bodyPr>
          <a:lstStyle/>
          <a:p>
            <a:r>
              <a:rPr kumimoji="1" lang="ja-JP" altLang="en-US" dirty="0"/>
              <a:t>（　　　　　　　）</a:t>
            </a:r>
          </a:p>
        </p:txBody>
      </p:sp>
      <p:sp>
        <p:nvSpPr>
          <p:cNvPr id="14" name="テキスト ボックス 13">
            <a:extLst>
              <a:ext uri="{FF2B5EF4-FFF2-40B4-BE49-F238E27FC236}">
                <a16:creationId xmlns:a16="http://schemas.microsoft.com/office/drawing/2014/main" id="{745E9D13-131D-4AD5-845A-E276E8CF0551}"/>
              </a:ext>
            </a:extLst>
          </p:cNvPr>
          <p:cNvSpPr txBox="1"/>
          <p:nvPr/>
        </p:nvSpPr>
        <p:spPr>
          <a:xfrm>
            <a:off x="3274894" y="6329053"/>
            <a:ext cx="2262158" cy="369332"/>
          </a:xfrm>
          <a:prstGeom prst="rect">
            <a:avLst/>
          </a:prstGeom>
          <a:noFill/>
        </p:spPr>
        <p:txBody>
          <a:bodyPr wrap="none" rtlCol="0">
            <a:spAutoFit/>
          </a:bodyPr>
          <a:lstStyle/>
          <a:p>
            <a:r>
              <a:rPr kumimoji="1" lang="ja-JP" altLang="en-US" dirty="0"/>
              <a:t>（　　　　　　　）</a:t>
            </a:r>
          </a:p>
        </p:txBody>
      </p:sp>
      <p:sp>
        <p:nvSpPr>
          <p:cNvPr id="15" name="テキスト ボックス 14">
            <a:extLst>
              <a:ext uri="{FF2B5EF4-FFF2-40B4-BE49-F238E27FC236}">
                <a16:creationId xmlns:a16="http://schemas.microsoft.com/office/drawing/2014/main" id="{6200C108-06F6-4E37-9AAA-FB7A3C17E0CF}"/>
              </a:ext>
            </a:extLst>
          </p:cNvPr>
          <p:cNvSpPr txBox="1"/>
          <p:nvPr/>
        </p:nvSpPr>
        <p:spPr>
          <a:xfrm>
            <a:off x="6128066" y="6354549"/>
            <a:ext cx="2262158" cy="369332"/>
          </a:xfrm>
          <a:prstGeom prst="rect">
            <a:avLst/>
          </a:prstGeom>
          <a:noFill/>
        </p:spPr>
        <p:txBody>
          <a:bodyPr wrap="none" rtlCol="0">
            <a:spAutoFit/>
          </a:bodyPr>
          <a:lstStyle/>
          <a:p>
            <a:r>
              <a:rPr kumimoji="1" lang="ja-JP" altLang="en-US" dirty="0"/>
              <a:t>（　　　　　　　）</a:t>
            </a:r>
          </a:p>
        </p:txBody>
      </p:sp>
      <p:pic>
        <p:nvPicPr>
          <p:cNvPr id="17" name="図 16" descr="線画 が含まれている画像&#10;&#10;自動的に生成された説明">
            <a:extLst>
              <a:ext uri="{FF2B5EF4-FFF2-40B4-BE49-F238E27FC236}">
                <a16:creationId xmlns:a16="http://schemas.microsoft.com/office/drawing/2014/main" id="{A930BFEC-3CA9-42ED-8371-4B28B61F0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6109" y="235450"/>
            <a:ext cx="2495550" cy="2390775"/>
          </a:xfrm>
          <a:prstGeom prst="rect">
            <a:avLst/>
          </a:prstGeom>
        </p:spPr>
      </p:pic>
      <p:pic>
        <p:nvPicPr>
          <p:cNvPr id="19" name="図 18">
            <a:extLst>
              <a:ext uri="{FF2B5EF4-FFF2-40B4-BE49-F238E27FC236}">
                <a16:creationId xmlns:a16="http://schemas.microsoft.com/office/drawing/2014/main" id="{4658B37F-4F1B-44D6-92F6-1F31930F514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4663" y="3633652"/>
            <a:ext cx="2257425" cy="2562225"/>
          </a:xfrm>
          <a:prstGeom prst="rect">
            <a:avLst/>
          </a:prstGeom>
        </p:spPr>
      </p:pic>
    </p:spTree>
    <p:extLst>
      <p:ext uri="{BB962C8B-B14F-4D97-AF65-F5344CB8AC3E}">
        <p14:creationId xmlns:p14="http://schemas.microsoft.com/office/powerpoint/2010/main" val="26770414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1889</Words>
  <Application>Microsoft Office PowerPoint</Application>
  <PresentationFormat>ワイド画面</PresentationFormat>
  <Paragraphs>293</Paragraphs>
  <Slides>21</Slides>
  <Notes>18</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8" baseType="lpstr">
      <vt:lpstr>メイリオ</vt:lpstr>
      <vt:lpstr>游ゴシック</vt:lpstr>
      <vt:lpstr>Arial</vt:lpstr>
      <vt:lpstr>Calibri</vt:lpstr>
      <vt:lpstr>Calibri Light</vt:lpstr>
      <vt:lpstr>Office テーマ</vt:lpstr>
      <vt:lpstr>Document</vt:lpstr>
      <vt:lpstr> 新型コロナウイルスの３つの顔を知ろう！  ～負のスパイラルを断ち切るために～ 振り返りシート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振り返りシート新型コロナウイルスの３つの顔を知ろう</dc:title>
  <dc:creator/>
  <cp:lastModifiedBy/>
  <cp:revision>1</cp:revision>
  <dcterms:created xsi:type="dcterms:W3CDTF">2020-04-15T07:13:35Z</dcterms:created>
  <dcterms:modified xsi:type="dcterms:W3CDTF">2020-04-16T12:54:53Z</dcterms:modified>
</cp:coreProperties>
</file>